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71" r:id="rId4"/>
    <p:sldId id="268" r:id="rId5"/>
    <p:sldId id="273" r:id="rId6"/>
    <p:sldId id="274" r:id="rId7"/>
    <p:sldId id="270" r:id="rId8"/>
    <p:sldId id="272" r:id="rId9"/>
    <p:sldId id="269" r:id="rId10"/>
    <p:sldId id="275" r:id="rId11"/>
    <p:sldId id="276" r:id="rId12"/>
    <p:sldId id="280" r:id="rId13"/>
    <p:sldId id="278" r:id="rId14"/>
    <p:sldId id="281" r:id="rId15"/>
    <p:sldId id="282" r:id="rId16"/>
    <p:sldId id="283" r:id="rId17"/>
    <p:sldId id="284" r:id="rId18"/>
    <p:sldId id="285" r:id="rId19"/>
    <p:sldId id="257" r:id="rId20"/>
    <p:sldId id="265" r:id="rId21"/>
    <p:sldId id="258" r:id="rId22"/>
    <p:sldId id="259" r:id="rId23"/>
    <p:sldId id="263" r:id="rId24"/>
    <p:sldId id="264" r:id="rId25"/>
    <p:sldId id="261" r:id="rId26"/>
    <p:sldId id="262" r:id="rId27"/>
    <p:sldId id="266" r:id="rId28"/>
    <p:sldId id="26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3/9/2017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gi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gi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Centripetal Force and Gravitation Example Problems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5329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p:txBody>
          <a:bodyPr>
            <a:normAutofit lnSpcReduction="10000"/>
          </a:bodyPr>
          <a:lstStyle/>
          <a:p>
            <a:pPr marL="0" indent="0">
              <a:buNone/>
            </a:pPr>
            <a:r>
              <a:rPr lang="en-US" sz="2400" dirty="0"/>
              <a:t>Examples of uniform circular motion:</a:t>
            </a:r>
          </a:p>
          <a:p>
            <a:r>
              <a:rPr lang="en-US" sz="2400" dirty="0"/>
              <a:t>	swinging ball on the end of a string</a:t>
            </a:r>
          </a:p>
          <a:p>
            <a:r>
              <a:rPr lang="en-US" sz="2400" dirty="0"/>
              <a:t>	a car rounding a circular curve at constant speed</a:t>
            </a:r>
          </a:p>
          <a:p>
            <a:r>
              <a:rPr lang="en-US" sz="2400" dirty="0"/>
              <a:t>	the Ferris wheel turning at constant speed</a:t>
            </a:r>
          </a:p>
          <a:p>
            <a:r>
              <a:rPr lang="en-US" sz="2400" dirty="0"/>
              <a:t>	a satellite moving in a circular orbit around a planet</a:t>
            </a:r>
          </a:p>
          <a:p>
            <a:endParaRPr lang="en-US" dirty="0"/>
          </a:p>
        </p:txBody>
      </p:sp>
      <p:pic>
        <p:nvPicPr>
          <p:cNvPr id="8194" name="Picture 2" descr="Image result for uniform circular mo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51513" y="2336324"/>
            <a:ext cx="2933468" cy="263386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uniform circular 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506" y="135296"/>
            <a:ext cx="3667738" cy="20658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uniform circular mo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893" y="5105418"/>
            <a:ext cx="3694351" cy="146369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uniform circular mo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355" y="5442533"/>
            <a:ext cx="3524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7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p:txBody>
          <a:bodyPr>
            <a:normAutofit/>
          </a:bodyPr>
          <a:lstStyle/>
          <a:p>
            <a:pPr marL="0" indent="0">
              <a:buNone/>
            </a:pPr>
            <a:r>
              <a:rPr lang="en-US" sz="2400" dirty="0"/>
              <a:t>The centripetal acceleration of an object depends upon two factors:</a:t>
            </a:r>
          </a:p>
          <a:p>
            <a:r>
              <a:rPr lang="en-US" sz="2400" dirty="0"/>
              <a:t>	1.  the speed of the object</a:t>
            </a:r>
          </a:p>
          <a:p>
            <a:r>
              <a:rPr lang="en-US" sz="2400" dirty="0"/>
              <a:t>	2.  the radius of the circular path</a:t>
            </a:r>
          </a:p>
          <a:p>
            <a:endParaRPr lang="en-US" dirty="0"/>
          </a:p>
        </p:txBody>
      </p:sp>
      <p:sp>
        <p:nvSpPr>
          <p:cNvPr id="4" name="Content Placeholder 3"/>
          <p:cNvSpPr>
            <a:spLocks noGrp="1"/>
          </p:cNvSpPr>
          <p:nvPr>
            <p:ph sz="half" idx="2"/>
          </p:nvPr>
        </p:nvSpPr>
        <p:spPr/>
        <p:txBody>
          <a:bodyPr/>
          <a:lstStyle/>
          <a:p>
            <a:endParaRPr lang="en-US"/>
          </a:p>
        </p:txBody>
      </p:sp>
      <p:pic>
        <p:nvPicPr>
          <p:cNvPr id="11266" name="Picture 2" descr="Image result for centripetal accel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491" y="3689571"/>
            <a:ext cx="5446735" cy="306378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centripetal accel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609600"/>
            <a:ext cx="5197386" cy="2793920"/>
          </a:xfrm>
          <a:prstGeom prst="rect">
            <a:avLst/>
          </a:prstGeom>
          <a:solidFill>
            <a:schemeClr val="tx1">
              <a:lumMod val="95000"/>
            </a:schemeClr>
          </a:solidFill>
        </p:spPr>
      </p:pic>
    </p:spTree>
    <p:extLst>
      <p:ext uri="{BB962C8B-B14F-4D97-AF65-F5344CB8AC3E}">
        <p14:creationId xmlns:p14="http://schemas.microsoft.com/office/powerpoint/2010/main" val="382497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p:txBody>
          <a:bodyPr>
            <a:normAutofit/>
          </a:bodyPr>
          <a:lstStyle/>
          <a:p>
            <a:pPr marL="0" indent="0">
              <a:buNone/>
            </a:pPr>
            <a:r>
              <a:rPr lang="en-US" sz="2400" dirty="0"/>
              <a:t>The centripetal acceleration of an object depends upon two factors:</a:t>
            </a:r>
          </a:p>
          <a:p>
            <a:r>
              <a:rPr lang="en-US" sz="2400" dirty="0"/>
              <a:t>	1.  the speed of the object</a:t>
            </a:r>
          </a:p>
          <a:p>
            <a:r>
              <a:rPr lang="en-US" sz="2400" dirty="0"/>
              <a:t>	2.  the radius of the circular path</a:t>
            </a:r>
          </a:p>
          <a:p>
            <a:endParaRPr lang="en-US" dirty="0"/>
          </a:p>
        </p:txBody>
      </p:sp>
      <p:sp>
        <p:nvSpPr>
          <p:cNvPr id="4" name="Content Placeholder 3"/>
          <p:cNvSpPr>
            <a:spLocks noGrp="1"/>
          </p:cNvSpPr>
          <p:nvPr>
            <p:ph sz="half" idx="2"/>
          </p:nvPr>
        </p:nvSpPr>
        <p:spPr/>
        <p:txBody>
          <a:bodyPr>
            <a:normAutofit/>
          </a:bodyPr>
          <a:lstStyle/>
          <a:p>
            <a:r>
              <a:rPr lang="en-US" sz="2400" dirty="0"/>
              <a:t>The faster the object moves, the larger is its acceleration.  </a:t>
            </a:r>
            <a:endParaRPr lang="en-US" sz="2400" dirty="0" smtClean="0"/>
          </a:p>
          <a:p>
            <a:r>
              <a:rPr lang="en-US" sz="2400" dirty="0" smtClean="0"/>
              <a:t>A </a:t>
            </a:r>
            <a:r>
              <a:rPr lang="en-US" sz="2400" dirty="0"/>
              <a:t>smaller acceleration is needed for an object to move in a larger circle.  </a:t>
            </a:r>
            <a:endParaRPr lang="en-US" sz="2400" dirty="0" smtClean="0"/>
          </a:p>
          <a:p>
            <a:r>
              <a:rPr lang="en-US" sz="2400" dirty="0" smtClean="0"/>
              <a:t>In </a:t>
            </a:r>
            <a:r>
              <a:rPr lang="en-US" sz="2400" dirty="0"/>
              <a:t>math terms, the acceleration of the object is directly proportional to the square of the speed and inversely proportional to the radius of the circle.</a:t>
            </a:r>
          </a:p>
        </p:txBody>
      </p:sp>
      <p:pic>
        <p:nvPicPr>
          <p:cNvPr id="13314" name="Picture 2" descr="Image result for centripetal accel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762" y="4991101"/>
            <a:ext cx="24479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entripetal accel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686" y="289455"/>
            <a:ext cx="24479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7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p:txBody>
          <a:bodyPr>
            <a:normAutofit/>
          </a:bodyPr>
          <a:lstStyle/>
          <a:p>
            <a:pPr marL="0" indent="0">
              <a:buNone/>
            </a:pPr>
            <a:r>
              <a:rPr lang="en-US" sz="2400" dirty="0"/>
              <a:t>The centripetal acceleration of an object depends upon two factors:</a:t>
            </a:r>
          </a:p>
          <a:p>
            <a:r>
              <a:rPr lang="en-US" sz="2400" dirty="0"/>
              <a:t>	1.  the speed of the object</a:t>
            </a:r>
          </a:p>
          <a:p>
            <a:r>
              <a:rPr lang="en-US" sz="2400" dirty="0"/>
              <a:t>	2.  the radius of the circular path</a:t>
            </a:r>
          </a:p>
          <a:p>
            <a:endParaRPr lang="en-US" dirty="0"/>
          </a:p>
        </p:txBody>
      </p:sp>
      <p:sp>
        <p:nvSpPr>
          <p:cNvPr id="4" name="Content Placeholder 3"/>
          <p:cNvSpPr>
            <a:spLocks noGrp="1"/>
          </p:cNvSpPr>
          <p:nvPr>
            <p:ph sz="half" idx="2"/>
          </p:nvPr>
        </p:nvSpPr>
        <p:spPr/>
        <p:txBody>
          <a:bodyPr>
            <a:normAutofit/>
          </a:bodyPr>
          <a:lstStyle/>
          <a:p>
            <a:r>
              <a:rPr lang="en-US" sz="2400" dirty="0" smtClean="0"/>
              <a:t>Relationships:</a:t>
            </a:r>
          </a:p>
          <a:p>
            <a:r>
              <a:rPr lang="en-US" sz="2400" dirty="0" smtClean="0"/>
              <a:t>If the speed increases (doubles), the acceleration increases (by four times b/c of v</a:t>
            </a:r>
            <a:r>
              <a:rPr lang="en-US" sz="2400" baseline="30000" dirty="0" smtClean="0"/>
              <a:t>2</a:t>
            </a:r>
            <a:r>
              <a:rPr lang="en-US" sz="2400" dirty="0" smtClean="0"/>
              <a:t> piece).</a:t>
            </a:r>
          </a:p>
          <a:p>
            <a:r>
              <a:rPr lang="en-US" sz="2400" dirty="0" smtClean="0"/>
              <a:t>If the distance increases (doubles), the acceleration decreases (by half b/c of the r piece of the equation)</a:t>
            </a:r>
            <a:endParaRPr lang="en-US" sz="2400" dirty="0"/>
          </a:p>
        </p:txBody>
      </p:sp>
      <p:pic>
        <p:nvPicPr>
          <p:cNvPr id="13314" name="Picture 2" descr="Image result for centripetal accel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922" y="919162"/>
            <a:ext cx="24479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10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a:xfrm>
            <a:off x="1185865" y="4513791"/>
            <a:ext cx="2335709" cy="18388007"/>
          </a:xfrm>
        </p:spPr>
        <p:txBody>
          <a:bodyPr/>
          <a:lstStyle/>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sz="2400" dirty="0"/>
              <a:t>F</a:t>
            </a:r>
            <a:r>
              <a:rPr lang="en-US" sz="2400" baseline="-25000" dirty="0"/>
              <a:t>c</a:t>
            </a:r>
            <a:r>
              <a:rPr lang="en-US" sz="2400" dirty="0"/>
              <a:t> – centripetal force in </a:t>
            </a:r>
            <a:r>
              <a:rPr lang="en-US" sz="2400" dirty="0" err="1"/>
              <a:t>newtons</a:t>
            </a:r>
            <a:endParaRPr lang="en-US" sz="2400" dirty="0"/>
          </a:p>
          <a:p>
            <a:r>
              <a:rPr lang="en-US" sz="2400" dirty="0"/>
              <a:t>m – mass of object in kilograms</a:t>
            </a:r>
          </a:p>
          <a:p>
            <a:r>
              <a:rPr lang="en-US" sz="2400" dirty="0"/>
              <a:t>v – speed in meters/second</a:t>
            </a:r>
            <a:r>
              <a:rPr lang="en-US" sz="2400" baseline="30000" dirty="0"/>
              <a:t>2</a:t>
            </a:r>
            <a:endParaRPr lang="en-US" sz="2400" dirty="0"/>
          </a:p>
          <a:p>
            <a:r>
              <a:rPr lang="en-US" sz="2400" dirty="0"/>
              <a:t>r – radius of the circle in meters</a:t>
            </a:r>
          </a:p>
        </p:txBody>
      </p:sp>
      <p:sp>
        <p:nvSpPr>
          <p:cNvPr id="7" name="Rectangle 3"/>
          <p:cNvSpPr>
            <a:spLocks noChangeArrowheads="1"/>
          </p:cNvSpPr>
          <p:nvPr/>
        </p:nvSpPr>
        <p:spPr bwMode="auto">
          <a:xfrm>
            <a:off x="685801" y="2317700"/>
            <a:ext cx="49149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According to Newton’s second law, NET F = ma, the NET force on the object must be ma</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NET force on an object with uniform circular motion is the centripetal force, F</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Since a</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v</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 then</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14341" name="Picture 5" descr="Image result for uniform circular motion equ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888" y="4877857"/>
            <a:ext cx="219075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78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a:xfrm>
            <a:off x="1185865" y="4513791"/>
            <a:ext cx="2335709" cy="18388007"/>
          </a:xfrm>
        </p:spPr>
        <p:txBody>
          <a:bodyPr/>
          <a:lstStyle/>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sz="2400" dirty="0"/>
              <a:t>Twice as much force is needed to move an object that is twice as massive.</a:t>
            </a:r>
          </a:p>
          <a:p>
            <a:r>
              <a:rPr lang="en-US" sz="2400" dirty="0"/>
              <a:t>To double the speed, the force must be 4 times larger.</a:t>
            </a:r>
          </a:p>
          <a:p>
            <a:r>
              <a:rPr lang="en-US" sz="2400" dirty="0"/>
              <a:t>Half as much force is needed to move the object in a circle that is twice as large.</a:t>
            </a:r>
          </a:p>
        </p:txBody>
      </p:sp>
      <p:sp>
        <p:nvSpPr>
          <p:cNvPr id="7" name="Rectangle 3"/>
          <p:cNvSpPr>
            <a:spLocks noChangeArrowheads="1"/>
          </p:cNvSpPr>
          <p:nvPr/>
        </p:nvSpPr>
        <p:spPr bwMode="auto">
          <a:xfrm>
            <a:off x="685801" y="2317700"/>
            <a:ext cx="49149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According to Newton’s second law, NET F = ma, the NET force on the object must be ma</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The NET force on an object with uniform circular motion is the centripetal force, F</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Since a</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v</a:t>
            </a:r>
            <a:r>
              <a:rPr kumimoji="0" lang="en-US" altLang="en-US" sz="24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 then</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14341" name="Picture 5" descr="Image result for uniform circular motion equ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888" y="4877857"/>
            <a:ext cx="219075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Image result for uniform circular motion equ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2726" y="405392"/>
            <a:ext cx="219075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2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p:txBody>
          <a:bodyPr>
            <a:normAutofit fontScale="92500" lnSpcReduction="10000"/>
          </a:bodyPr>
          <a:lstStyle/>
          <a:p>
            <a:r>
              <a:rPr lang="en-US" sz="2400" dirty="0"/>
              <a:t>For the examples given earlier:</a:t>
            </a:r>
          </a:p>
          <a:p>
            <a:r>
              <a:rPr lang="en-US" sz="2400" dirty="0"/>
              <a:t>The tension in the string provides the centripetal force for the ball.</a:t>
            </a:r>
          </a:p>
          <a:p>
            <a:r>
              <a:rPr lang="en-US" sz="2400" dirty="0"/>
              <a:t>Friction provided the centripetal force for the car.</a:t>
            </a:r>
          </a:p>
          <a:p>
            <a:r>
              <a:rPr lang="en-US" sz="2400" dirty="0"/>
              <a:t>The wheel beams and struts provided the centripetal for the seats.</a:t>
            </a:r>
          </a:p>
          <a:p>
            <a:r>
              <a:rPr lang="en-US" sz="2400" dirty="0"/>
              <a:t>Gravity provided the centripetal force for the satellite.</a:t>
            </a:r>
          </a:p>
          <a:p>
            <a:endParaRPr lang="en-US" dirty="0"/>
          </a:p>
        </p:txBody>
      </p:sp>
      <p:pic>
        <p:nvPicPr>
          <p:cNvPr id="8194" name="Picture 2" descr="Image result for uniform circular mo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51513" y="2336324"/>
            <a:ext cx="2933468" cy="263386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uniform circular 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506" y="135296"/>
            <a:ext cx="3667738" cy="20658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uniform circular mo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0893" y="5105418"/>
            <a:ext cx="3694351" cy="146369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uniform circular mo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355" y="5442533"/>
            <a:ext cx="3524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07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p:txBody>
          <a:bodyPr>
            <a:normAutofit fontScale="92500" lnSpcReduction="20000"/>
          </a:bodyPr>
          <a:lstStyle/>
          <a:p>
            <a:r>
              <a:rPr lang="en-US" sz="2400" dirty="0"/>
              <a:t>The two equations above apply to an object moving in a circular path at ANY point in its path.  </a:t>
            </a:r>
          </a:p>
          <a:p>
            <a:r>
              <a:rPr lang="en-US" sz="2400" dirty="0"/>
              <a:t>IF the object has uniform </a:t>
            </a:r>
            <a:r>
              <a:rPr lang="en-US" sz="2400"/>
              <a:t>circular </a:t>
            </a:r>
            <a:r>
              <a:rPr lang="en-US" sz="2400" smtClean="0"/>
              <a:t>motion, </a:t>
            </a:r>
            <a:r>
              <a:rPr lang="en-US" sz="2400" dirty="0"/>
              <a:t>THEN the equations produce the same values at ALL points.</a:t>
            </a:r>
          </a:p>
          <a:p>
            <a:r>
              <a:rPr lang="en-US" sz="2400" dirty="0"/>
              <a:t>IF the object has </a:t>
            </a:r>
            <a:r>
              <a:rPr lang="en-US" sz="2400" dirty="0" err="1"/>
              <a:t>nonuniform</a:t>
            </a:r>
            <a:r>
              <a:rPr lang="en-US" sz="2400" dirty="0"/>
              <a:t> circular </a:t>
            </a:r>
            <a:r>
              <a:rPr lang="en-US" sz="2400" dirty="0" smtClean="0"/>
              <a:t>motion, </a:t>
            </a:r>
            <a:r>
              <a:rPr lang="en-US" sz="2400" dirty="0"/>
              <a:t>THEN the equations produce different values at different points because the speed will </a:t>
            </a:r>
            <a:r>
              <a:rPr lang="en-US" sz="2400" dirty="0" smtClean="0"/>
              <a:t>NOT </a:t>
            </a:r>
            <a:r>
              <a:rPr lang="en-US" sz="2400" dirty="0"/>
              <a:t>be the same at all points.</a:t>
            </a:r>
          </a:p>
          <a:p>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5" name="Picture 5" descr="Image result for uniform circular motion equ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982" y="3843973"/>
            <a:ext cx="3293004" cy="20760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entripetal accel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636" y="2000674"/>
            <a:ext cx="244792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Non-uniform </a:t>
            </a:r>
            <a:r>
              <a:rPr lang="en-US" smtClean="0"/>
              <a:t>circular motion</a:t>
            </a:r>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20051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 </a:t>
            </a:r>
            <a:r>
              <a:rPr lang="en-US" dirty="0"/>
              <a:t>0.8-kg ball swings in a horizontal circle at the end of a </a:t>
            </a:r>
            <a:r>
              <a:rPr lang="en-US" dirty="0" smtClean="0"/>
              <a:t>1.2 </a:t>
            </a:r>
            <a:r>
              <a:rPr lang="en-US" dirty="0"/>
              <a:t>m long rope.  The ball swings at a constant 3 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a)  What is the centripetal force on the ball?</a:t>
                </a:r>
              </a:p>
              <a:p>
                <a:r>
                  <a:rPr lang="en-US" sz="3200" dirty="0" smtClean="0"/>
                  <a:t>F = ma , and since a= </a:t>
                </a:r>
                <a14:m>
                  <m:oMath xmlns:m="http://schemas.openxmlformats.org/officeDocument/2006/math">
                    <m:f>
                      <m:fPr>
                        <m:ctrlPr>
                          <a:rPr lang="en-US" sz="3200" i="1" dirty="0" smtClean="0">
                            <a:latin typeface="Cambria Math" panose="02040503050406030204" pitchFamily="18" charset="0"/>
                          </a:rPr>
                        </m:ctrlPr>
                      </m:fPr>
                      <m:num>
                        <m:r>
                          <a:rPr lang="en-US" sz="3200" b="0" i="1" dirty="0" smtClean="0">
                            <a:latin typeface="Cambria Math" panose="02040503050406030204" pitchFamily="18" charset="0"/>
                          </a:rPr>
                          <m:t>𝑣</m:t>
                        </m:r>
                        <m:r>
                          <a:rPr lang="en-US" sz="3200" b="0" i="1" baseline="30000" dirty="0" smtClean="0">
                            <a:latin typeface="Cambria Math" panose="02040503050406030204" pitchFamily="18" charset="0"/>
                          </a:rPr>
                          <m:t>2</m:t>
                        </m:r>
                      </m:num>
                      <m:den>
                        <m:r>
                          <a:rPr lang="en-US" sz="3200" b="0" i="1" dirty="0" smtClean="0">
                            <a:latin typeface="Cambria Math" panose="02040503050406030204" pitchFamily="18" charset="0"/>
                          </a:rPr>
                          <m:t>𝑟</m:t>
                        </m:r>
                      </m:den>
                    </m:f>
                  </m:oMath>
                </a14:m>
                <a:endParaRPr lang="en-US" sz="3200" dirty="0" smtClean="0"/>
              </a:p>
              <a:p>
                <a:r>
                  <a:rPr lang="en-US" sz="4800" dirty="0" smtClean="0"/>
                  <a:t>F= </a:t>
                </a:r>
                <a14:m>
                  <m:oMath xmlns:m="http://schemas.openxmlformats.org/officeDocument/2006/math">
                    <m:f>
                      <m:fPr>
                        <m:ctrlPr>
                          <a:rPr lang="en-US" sz="4800" i="1" dirty="0">
                            <a:latin typeface="Cambria Math" panose="02040503050406030204" pitchFamily="18" charset="0"/>
                          </a:rPr>
                        </m:ctrlPr>
                      </m:fPr>
                      <m:num>
                        <m:r>
                          <a:rPr lang="en-US" sz="4800" b="0" i="1" dirty="0" smtClean="0">
                            <a:latin typeface="Cambria Math" panose="02040503050406030204" pitchFamily="18" charset="0"/>
                          </a:rPr>
                          <m:t>𝑚</m:t>
                        </m:r>
                        <m:r>
                          <a:rPr lang="en-US" sz="4800" i="1" dirty="0">
                            <a:latin typeface="Cambria Math" panose="02040503050406030204" pitchFamily="18" charset="0"/>
                          </a:rPr>
                          <m:t>𝑣</m:t>
                        </m:r>
                        <m:r>
                          <a:rPr lang="en-US" sz="4800" i="1" baseline="30000" dirty="0">
                            <a:latin typeface="Cambria Math" panose="02040503050406030204" pitchFamily="18" charset="0"/>
                          </a:rPr>
                          <m:t>2</m:t>
                        </m:r>
                      </m:num>
                      <m:den>
                        <m:r>
                          <a:rPr lang="en-US" sz="4800" i="1" dirty="0">
                            <a:latin typeface="Cambria Math" panose="02040503050406030204" pitchFamily="18" charset="0"/>
                          </a:rPr>
                          <m:t>𝑟</m:t>
                        </m:r>
                      </m:den>
                    </m:f>
                  </m:oMath>
                </a14:m>
                <a:endParaRPr lang="en-US" sz="4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529"/>
                </a:stretch>
              </a:blipFill>
            </p:spPr>
            <p:txBody>
              <a:bodyPr/>
              <a:lstStyle/>
              <a:p>
                <a:r>
                  <a:rPr lang="en-US">
                    <a:noFill/>
                  </a:rPr>
                  <a:t> </a:t>
                </a:r>
              </a:p>
            </p:txBody>
          </p:sp>
        </mc:Fallback>
      </mc:AlternateContent>
    </p:spTree>
    <p:extLst>
      <p:ext uri="{BB962C8B-B14F-4D97-AF65-F5344CB8AC3E}">
        <p14:creationId xmlns:p14="http://schemas.microsoft.com/office/powerpoint/2010/main" val="22353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Uniform Circular Motion</a:t>
            </a:r>
            <a:endParaRPr lang="en-US" dirty="0"/>
          </a:p>
        </p:txBody>
      </p:sp>
      <p:sp>
        <p:nvSpPr>
          <p:cNvPr id="5" name="Content Placeholder 4"/>
          <p:cNvSpPr>
            <a:spLocks noGrp="1"/>
          </p:cNvSpPr>
          <p:nvPr>
            <p:ph sz="half" idx="1"/>
          </p:nvPr>
        </p:nvSpPr>
        <p:spPr/>
        <p:txBody>
          <a:bodyPr/>
          <a:lstStyle/>
          <a:p>
            <a:r>
              <a:rPr lang="en-US" sz="2400" dirty="0"/>
              <a:t>An object undergoes uniform circular motion when the object moves in a circular path at constant speed.</a:t>
            </a:r>
          </a:p>
          <a:p>
            <a:endParaRPr lang="en-US" dirty="0"/>
          </a:p>
        </p:txBody>
      </p:sp>
      <p:pic>
        <p:nvPicPr>
          <p:cNvPr id="1026" name="Picture 2" descr="Image result for uniform circular mo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81136" y="1987749"/>
            <a:ext cx="5506286" cy="412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467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 </a:t>
            </a:r>
            <a:r>
              <a:rPr lang="en-US" dirty="0"/>
              <a:t>0.8-kg ball swings in a horizontal circle at the end of a </a:t>
            </a:r>
            <a:r>
              <a:rPr lang="en-US" dirty="0" smtClean="0"/>
              <a:t>1.2 </a:t>
            </a:r>
            <a:r>
              <a:rPr lang="en-US" dirty="0"/>
              <a:t>m long rope.  The ball swings at a constant 3 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a)  What is the centripetal force on the ball?</a:t>
                </a:r>
              </a:p>
              <a:p>
                <a:r>
                  <a:rPr lang="en-US" sz="3200" dirty="0" smtClean="0"/>
                  <a:t>F = ma , and since a= </a:t>
                </a:r>
                <a14:m>
                  <m:oMath xmlns:m="http://schemas.openxmlformats.org/officeDocument/2006/math">
                    <m:f>
                      <m:fPr>
                        <m:ctrlPr>
                          <a:rPr lang="en-US" sz="3200" i="1" dirty="0" smtClean="0">
                            <a:latin typeface="Cambria Math" panose="02040503050406030204" pitchFamily="18" charset="0"/>
                          </a:rPr>
                        </m:ctrlPr>
                      </m:fPr>
                      <m:num>
                        <m:r>
                          <a:rPr lang="en-US" sz="3200" b="0" i="1" dirty="0" smtClean="0">
                            <a:latin typeface="Cambria Math" panose="02040503050406030204" pitchFamily="18" charset="0"/>
                          </a:rPr>
                          <m:t>𝑣</m:t>
                        </m:r>
                        <m:r>
                          <a:rPr lang="en-US" sz="3200" b="0" i="1" baseline="30000" dirty="0" smtClean="0">
                            <a:latin typeface="Cambria Math" panose="02040503050406030204" pitchFamily="18" charset="0"/>
                          </a:rPr>
                          <m:t>2</m:t>
                        </m:r>
                      </m:num>
                      <m:den>
                        <m:r>
                          <a:rPr lang="en-US" sz="3200" b="0" i="1" dirty="0" smtClean="0">
                            <a:latin typeface="Cambria Math" panose="02040503050406030204" pitchFamily="18" charset="0"/>
                          </a:rPr>
                          <m:t>𝑟</m:t>
                        </m:r>
                      </m:den>
                    </m:f>
                  </m:oMath>
                </a14:m>
                <a:endParaRPr lang="en-US" sz="3200" dirty="0" smtClean="0"/>
              </a:p>
              <a:p>
                <a:r>
                  <a:rPr lang="en-US" sz="4800" dirty="0" smtClean="0"/>
                  <a:t>F= </a:t>
                </a:r>
                <a14:m>
                  <m:oMath xmlns:m="http://schemas.openxmlformats.org/officeDocument/2006/math">
                    <m:f>
                      <m:fPr>
                        <m:ctrlPr>
                          <a:rPr lang="en-US" sz="4800" i="1" dirty="0">
                            <a:latin typeface="Cambria Math" panose="02040503050406030204" pitchFamily="18" charset="0"/>
                          </a:rPr>
                        </m:ctrlPr>
                      </m:fPr>
                      <m:num>
                        <m:r>
                          <a:rPr lang="en-US" sz="4800" b="0" i="1" dirty="0" smtClean="0">
                            <a:latin typeface="Cambria Math" panose="02040503050406030204" pitchFamily="18" charset="0"/>
                          </a:rPr>
                          <m:t>𝑚</m:t>
                        </m:r>
                        <m:r>
                          <a:rPr lang="en-US" sz="4800" i="1" dirty="0">
                            <a:latin typeface="Cambria Math" panose="02040503050406030204" pitchFamily="18" charset="0"/>
                          </a:rPr>
                          <m:t>𝑣</m:t>
                        </m:r>
                        <m:r>
                          <a:rPr lang="en-US" sz="4800" i="1" baseline="30000" dirty="0">
                            <a:latin typeface="Cambria Math" panose="02040503050406030204" pitchFamily="18" charset="0"/>
                          </a:rPr>
                          <m:t>2</m:t>
                        </m:r>
                      </m:num>
                      <m:den>
                        <m:r>
                          <a:rPr lang="en-US" sz="4800" i="1" dirty="0">
                            <a:latin typeface="Cambria Math" panose="02040503050406030204" pitchFamily="18" charset="0"/>
                          </a:rPr>
                          <m:t>𝑟</m:t>
                        </m:r>
                      </m:den>
                    </m:f>
                  </m:oMath>
                </a14:m>
                <a:r>
                  <a:rPr lang="en-US" sz="4800" dirty="0" smtClean="0"/>
                  <a:t> = </a:t>
                </a:r>
                <a14:m>
                  <m:oMath xmlns:m="http://schemas.openxmlformats.org/officeDocument/2006/math">
                    <m:f>
                      <m:fPr>
                        <m:ctrlPr>
                          <a:rPr lang="en-US" sz="4800" i="1" smtClean="0">
                            <a:latin typeface="Cambria Math" panose="02040503050406030204" pitchFamily="18" charset="0"/>
                          </a:rPr>
                        </m:ctrlPr>
                      </m:fPr>
                      <m:num>
                        <m:d>
                          <m:dPr>
                            <m:ctrlPr>
                              <a:rPr lang="en-US" sz="4800" b="0" i="1" smtClean="0">
                                <a:latin typeface="Cambria Math" panose="02040503050406030204" pitchFamily="18" charset="0"/>
                              </a:rPr>
                            </m:ctrlPr>
                          </m:dPr>
                          <m:e>
                            <m:r>
                              <a:rPr lang="en-US" sz="4800" b="0" i="1" smtClean="0">
                                <a:latin typeface="Cambria Math" panose="02040503050406030204" pitchFamily="18" charset="0"/>
                              </a:rPr>
                              <m:t>0.8 </m:t>
                            </m:r>
                            <m:r>
                              <a:rPr lang="en-US" sz="4800" b="0" i="1" smtClean="0">
                                <a:latin typeface="Cambria Math" panose="02040503050406030204" pitchFamily="18" charset="0"/>
                              </a:rPr>
                              <m:t>𝑘𝑔</m:t>
                            </m:r>
                          </m:e>
                        </m:d>
                        <m:d>
                          <m:dPr>
                            <m:ctrlPr>
                              <a:rPr lang="en-US" sz="4800" b="0" i="1" smtClean="0">
                                <a:latin typeface="Cambria Math" panose="02040503050406030204" pitchFamily="18" charset="0"/>
                              </a:rPr>
                            </m:ctrlPr>
                          </m:dPr>
                          <m:e>
                            <m:f>
                              <m:fPr>
                                <m:ctrlPr>
                                  <a:rPr lang="en-US" sz="4800" b="0" i="1" smtClean="0">
                                    <a:latin typeface="Cambria Math" panose="02040503050406030204" pitchFamily="18" charset="0"/>
                                  </a:rPr>
                                </m:ctrlPr>
                              </m:fPr>
                              <m:num>
                                <m:r>
                                  <a:rPr lang="en-US" sz="4800" b="0" i="1" smtClean="0">
                                    <a:latin typeface="Cambria Math" panose="02040503050406030204" pitchFamily="18" charset="0"/>
                                  </a:rPr>
                                  <m:t>3</m:t>
                                </m:r>
                                <m:r>
                                  <a:rPr lang="en-US" sz="4800" b="0" i="1" smtClean="0">
                                    <a:latin typeface="Cambria Math" panose="02040503050406030204" pitchFamily="18" charset="0"/>
                                  </a:rPr>
                                  <m:t>𝑚</m:t>
                                </m:r>
                              </m:num>
                              <m:den>
                                <m:r>
                                  <a:rPr lang="en-US" sz="4800" b="0" i="1" smtClean="0">
                                    <a:latin typeface="Cambria Math" panose="02040503050406030204" pitchFamily="18" charset="0"/>
                                  </a:rPr>
                                  <m:t>𝑠</m:t>
                                </m:r>
                              </m:den>
                            </m:f>
                          </m:e>
                        </m:d>
                        <m:r>
                          <a:rPr lang="en-US" sz="4800" b="0" i="1" baseline="30000" smtClean="0">
                            <a:latin typeface="Cambria Math" panose="02040503050406030204" pitchFamily="18" charset="0"/>
                          </a:rPr>
                          <m:t>2</m:t>
                        </m:r>
                      </m:num>
                      <m:den>
                        <m:r>
                          <a:rPr lang="en-US" sz="4800" b="0" i="1" smtClean="0">
                            <a:latin typeface="Cambria Math" panose="02040503050406030204" pitchFamily="18" charset="0"/>
                          </a:rPr>
                          <m:t>1.2</m:t>
                        </m:r>
                        <m:r>
                          <a:rPr lang="en-US" sz="4800" b="0" i="1" smtClean="0">
                            <a:latin typeface="Cambria Math" panose="02040503050406030204" pitchFamily="18" charset="0"/>
                          </a:rPr>
                          <m:t>𝑚</m:t>
                        </m:r>
                      </m:den>
                    </m:f>
                  </m:oMath>
                </a14:m>
                <a:r>
                  <a:rPr lang="en-US" sz="4800" dirty="0" smtClean="0"/>
                  <a:t> = 6N</a:t>
                </a:r>
                <a:endParaRPr lang="en-US" sz="4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529"/>
                </a:stretch>
              </a:blipFill>
            </p:spPr>
            <p:txBody>
              <a:bodyPr/>
              <a:lstStyle/>
              <a:p>
                <a:r>
                  <a:rPr lang="en-US">
                    <a:noFill/>
                  </a:rPr>
                  <a:t> </a:t>
                </a:r>
              </a:p>
            </p:txBody>
          </p:sp>
        </mc:Fallback>
      </mc:AlternateContent>
    </p:spTree>
    <p:extLst>
      <p:ext uri="{BB962C8B-B14F-4D97-AF65-F5344CB8AC3E}">
        <p14:creationId xmlns:p14="http://schemas.microsoft.com/office/powerpoint/2010/main" val="739993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 </a:t>
            </a:r>
            <a:r>
              <a:rPr lang="en-US" dirty="0"/>
              <a:t>0.8-kg ball swings in a horizontal circle at the end of a 1.2 m long rope.  The ball swings at a constant 3 m/s.</a:t>
            </a:r>
          </a:p>
        </p:txBody>
      </p:sp>
      <p:sp>
        <p:nvSpPr>
          <p:cNvPr id="3" name="Content Placeholder 2"/>
          <p:cNvSpPr>
            <a:spLocks noGrp="1"/>
          </p:cNvSpPr>
          <p:nvPr>
            <p:ph idx="1"/>
          </p:nvPr>
        </p:nvSpPr>
        <p:spPr/>
        <p:txBody>
          <a:bodyPr/>
          <a:lstStyle/>
          <a:p>
            <a:r>
              <a:rPr lang="en-US" sz="3200" dirty="0"/>
              <a:t>(b)  What is the tension in the rope</a:t>
            </a:r>
            <a:r>
              <a:rPr lang="en-US" sz="3200" dirty="0" smtClean="0"/>
              <a:t>?</a:t>
            </a:r>
          </a:p>
          <a:p>
            <a:r>
              <a:rPr lang="en-US" sz="3200" dirty="0" smtClean="0"/>
              <a:t>The tension in the rope is the centripetal force on the ball!</a:t>
            </a:r>
            <a:endParaRPr lang="en-US" sz="3200" dirty="0"/>
          </a:p>
        </p:txBody>
      </p:sp>
    </p:spTree>
    <p:extLst>
      <p:ext uri="{BB962C8B-B14F-4D97-AF65-F5344CB8AC3E}">
        <p14:creationId xmlns:p14="http://schemas.microsoft.com/office/powerpoint/2010/main" val="864513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 2-kg object is on a horizontal rotating platform.  The object is 1.5 m from the axis of rotation of the platform.  The platform completes 15 revolutions in 30 seconds.</a:t>
            </a:r>
            <a:br>
              <a:rPr lang="en-US" dirty="0" smtClean="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200" b="1" dirty="0" smtClean="0"/>
                  <a:t>a.  What is the speed of the object?</a:t>
                </a:r>
              </a:p>
              <a:p>
                <a:r>
                  <a:rPr lang="en-US" sz="2000" dirty="0" smtClean="0"/>
                  <a:t>You need the arc length formula to solve: radian measure = arc length / radius or </a:t>
                </a:r>
                <a:r>
                  <a:rPr lang="el-GR" sz="2000" dirty="0" smtClean="0"/>
                  <a:t>ΘΔ</a:t>
                </a:r>
                <a:r>
                  <a:rPr lang="en-US" sz="2000" dirty="0" smtClean="0"/>
                  <a:t> = </a:t>
                </a:r>
                <a14:m>
                  <m:oMath xmlns:m="http://schemas.openxmlformats.org/officeDocument/2006/math">
                    <m:f>
                      <m:fPr>
                        <m:ctrlPr>
                          <a:rPr lang="en-US" sz="2000" i="1" smtClean="0">
                            <a:latin typeface="Cambria Math" panose="02040503050406030204" pitchFamily="18" charset="0"/>
                          </a:rPr>
                        </m:ctrlPr>
                      </m:fPr>
                      <m:num>
                        <m:r>
                          <m:rPr>
                            <m:sty m:val="p"/>
                          </m:rPr>
                          <a:rPr lang="el-GR" sz="2000" i="1" smtClean="0">
                            <a:latin typeface="Cambria Math" panose="02040503050406030204" pitchFamily="18" charset="0"/>
                          </a:rPr>
                          <m:t>Δ</m:t>
                        </m:r>
                        <m:r>
                          <a:rPr lang="en-US" sz="2000" b="0" i="1" smtClean="0">
                            <a:latin typeface="Cambria Math" panose="02040503050406030204" pitchFamily="18" charset="0"/>
                          </a:rPr>
                          <m:t>𝑆</m:t>
                        </m:r>
                      </m:num>
                      <m:den>
                        <m:r>
                          <a:rPr lang="en-US" sz="2000" b="0" i="1" smtClean="0">
                            <a:latin typeface="Cambria Math" panose="02040503050406030204" pitchFamily="18" charset="0"/>
                          </a:rPr>
                          <m:t>𝑟</m:t>
                        </m:r>
                      </m:den>
                    </m:f>
                  </m:oMath>
                </a14:m>
                <a:endParaRPr lang="en-US" sz="2000" dirty="0" smtClean="0"/>
              </a:p>
              <a:p>
                <a:r>
                  <a:rPr lang="en-US" sz="2000" dirty="0" smtClean="0"/>
                  <a:t>15 rev/30 s = 0.5 rev/s </a:t>
                </a:r>
              </a:p>
              <a:p>
                <a:r>
                  <a:rPr lang="en-US" sz="2000" dirty="0" smtClean="0"/>
                  <a:t>0.5 rev = </a:t>
                </a:r>
                <a:r>
                  <a:rPr lang="el-GR" sz="2000" dirty="0" smtClean="0"/>
                  <a:t>π</a:t>
                </a:r>
                <a:r>
                  <a:rPr lang="en-US" sz="2000" dirty="0" smtClean="0"/>
                  <a:t> radians</a:t>
                </a:r>
              </a:p>
              <a:p>
                <a:r>
                  <a:rPr lang="el-GR" sz="2000" dirty="0" smtClean="0"/>
                  <a:t>π</a:t>
                </a:r>
                <a:r>
                  <a:rPr lang="en-US" sz="2000" dirty="0" smtClean="0"/>
                  <a:t> </a:t>
                </a:r>
                <a:r>
                  <a:rPr lang="en-US" sz="2000" dirty="0"/>
                  <a:t>= </a:t>
                </a:r>
                <a14:m>
                  <m:oMath xmlns:m="http://schemas.openxmlformats.org/officeDocument/2006/math">
                    <m:f>
                      <m:fPr>
                        <m:ctrlPr>
                          <a:rPr lang="en-US" sz="2000" i="1">
                            <a:latin typeface="Cambria Math" panose="02040503050406030204" pitchFamily="18" charset="0"/>
                          </a:rPr>
                        </m:ctrlPr>
                      </m:fPr>
                      <m:num>
                        <m:r>
                          <m:rPr>
                            <m:sty m:val="p"/>
                          </m:rPr>
                          <a:rPr lang="el-GR" sz="2000" i="1">
                            <a:latin typeface="Cambria Math" panose="02040503050406030204" pitchFamily="18" charset="0"/>
                          </a:rPr>
                          <m:t>Δ</m:t>
                        </m:r>
                        <m:r>
                          <a:rPr lang="en-US" sz="2000" i="1">
                            <a:latin typeface="Cambria Math" panose="02040503050406030204" pitchFamily="18" charset="0"/>
                          </a:rPr>
                          <m:t>𝑆</m:t>
                        </m:r>
                      </m:num>
                      <m:den>
                        <m:r>
                          <a:rPr lang="en-US" sz="2000" b="0" i="1" smtClean="0">
                            <a:latin typeface="Cambria Math" panose="02040503050406030204" pitchFamily="18" charset="0"/>
                          </a:rPr>
                          <m:t>1.5</m:t>
                        </m:r>
                        <m:r>
                          <a:rPr lang="en-US" sz="2000" b="0" i="1" smtClean="0">
                            <a:latin typeface="Cambria Math" panose="02040503050406030204" pitchFamily="18" charset="0"/>
                          </a:rPr>
                          <m:t>𝑚</m:t>
                        </m:r>
                      </m:den>
                    </m:f>
                  </m:oMath>
                </a14:m>
                <a:r>
                  <a:rPr lang="en-US" sz="2000" dirty="0" smtClean="0"/>
                  <a:t> , so </a:t>
                </a:r>
                <a14:m>
                  <m:oMath xmlns:m="http://schemas.openxmlformats.org/officeDocument/2006/math">
                    <m:r>
                      <m:rPr>
                        <m:sty m:val="p"/>
                      </m:rPr>
                      <a:rPr lang="el-GR" sz="2000" i="1">
                        <a:latin typeface="Cambria Math" panose="02040503050406030204" pitchFamily="18" charset="0"/>
                      </a:rPr>
                      <m:t>Δ</m:t>
                    </m:r>
                    <m:r>
                      <a:rPr lang="en-US" sz="2000" i="1">
                        <a:latin typeface="Cambria Math" panose="02040503050406030204" pitchFamily="18" charset="0"/>
                      </a:rPr>
                      <m:t>𝑆</m:t>
                    </m:r>
                  </m:oMath>
                </a14:m>
                <a:r>
                  <a:rPr lang="en-US" sz="2000" dirty="0" smtClean="0"/>
                  <a:t> = 4.71m.  This distance is achieved in one second. So, the speed is 4.71 m/s</a:t>
                </a:r>
              </a:p>
              <a:p>
                <a:pPr marL="0" indent="0">
                  <a:buNone/>
                </a:pPr>
                <a:endParaRPr lang="en-US" dirty="0">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85"/>
                </a:stretch>
              </a:blipFill>
            </p:spPr>
            <p:txBody>
              <a:bodyPr/>
              <a:lstStyle/>
              <a:p>
                <a:r>
                  <a:rPr lang="en-US">
                    <a:noFill/>
                  </a:rPr>
                  <a:t> </a:t>
                </a:r>
              </a:p>
            </p:txBody>
          </p:sp>
        </mc:Fallback>
      </mc:AlternateContent>
    </p:spTree>
    <p:extLst>
      <p:ext uri="{BB962C8B-B14F-4D97-AF65-F5344CB8AC3E}">
        <p14:creationId xmlns:p14="http://schemas.microsoft.com/office/powerpoint/2010/main" val="313092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 2-kg object is on a horizontal rotating platform.  The object is 1.5 m from the axis of rotation of the platform.  The platform completes 15 revolutions in 30 seconds.</a:t>
            </a:r>
            <a:br>
              <a:rPr lang="en-US" dirty="0" smtClean="0"/>
            </a:br>
            <a:endParaRPr lang="en-US" dirty="0"/>
          </a:p>
        </p:txBody>
      </p:sp>
      <p:sp>
        <p:nvSpPr>
          <p:cNvPr id="3" name="Content Placeholder 2"/>
          <p:cNvSpPr>
            <a:spLocks noGrp="1"/>
          </p:cNvSpPr>
          <p:nvPr>
            <p:ph idx="1"/>
          </p:nvPr>
        </p:nvSpPr>
        <p:spPr>
          <a:xfrm>
            <a:off x="685801" y="2627842"/>
            <a:ext cx="7272337" cy="3649133"/>
          </a:xfrm>
        </p:spPr>
        <p:txBody>
          <a:bodyPr>
            <a:normAutofit/>
          </a:bodyPr>
          <a:lstStyle/>
          <a:p>
            <a:r>
              <a:rPr lang="en-US" sz="3200" b="1" dirty="0" smtClean="0"/>
              <a:t>a.  What is the speed of the object?</a:t>
            </a:r>
          </a:p>
          <a:p>
            <a:pPr marL="0" indent="0">
              <a:buNone/>
            </a:pPr>
            <a:r>
              <a:rPr lang="en-US" sz="3200" dirty="0" smtClean="0"/>
              <a:t>Or</a:t>
            </a:r>
          </a:p>
          <a:p>
            <a:pPr marL="0" indent="0">
              <a:buNone/>
            </a:pPr>
            <a:r>
              <a:rPr lang="en-US" sz="3200" dirty="0" smtClean="0"/>
              <a:t>You could use circumference of a circle: </a:t>
            </a:r>
          </a:p>
          <a:p>
            <a:pPr marL="0" indent="0">
              <a:buNone/>
            </a:pPr>
            <a:r>
              <a:rPr lang="en-US" sz="3200" dirty="0" smtClean="0"/>
              <a:t>2</a:t>
            </a:r>
            <a:r>
              <a:rPr lang="el-GR" sz="3200" dirty="0" smtClean="0"/>
              <a:t> π</a:t>
            </a:r>
            <a:r>
              <a:rPr lang="en-US" sz="3200" dirty="0" smtClean="0"/>
              <a:t>r (15 rev./30 s)</a:t>
            </a:r>
          </a:p>
          <a:p>
            <a:pPr marL="0" indent="0">
              <a:buNone/>
            </a:pPr>
            <a:r>
              <a:rPr lang="en-US" sz="3200" dirty="0" smtClean="0"/>
              <a:t>=</a:t>
            </a:r>
            <a:r>
              <a:rPr lang="en-US" sz="3200" dirty="0"/>
              <a:t>2</a:t>
            </a:r>
            <a:r>
              <a:rPr lang="el-GR" sz="3200" dirty="0"/>
              <a:t> π</a:t>
            </a:r>
            <a:r>
              <a:rPr lang="en-US" sz="3200" dirty="0"/>
              <a:t>(1.5m)  * </a:t>
            </a:r>
            <a:r>
              <a:rPr lang="en-US" sz="3200" dirty="0" smtClean="0"/>
              <a:t>(0.5 rev/s) = 4.71 m/s</a:t>
            </a:r>
          </a:p>
          <a:p>
            <a:pPr marL="0"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3458754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 2-kg object is on a horizontal rotating platform.  The object is 1.5 m from the axis of rotation of the platform.  The platform completes 15 revolutions in 30 seconds.</a:t>
            </a:r>
            <a:br>
              <a:rPr lang="en-US" dirty="0" smtClean="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2584980"/>
                <a:ext cx="7372349" cy="3649133"/>
              </a:xfrm>
            </p:spPr>
            <p:txBody>
              <a:bodyPr>
                <a:normAutofit/>
              </a:bodyPr>
              <a:lstStyle/>
              <a:p>
                <a:r>
                  <a:rPr lang="en-US" sz="3200" b="1" dirty="0" smtClean="0"/>
                  <a:t>a.  What is the speed of the object?</a:t>
                </a:r>
              </a:p>
              <a:p>
                <a:pPr marL="0" indent="0">
                  <a:buNone/>
                </a:pPr>
                <a:r>
                  <a:rPr lang="en-US" sz="3200" dirty="0" smtClean="0"/>
                  <a:t>Or for a whole revolution: </a:t>
                </a:r>
              </a:p>
              <a:p>
                <a:pPr marL="0" indent="0">
                  <a:buNone/>
                </a:pPr>
                <a:r>
                  <a:rPr lang="en-US" sz="3200" dirty="0" smtClean="0"/>
                  <a:t> v </a:t>
                </a:r>
                <a:r>
                  <a:rPr lang="en-US" sz="3200" dirty="0"/>
                  <a:t>= </a:t>
                </a:r>
                <a14:m>
                  <m:oMath xmlns:m="http://schemas.openxmlformats.org/officeDocument/2006/math">
                    <m:f>
                      <m:fPr>
                        <m:ctrlPr>
                          <a:rPr lang="en-US" sz="3200" i="1">
                            <a:latin typeface="Cambria Math" panose="02040503050406030204" pitchFamily="18" charset="0"/>
                          </a:rPr>
                        </m:ctrlPr>
                      </m:fPr>
                      <m:num>
                        <m:r>
                          <m:rPr>
                            <m:sty m:val="p"/>
                          </m:rPr>
                          <a:rPr lang="el-GR" sz="3200" i="1">
                            <a:latin typeface="Cambria Math" panose="02040503050406030204" pitchFamily="18" charset="0"/>
                          </a:rPr>
                          <m:t>Δ</m:t>
                        </m:r>
                        <m:r>
                          <a:rPr lang="en-US" sz="3200" b="0" i="1" smtClean="0">
                            <a:latin typeface="Cambria Math" panose="02040503050406030204" pitchFamily="18" charset="0"/>
                          </a:rPr>
                          <m:t>𝑋</m:t>
                        </m:r>
                      </m:num>
                      <m:den>
                        <m:r>
                          <a:rPr lang="en-US" sz="3200" b="0" i="1" smtClean="0">
                            <a:latin typeface="Cambria Math" panose="02040503050406030204" pitchFamily="18" charset="0"/>
                          </a:rPr>
                          <m:t>𝑡</m:t>
                        </m:r>
                      </m:den>
                    </m:f>
                  </m:oMath>
                </a14:m>
                <a:r>
                  <a:rPr lang="en-US" sz="3200" dirty="0" smtClean="0"/>
                  <a:t> = </a:t>
                </a:r>
                <a14:m>
                  <m:oMath xmlns:m="http://schemas.openxmlformats.org/officeDocument/2006/math">
                    <m:f>
                      <m:fPr>
                        <m:ctrlPr>
                          <a:rPr lang="en-US" sz="3200" i="1">
                            <a:latin typeface="Cambria Math" panose="02040503050406030204" pitchFamily="18" charset="0"/>
                          </a:rPr>
                        </m:ctrlPr>
                      </m:fPr>
                      <m:num>
                        <m:r>
                          <m:rPr>
                            <m:nor/>
                          </m:rPr>
                          <a:rPr lang="en-US" sz="3200" b="0" i="0" smtClean="0">
                            <a:latin typeface="Cambria" panose="02040503050406030204" pitchFamily="18" charset="0"/>
                          </a:rPr>
                          <m:t>2</m:t>
                        </m:r>
                        <m:r>
                          <m:rPr>
                            <m:nor/>
                          </m:rPr>
                          <a:rPr lang="el-GR" sz="3200" dirty="0">
                            <a:latin typeface="Cambria" panose="02040503050406030204" pitchFamily="18" charset="0"/>
                          </a:rPr>
                          <m:t>π</m:t>
                        </m:r>
                        <m:r>
                          <m:rPr>
                            <m:nor/>
                          </m:rPr>
                          <a:rPr lang="en-US" sz="3200" b="0" i="0" dirty="0" smtClean="0">
                            <a:latin typeface="Cambria" panose="02040503050406030204" pitchFamily="18" charset="0"/>
                          </a:rPr>
                          <m:t>r</m:t>
                        </m:r>
                      </m:num>
                      <m:den>
                        <m:r>
                          <a:rPr lang="en-US" sz="3200" i="1">
                            <a:latin typeface="Cambria Math" panose="02040503050406030204" pitchFamily="18" charset="0"/>
                          </a:rPr>
                          <m:t>𝑡</m:t>
                        </m:r>
                      </m:den>
                    </m:f>
                    <m:r>
                      <a:rPr lang="en-US" sz="3200" b="0" i="0" smtClean="0">
                        <a:latin typeface="Cambria Math" panose="02040503050406030204" pitchFamily="18" charset="0"/>
                      </a:rPr>
                      <m:t>=</m:t>
                    </m:r>
                  </m:oMath>
                </a14:m>
                <a:r>
                  <a:rPr lang="en-US" sz="3200" dirty="0" smtClean="0"/>
                  <a:t> </a:t>
                </a:r>
                <a14:m>
                  <m:oMath xmlns:m="http://schemas.openxmlformats.org/officeDocument/2006/math">
                    <m:f>
                      <m:fPr>
                        <m:ctrlPr>
                          <a:rPr lang="en-US" sz="3200" i="1">
                            <a:latin typeface="Cambria Math" panose="02040503050406030204" pitchFamily="18" charset="0"/>
                          </a:rPr>
                        </m:ctrlPr>
                      </m:fPr>
                      <m:num>
                        <m:r>
                          <m:rPr>
                            <m:nor/>
                          </m:rPr>
                          <a:rPr lang="en-US" sz="3200">
                            <a:latin typeface="Cambria Math" panose="02040503050406030204" pitchFamily="18" charset="0"/>
                          </a:rPr>
                          <m:t>2</m:t>
                        </m:r>
                        <m:r>
                          <m:rPr>
                            <m:nor/>
                          </m:rPr>
                          <a:rPr lang="el-GR" sz="3200" dirty="0"/>
                          <m:t>π</m:t>
                        </m:r>
                        <m:r>
                          <m:rPr>
                            <m:nor/>
                          </m:rPr>
                          <a:rPr lang="en-US" sz="3200" dirty="0"/>
                          <m:t>r</m:t>
                        </m:r>
                      </m:num>
                      <m:den>
                        <m:r>
                          <a:rPr lang="en-US" sz="3200" i="1">
                            <a:latin typeface="Cambria Math" panose="02040503050406030204" pitchFamily="18" charset="0"/>
                          </a:rPr>
                          <m:t>𝑡</m:t>
                        </m:r>
                      </m:den>
                    </m:f>
                  </m:oMath>
                </a14:m>
                <a:r>
                  <a:rPr lang="en-US" sz="3200" dirty="0" smtClean="0"/>
                  <a:t> </a:t>
                </a:r>
              </a:p>
              <a:p>
                <a:pPr marL="0" indent="0">
                  <a:buNone/>
                </a:pPr>
                <a:r>
                  <a:rPr lang="en-US" sz="3200" dirty="0" smtClean="0"/>
                  <a:t>= </a:t>
                </a:r>
                <a14:m>
                  <m:oMath xmlns:m="http://schemas.openxmlformats.org/officeDocument/2006/math">
                    <m:f>
                      <m:fPr>
                        <m:ctrlPr>
                          <a:rPr lang="en-US" sz="3200" i="1">
                            <a:latin typeface="Cambria Math" panose="02040503050406030204" pitchFamily="18" charset="0"/>
                          </a:rPr>
                        </m:ctrlPr>
                      </m:fPr>
                      <m:num>
                        <m:r>
                          <m:rPr>
                            <m:nor/>
                          </m:rPr>
                          <a:rPr lang="en-US" sz="3200" dirty="0">
                            <a:latin typeface="Calibri" panose="020F0502020204030204" pitchFamily="34" charset="0"/>
                          </a:rPr>
                          <m:t>2</m:t>
                        </m:r>
                        <m:r>
                          <m:rPr>
                            <m:nor/>
                          </m:rPr>
                          <a:rPr lang="el-GR" sz="3200" dirty="0">
                            <a:latin typeface="Calibri" panose="020F0502020204030204" pitchFamily="34" charset="0"/>
                          </a:rPr>
                          <m:t> </m:t>
                        </m:r>
                        <m:r>
                          <m:rPr>
                            <m:nor/>
                          </m:rPr>
                          <a:rPr lang="el-GR" sz="3200" dirty="0">
                            <a:latin typeface="Calibri" panose="020F0502020204030204" pitchFamily="34" charset="0"/>
                          </a:rPr>
                          <m:t>π</m:t>
                        </m:r>
                        <m:r>
                          <m:rPr>
                            <m:nor/>
                          </m:rPr>
                          <a:rPr lang="en-US" sz="3200" dirty="0">
                            <a:latin typeface="Calibri" panose="020F0502020204030204" pitchFamily="34" charset="0"/>
                          </a:rPr>
                          <m:t>(1.5</m:t>
                        </m:r>
                        <m:r>
                          <m:rPr>
                            <m:nor/>
                          </m:rPr>
                          <a:rPr lang="en-US" sz="3200" dirty="0">
                            <a:latin typeface="Calibri" panose="020F0502020204030204" pitchFamily="34" charset="0"/>
                          </a:rPr>
                          <m:t>m</m:t>
                        </m:r>
                        <m:r>
                          <m:rPr>
                            <m:nor/>
                          </m:rPr>
                          <a:rPr lang="en-US" sz="3200" dirty="0">
                            <a:latin typeface="Calibri" panose="020F0502020204030204" pitchFamily="34" charset="0"/>
                          </a:rPr>
                          <m:t>)</m:t>
                        </m:r>
                      </m:num>
                      <m:den>
                        <m:r>
                          <a:rPr lang="en-US" sz="3200" b="0" i="1" dirty="0" smtClean="0">
                            <a:latin typeface="Cambria Math" panose="02040503050406030204" pitchFamily="18" charset="0"/>
                          </a:rPr>
                          <m:t>2</m:t>
                        </m:r>
                        <m:r>
                          <a:rPr lang="en-US" sz="3200" b="0" i="1" dirty="0" smtClean="0">
                            <a:latin typeface="Cambria Math" panose="02040503050406030204" pitchFamily="18" charset="0"/>
                          </a:rPr>
                          <m:t>𝑠</m:t>
                        </m:r>
                      </m:den>
                    </m:f>
                  </m:oMath>
                </a14:m>
                <a:r>
                  <a:rPr lang="en-US" sz="3200" dirty="0" smtClean="0">
                    <a:latin typeface="Calibri" panose="020F0502020204030204" pitchFamily="34" charset="0"/>
                  </a:rPr>
                  <a:t> = </a:t>
                </a:r>
                <a:r>
                  <a:rPr lang="en-US" sz="3200" dirty="0"/>
                  <a:t>4.71 m/s</a:t>
                </a:r>
              </a:p>
              <a:p>
                <a:pPr marL="0" indent="0">
                  <a:buNone/>
                </a:pPr>
                <a:endParaRPr lang="en-US" dirty="0">
                  <a:latin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2584980"/>
                <a:ext cx="7372349" cy="3649133"/>
              </a:xfrm>
              <a:blipFill rotWithShape="0">
                <a:blip r:embed="rId2"/>
                <a:stretch>
                  <a:fillRect l="-2151"/>
                </a:stretch>
              </a:blipFill>
            </p:spPr>
            <p:txBody>
              <a:bodyPr/>
              <a:lstStyle/>
              <a:p>
                <a:r>
                  <a:rPr lang="en-US">
                    <a:noFill/>
                  </a:rPr>
                  <a:t> </a:t>
                </a:r>
              </a:p>
            </p:txBody>
          </p:sp>
        </mc:Fallback>
      </mc:AlternateContent>
      <p:pic>
        <p:nvPicPr>
          <p:cNvPr id="4" name="Picture 2" descr="Image result for uniform circular 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486" y="3103564"/>
            <a:ext cx="4866216" cy="364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296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 2-kg object is on a horizontal rotating platform.  The object is 1.5 m from the axis of rotation of the platform.  The platform completes 15 revolutions in 30 seconds.</a:t>
            </a:r>
            <a:br>
              <a:rPr lang="en-US" dirty="0" smtClean="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200" dirty="0" smtClean="0"/>
                  <a:t>b.  What is the centripetal acceleration of the object? </a:t>
                </a:r>
              </a:p>
              <a:p>
                <a:r>
                  <a:rPr lang="en-US" sz="3600" dirty="0"/>
                  <a:t>a= </a:t>
                </a:r>
                <a14:m>
                  <m:oMath xmlns:m="http://schemas.openxmlformats.org/officeDocument/2006/math">
                    <m:f>
                      <m:fPr>
                        <m:ctrlPr>
                          <a:rPr lang="en-US" sz="3600" i="1" dirty="0">
                            <a:latin typeface="Cambria Math" panose="02040503050406030204" pitchFamily="18" charset="0"/>
                          </a:rPr>
                        </m:ctrlPr>
                      </m:fPr>
                      <m:num>
                        <m:r>
                          <a:rPr lang="en-US" sz="3600" i="1" dirty="0">
                            <a:latin typeface="Cambria Math" panose="02040503050406030204" pitchFamily="18" charset="0"/>
                          </a:rPr>
                          <m:t>𝑣</m:t>
                        </m:r>
                        <m:r>
                          <a:rPr lang="en-US" sz="3600" i="1" baseline="30000" dirty="0">
                            <a:latin typeface="Cambria Math" panose="02040503050406030204" pitchFamily="18" charset="0"/>
                          </a:rPr>
                          <m:t>2</m:t>
                        </m:r>
                      </m:num>
                      <m:den>
                        <m:r>
                          <a:rPr lang="en-US" sz="3600" i="1" dirty="0">
                            <a:latin typeface="Cambria Math" panose="02040503050406030204" pitchFamily="18" charset="0"/>
                          </a:rPr>
                          <m:t>𝑟</m:t>
                        </m:r>
                      </m:den>
                    </m:f>
                  </m:oMath>
                </a14:m>
                <a:r>
                  <a:rPr lang="en-US" sz="3600" dirty="0" smtClean="0"/>
                  <a:t> = </a:t>
                </a:r>
                <a14:m>
                  <m:oMath xmlns:m="http://schemas.openxmlformats.org/officeDocument/2006/math">
                    <m:f>
                      <m:fPr>
                        <m:ctrlPr>
                          <a:rPr lang="en-US" sz="3600" i="1" dirty="0">
                            <a:latin typeface="Cambria Math" panose="02040503050406030204" pitchFamily="18" charset="0"/>
                          </a:rPr>
                        </m:ctrlPr>
                      </m:fPr>
                      <m:num>
                        <m:r>
                          <a:rPr lang="en-US" sz="3600" b="0" i="1" dirty="0" smtClean="0">
                            <a:latin typeface="Cambria Math" panose="02040503050406030204" pitchFamily="18" charset="0"/>
                          </a:rPr>
                          <m:t>(</m:t>
                        </m:r>
                        <m:f>
                          <m:fPr>
                            <m:ctrlPr>
                              <a:rPr lang="en-US" sz="3600" b="0" i="1" dirty="0" smtClean="0">
                                <a:latin typeface="Cambria Math" panose="02040503050406030204" pitchFamily="18" charset="0"/>
                              </a:rPr>
                            </m:ctrlPr>
                          </m:fPr>
                          <m:num>
                            <m:r>
                              <a:rPr lang="en-US" sz="3600" b="0" i="1" dirty="0" smtClean="0">
                                <a:latin typeface="Cambria Math" panose="02040503050406030204" pitchFamily="18" charset="0"/>
                              </a:rPr>
                              <m:t>4.17</m:t>
                            </m:r>
                            <m:r>
                              <a:rPr lang="en-US" sz="3600" b="0" i="1" dirty="0" smtClean="0">
                                <a:latin typeface="Cambria Math" panose="02040503050406030204" pitchFamily="18" charset="0"/>
                              </a:rPr>
                              <m:t>𝑚</m:t>
                            </m:r>
                          </m:num>
                          <m:den>
                            <m:r>
                              <a:rPr lang="en-US" sz="3600" b="0" i="1" dirty="0" smtClean="0">
                                <a:latin typeface="Cambria Math" panose="02040503050406030204" pitchFamily="18" charset="0"/>
                              </a:rPr>
                              <m:t>𝑠</m:t>
                            </m:r>
                          </m:den>
                        </m:f>
                        <m:r>
                          <a:rPr lang="en-US" sz="3600" b="0" i="1" dirty="0" smtClean="0">
                            <a:latin typeface="Cambria Math" panose="02040503050406030204" pitchFamily="18" charset="0"/>
                          </a:rPr>
                          <m:t>)</m:t>
                        </m:r>
                        <m:r>
                          <a:rPr lang="en-US" sz="3600" i="1" baseline="30000" dirty="0">
                            <a:latin typeface="Cambria Math" panose="02040503050406030204" pitchFamily="18" charset="0"/>
                          </a:rPr>
                          <m:t>2</m:t>
                        </m:r>
                      </m:num>
                      <m:den>
                        <m:r>
                          <a:rPr lang="en-US" sz="3600" b="0" i="1" dirty="0" smtClean="0">
                            <a:latin typeface="Cambria Math" panose="02040503050406030204" pitchFamily="18" charset="0"/>
                          </a:rPr>
                          <m:t>1.5</m:t>
                        </m:r>
                        <m:r>
                          <a:rPr lang="en-US" sz="3600" b="0" i="1" dirty="0" smtClean="0">
                            <a:latin typeface="Cambria Math" panose="02040503050406030204" pitchFamily="18" charset="0"/>
                          </a:rPr>
                          <m:t>𝑚</m:t>
                        </m:r>
                      </m:den>
                    </m:f>
                  </m:oMath>
                </a14:m>
                <a:r>
                  <a:rPr lang="en-US" sz="3600" dirty="0" smtClean="0"/>
                  <a:t> = 14.8 m/s</a:t>
                </a:r>
                <a:r>
                  <a:rPr lang="en-US" sz="3600" baseline="30000" dirty="0" smtClean="0"/>
                  <a:t>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686"/>
                </a:stretch>
              </a:blipFill>
            </p:spPr>
            <p:txBody>
              <a:bodyPr/>
              <a:lstStyle/>
              <a:p>
                <a:r>
                  <a:rPr lang="en-US">
                    <a:noFill/>
                  </a:rPr>
                  <a:t> </a:t>
                </a:r>
              </a:p>
            </p:txBody>
          </p:sp>
        </mc:Fallback>
      </mc:AlternateContent>
    </p:spTree>
    <p:extLst>
      <p:ext uri="{BB962C8B-B14F-4D97-AF65-F5344CB8AC3E}">
        <p14:creationId xmlns:p14="http://schemas.microsoft.com/office/powerpoint/2010/main" val="272182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 2-kg object is on a horizontal rotating platform.  The object is 1.5 m from the axis of rotation of the platform.  The platform completes 15 revolutions in 30 seconds.</a:t>
            </a:r>
            <a:br>
              <a:rPr lang="en-US" dirty="0" smtClean="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200" dirty="0" smtClean="0"/>
                  <a:t>c.  What is the centripetal force on the object?</a:t>
                </a:r>
              </a:p>
              <a:p>
                <a:r>
                  <a:rPr lang="en-US" sz="3600" dirty="0" smtClean="0"/>
                  <a:t>F= </a:t>
                </a:r>
                <a14:m>
                  <m:oMath xmlns:m="http://schemas.openxmlformats.org/officeDocument/2006/math">
                    <m:f>
                      <m:fPr>
                        <m:ctrlPr>
                          <a:rPr lang="en-US" sz="3600" i="1" dirty="0">
                            <a:latin typeface="Cambria Math" panose="02040503050406030204" pitchFamily="18" charset="0"/>
                          </a:rPr>
                        </m:ctrlPr>
                      </m:fPr>
                      <m:num>
                        <m:r>
                          <a:rPr lang="en-US" sz="3600" b="0" i="1" dirty="0" smtClean="0">
                            <a:latin typeface="Cambria Math" panose="02040503050406030204" pitchFamily="18" charset="0"/>
                          </a:rPr>
                          <m:t>𝑚</m:t>
                        </m:r>
                        <m:r>
                          <a:rPr lang="en-US" sz="3600" i="1" dirty="0">
                            <a:latin typeface="Cambria Math" panose="02040503050406030204" pitchFamily="18" charset="0"/>
                          </a:rPr>
                          <m:t>𝑣</m:t>
                        </m:r>
                        <m:r>
                          <a:rPr lang="en-US" sz="3600" i="1" baseline="30000" dirty="0">
                            <a:latin typeface="Cambria Math" panose="02040503050406030204" pitchFamily="18" charset="0"/>
                          </a:rPr>
                          <m:t>2</m:t>
                        </m:r>
                      </m:num>
                      <m:den>
                        <m:r>
                          <a:rPr lang="en-US" sz="3600" i="1" dirty="0">
                            <a:latin typeface="Cambria Math" panose="02040503050406030204" pitchFamily="18" charset="0"/>
                          </a:rPr>
                          <m:t>𝑟</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686"/>
                </a:stretch>
              </a:blipFill>
            </p:spPr>
            <p:txBody>
              <a:bodyPr/>
              <a:lstStyle/>
              <a:p>
                <a:r>
                  <a:rPr lang="en-US">
                    <a:noFill/>
                  </a:rPr>
                  <a:t> </a:t>
                </a:r>
              </a:p>
            </p:txBody>
          </p:sp>
        </mc:Fallback>
      </mc:AlternateContent>
    </p:spTree>
    <p:extLst>
      <p:ext uri="{BB962C8B-B14F-4D97-AF65-F5344CB8AC3E}">
        <p14:creationId xmlns:p14="http://schemas.microsoft.com/office/powerpoint/2010/main" val="743554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A 2-kg object is on a horizontal rotating platform.  The object is 1.5 m from the axis of rotation of the platform.  The platform completes 15 revolutions in 30 seconds.</a:t>
            </a:r>
            <a:br>
              <a:rPr lang="en-US" dirty="0" smtClean="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200" dirty="0" smtClean="0"/>
                  <a:t>c.  What is the centripetal force on the object?</a:t>
                </a:r>
              </a:p>
              <a:p>
                <a:r>
                  <a:rPr lang="en-US" sz="3600" dirty="0" smtClean="0"/>
                  <a:t>F= </a:t>
                </a:r>
                <a14:m>
                  <m:oMath xmlns:m="http://schemas.openxmlformats.org/officeDocument/2006/math">
                    <m:f>
                      <m:fPr>
                        <m:ctrlPr>
                          <a:rPr lang="en-US" sz="3600" i="1" dirty="0">
                            <a:latin typeface="Cambria Math" panose="02040503050406030204" pitchFamily="18" charset="0"/>
                          </a:rPr>
                        </m:ctrlPr>
                      </m:fPr>
                      <m:num>
                        <m:r>
                          <a:rPr lang="en-US" sz="3600" b="0" i="1" dirty="0" smtClean="0">
                            <a:latin typeface="Cambria Math" panose="02040503050406030204" pitchFamily="18" charset="0"/>
                          </a:rPr>
                          <m:t>𝑚</m:t>
                        </m:r>
                        <m:r>
                          <a:rPr lang="en-US" sz="3600" i="1" dirty="0">
                            <a:latin typeface="Cambria Math" panose="02040503050406030204" pitchFamily="18" charset="0"/>
                          </a:rPr>
                          <m:t>𝑣</m:t>
                        </m:r>
                        <m:r>
                          <a:rPr lang="en-US" sz="3600" i="1" baseline="30000" dirty="0">
                            <a:latin typeface="Cambria Math" panose="02040503050406030204" pitchFamily="18" charset="0"/>
                          </a:rPr>
                          <m:t>2</m:t>
                        </m:r>
                      </m:num>
                      <m:den>
                        <m:r>
                          <a:rPr lang="en-US" sz="3600" i="1" dirty="0">
                            <a:latin typeface="Cambria Math" panose="02040503050406030204" pitchFamily="18" charset="0"/>
                          </a:rPr>
                          <m:t>𝑟</m:t>
                        </m:r>
                      </m:den>
                    </m:f>
                  </m:oMath>
                </a14:m>
                <a:r>
                  <a:rPr lang="en-US" sz="3600" dirty="0" smtClean="0"/>
                  <a:t> = </a:t>
                </a:r>
                <a14:m>
                  <m:oMath xmlns:m="http://schemas.openxmlformats.org/officeDocument/2006/math">
                    <m:f>
                      <m:fPr>
                        <m:ctrlPr>
                          <a:rPr lang="en-US" sz="3600" i="1" dirty="0">
                            <a:latin typeface="Cambria Math" panose="02040503050406030204" pitchFamily="18" charset="0"/>
                          </a:rPr>
                        </m:ctrlPr>
                      </m:fPr>
                      <m:num>
                        <m:r>
                          <a:rPr lang="en-US" sz="3600" b="0" i="1" dirty="0" smtClean="0">
                            <a:latin typeface="Cambria Math" panose="02040503050406030204" pitchFamily="18" charset="0"/>
                          </a:rPr>
                          <m:t>(2</m:t>
                        </m:r>
                        <m:r>
                          <a:rPr lang="en-US" sz="3600" b="0" i="1" dirty="0" smtClean="0">
                            <a:latin typeface="Cambria Math" panose="02040503050406030204" pitchFamily="18" charset="0"/>
                          </a:rPr>
                          <m:t>𝑘𝑔</m:t>
                        </m:r>
                        <m:r>
                          <a:rPr lang="en-US" sz="3600" b="0" i="1" dirty="0" smtClean="0">
                            <a:latin typeface="Cambria Math" panose="02040503050406030204" pitchFamily="18" charset="0"/>
                          </a:rPr>
                          <m:t>)(</m:t>
                        </m:r>
                        <m:f>
                          <m:fPr>
                            <m:ctrlPr>
                              <a:rPr lang="en-US" sz="3600" b="0" i="1" dirty="0" smtClean="0">
                                <a:latin typeface="Cambria Math" panose="02040503050406030204" pitchFamily="18" charset="0"/>
                              </a:rPr>
                            </m:ctrlPr>
                          </m:fPr>
                          <m:num>
                            <m:r>
                              <a:rPr lang="en-US" sz="3600" b="0" i="1" dirty="0" smtClean="0">
                                <a:latin typeface="Cambria Math" panose="02040503050406030204" pitchFamily="18" charset="0"/>
                              </a:rPr>
                              <m:t>4.17</m:t>
                            </m:r>
                            <m:r>
                              <a:rPr lang="en-US" sz="3600" b="0" i="1" dirty="0" smtClean="0">
                                <a:latin typeface="Cambria Math" panose="02040503050406030204" pitchFamily="18" charset="0"/>
                              </a:rPr>
                              <m:t>𝑚</m:t>
                            </m:r>
                          </m:num>
                          <m:den>
                            <m:r>
                              <a:rPr lang="en-US" sz="3600" b="0" i="1" dirty="0" smtClean="0">
                                <a:latin typeface="Cambria Math" panose="02040503050406030204" pitchFamily="18" charset="0"/>
                              </a:rPr>
                              <m:t>𝑠</m:t>
                            </m:r>
                          </m:den>
                        </m:f>
                        <m:r>
                          <a:rPr lang="en-US" sz="3600" b="0" i="1" dirty="0" smtClean="0">
                            <a:latin typeface="Cambria Math" panose="02040503050406030204" pitchFamily="18" charset="0"/>
                          </a:rPr>
                          <m:t>)</m:t>
                        </m:r>
                        <m:r>
                          <a:rPr lang="en-US" sz="3600" i="1" baseline="30000" dirty="0">
                            <a:latin typeface="Cambria Math" panose="02040503050406030204" pitchFamily="18" charset="0"/>
                          </a:rPr>
                          <m:t>2</m:t>
                        </m:r>
                      </m:num>
                      <m:den>
                        <m:r>
                          <a:rPr lang="en-US" sz="3600" b="0" i="1" dirty="0" smtClean="0">
                            <a:latin typeface="Cambria Math" panose="02040503050406030204" pitchFamily="18" charset="0"/>
                          </a:rPr>
                          <m:t>1.5</m:t>
                        </m:r>
                        <m:r>
                          <a:rPr lang="en-US" sz="3600" b="0" i="1" dirty="0" smtClean="0">
                            <a:latin typeface="Cambria Math" panose="02040503050406030204" pitchFamily="18" charset="0"/>
                          </a:rPr>
                          <m:t>𝑚</m:t>
                        </m:r>
                      </m:den>
                    </m:f>
                  </m:oMath>
                </a14:m>
                <a:r>
                  <a:rPr lang="en-US" sz="3600" dirty="0" smtClean="0"/>
                  <a:t> = 29.6 N</a:t>
                </a:r>
                <a:endParaRPr lang="en-US" sz="3600" baseline="3000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686"/>
                </a:stretch>
              </a:blipFill>
            </p:spPr>
            <p:txBody>
              <a:bodyPr/>
              <a:lstStyle/>
              <a:p>
                <a:r>
                  <a:rPr lang="en-US">
                    <a:noFill/>
                  </a:rPr>
                  <a:t> </a:t>
                </a:r>
              </a:p>
            </p:txBody>
          </p:sp>
        </mc:Fallback>
      </mc:AlternateContent>
    </p:spTree>
    <p:extLst>
      <p:ext uri="{BB962C8B-B14F-4D97-AF65-F5344CB8AC3E}">
        <p14:creationId xmlns:p14="http://schemas.microsoft.com/office/powerpoint/2010/main" val="118918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700" dirty="0"/>
              <a:t>3.  I swing a 5-kg object in a vertical circle of radius 1.5 m.  The tension in the rope when the object is at the top of the circle is 11 N.  </a:t>
            </a:r>
            <a:br>
              <a:rPr lang="en-US" sz="2700" dirty="0"/>
            </a:br>
            <a:r>
              <a:rPr lang="en-US" sz="2700" dirty="0"/>
              <a:t>	The speed of the object is 8.8 m/s when the object is at the bottom of the circle.</a:t>
            </a:r>
            <a:r>
              <a:rPr lang="en-US" dirty="0"/>
              <a:t/>
            </a:r>
            <a:br>
              <a:rPr lang="en-US" dirty="0"/>
            </a:br>
            <a:endParaRPr lang="en-US" dirty="0"/>
          </a:p>
        </p:txBody>
      </p:sp>
      <p:sp>
        <p:nvSpPr>
          <p:cNvPr id="5" name="Content Placeholder 4"/>
          <p:cNvSpPr>
            <a:spLocks noGrp="1"/>
          </p:cNvSpPr>
          <p:nvPr>
            <p:ph sz="half" idx="1"/>
          </p:nvPr>
        </p:nvSpPr>
        <p:spPr/>
        <p:txBody>
          <a:bodyPr/>
          <a:lstStyle/>
          <a:p>
            <a:r>
              <a:rPr lang="en-US" sz="3200" dirty="0"/>
              <a:t>a.  What is the speed of the object at the top of the circle?</a:t>
            </a:r>
          </a:p>
          <a:p>
            <a:endParaRPr lang="en-US" dirty="0"/>
          </a:p>
        </p:txBody>
      </p:sp>
      <p:sp>
        <p:nvSpPr>
          <p:cNvPr id="6" name="Content Placeholder 5"/>
          <p:cNvSpPr>
            <a:spLocks noGrp="1"/>
          </p:cNvSpPr>
          <p:nvPr>
            <p:ph sz="half" idx="2"/>
          </p:nvPr>
        </p:nvSpPr>
        <p:spPr/>
        <p:txBody>
          <a:bodyPr/>
          <a:lstStyle/>
          <a:p>
            <a:endParaRPr lang="en-US"/>
          </a:p>
        </p:txBody>
      </p:sp>
    </p:spTree>
    <p:extLst>
      <p:ext uri="{BB962C8B-B14F-4D97-AF65-F5344CB8AC3E}">
        <p14:creationId xmlns:p14="http://schemas.microsoft.com/office/powerpoint/2010/main" val="240692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Uniform Circular Motion</a:t>
            </a:r>
            <a:endParaRPr lang="en-US" dirty="0"/>
          </a:p>
        </p:txBody>
      </p:sp>
      <p:sp>
        <p:nvSpPr>
          <p:cNvPr id="5" name="Content Placeholder 4"/>
          <p:cNvSpPr>
            <a:spLocks noGrp="1"/>
          </p:cNvSpPr>
          <p:nvPr>
            <p:ph sz="half" idx="1"/>
          </p:nvPr>
        </p:nvSpPr>
        <p:spPr/>
        <p:txBody>
          <a:bodyPr/>
          <a:lstStyle/>
          <a:p>
            <a:r>
              <a:rPr lang="en-US" sz="2400" dirty="0"/>
              <a:t>The velocity vector for the object is </a:t>
            </a:r>
            <a:r>
              <a:rPr lang="en-US" sz="2400" dirty="0" smtClean="0"/>
              <a:t>tangent to </a:t>
            </a:r>
            <a:r>
              <a:rPr lang="en-US" sz="2400" dirty="0"/>
              <a:t>the circular path at each point around </a:t>
            </a:r>
            <a:r>
              <a:rPr lang="en-US" sz="2400" dirty="0" smtClean="0"/>
              <a:t>the </a:t>
            </a:r>
            <a:r>
              <a:rPr lang="en-US" sz="2400" dirty="0"/>
              <a:t>circle.</a:t>
            </a:r>
          </a:p>
          <a:p>
            <a:endParaRPr lang="en-US" dirty="0"/>
          </a:p>
        </p:txBody>
      </p:sp>
      <p:pic>
        <p:nvPicPr>
          <p:cNvPr id="6" name="Content Placeholder 4"/>
          <p:cNvPicPr>
            <a:picLocks noChangeAspect="1"/>
          </p:cNvPicPr>
          <p:nvPr/>
        </p:nvPicPr>
        <p:blipFill rotWithShape="1">
          <a:blip r:embed="rId2"/>
          <a:srcRect l="23714" t="21124" r="21118" b="14683"/>
          <a:stretch/>
        </p:blipFill>
        <p:spPr>
          <a:xfrm>
            <a:off x="5751512" y="2142066"/>
            <a:ext cx="5840441" cy="3820851"/>
          </a:xfrm>
          <a:prstGeom prst="rect">
            <a:avLst/>
          </a:prstGeom>
        </p:spPr>
      </p:pic>
      <p:sp>
        <p:nvSpPr>
          <p:cNvPr id="2" name="Content Placeholder 1"/>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74145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p:txBody>
          <a:bodyPr/>
          <a:lstStyle/>
          <a:p>
            <a:r>
              <a:rPr lang="en-US" sz="2400" dirty="0"/>
              <a:t>Since the direction of the velocity changes</a:t>
            </a:r>
            <a:r>
              <a:rPr lang="en-US" sz="2400" dirty="0" smtClean="0"/>
              <a:t>, </a:t>
            </a:r>
            <a:r>
              <a:rPr lang="en-US" sz="2400" dirty="0"/>
              <a:t>the object has acceleration.  The </a:t>
            </a:r>
            <a:r>
              <a:rPr lang="en-US" sz="2400" dirty="0" smtClean="0"/>
              <a:t>acceleration vector </a:t>
            </a:r>
            <a:r>
              <a:rPr lang="en-US" sz="2400" dirty="0"/>
              <a:t>is directed along a radius toward </a:t>
            </a:r>
            <a:r>
              <a:rPr lang="en-US" sz="2400" dirty="0" smtClean="0"/>
              <a:t>the </a:t>
            </a:r>
            <a:r>
              <a:rPr lang="en-US" sz="2400" dirty="0"/>
              <a:t>center of the circle.  “Directed toward </a:t>
            </a:r>
            <a:r>
              <a:rPr lang="en-US" sz="2400" dirty="0" smtClean="0"/>
              <a:t>the center</a:t>
            </a:r>
            <a:r>
              <a:rPr lang="en-US" sz="2400" dirty="0"/>
              <a:t>” is called “centripetal” in physics</a:t>
            </a:r>
            <a:r>
              <a:rPr lang="en-US" sz="2400" dirty="0" smtClean="0"/>
              <a:t>. The </a:t>
            </a:r>
            <a:r>
              <a:rPr lang="en-US" sz="2400" dirty="0"/>
              <a:t>acceleration of the object is </a:t>
            </a:r>
            <a:r>
              <a:rPr lang="en-US" sz="2400" dirty="0" smtClean="0"/>
              <a:t>the centripetal </a:t>
            </a:r>
            <a:r>
              <a:rPr lang="en-US" sz="2400" dirty="0"/>
              <a:t>acceleration.</a:t>
            </a:r>
          </a:p>
          <a:p>
            <a:endParaRPr lang="en-US" dirty="0"/>
          </a:p>
        </p:txBody>
      </p:sp>
      <p:sp>
        <p:nvSpPr>
          <p:cNvPr id="6" name="Content Placeholder 5"/>
          <p:cNvSpPr>
            <a:spLocks noGrp="1"/>
          </p:cNvSpPr>
          <p:nvPr>
            <p:ph sz="half" idx="2"/>
          </p:nvPr>
        </p:nvSpPr>
        <p:spPr>
          <a:xfrm>
            <a:off x="5821894" y="2142068"/>
            <a:ext cx="4995332" cy="3649133"/>
          </a:xfrm>
        </p:spPr>
        <p:txBody>
          <a:bodyPr/>
          <a:lstStyle/>
          <a:p>
            <a:endParaRPr lang="en-US" dirty="0"/>
          </a:p>
        </p:txBody>
      </p:sp>
      <p:pic>
        <p:nvPicPr>
          <p:cNvPr id="2050" name="Picture 2" descr="Image result for uniform circular 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9765" y="3966634"/>
            <a:ext cx="2748523" cy="2673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53036" t="26893" r="13608" b="42121"/>
          <a:stretch/>
        </p:blipFill>
        <p:spPr>
          <a:xfrm>
            <a:off x="5751513" y="2065867"/>
            <a:ext cx="3639536" cy="1900767"/>
          </a:xfrm>
          <a:prstGeom prst="rect">
            <a:avLst/>
          </a:prstGeom>
        </p:spPr>
      </p:pic>
    </p:spTree>
    <p:extLst>
      <p:ext uri="{BB962C8B-B14F-4D97-AF65-F5344CB8AC3E}">
        <p14:creationId xmlns:p14="http://schemas.microsoft.com/office/powerpoint/2010/main" val="234016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a:xfrm>
            <a:off x="5821892" y="2142067"/>
            <a:ext cx="4995334" cy="3649134"/>
          </a:xfrm>
        </p:spPr>
        <p:txBody>
          <a:bodyPr/>
          <a:lstStyle/>
          <a:p>
            <a:r>
              <a:rPr lang="en-US" sz="2400" dirty="0"/>
              <a:t>Since the acceleration is perpendicular to the velocity, there is no component of acceleration along the line of velocity.  With no component along the line of velocity, the acceleration cannot change the speed.  The centripetal acceleration only changes the direction of the object.</a:t>
            </a:r>
          </a:p>
          <a:p>
            <a:endParaRPr lang="en-US" dirty="0"/>
          </a:p>
        </p:txBody>
      </p:sp>
      <p:sp>
        <p:nvSpPr>
          <p:cNvPr id="6" name="Content Placeholder 5"/>
          <p:cNvSpPr>
            <a:spLocks noGrp="1"/>
          </p:cNvSpPr>
          <p:nvPr>
            <p:ph sz="half" idx="2"/>
          </p:nvPr>
        </p:nvSpPr>
        <p:spPr>
          <a:xfrm>
            <a:off x="5821894" y="2142068"/>
            <a:ext cx="4995332" cy="3649133"/>
          </a:xfrm>
        </p:spPr>
        <p:txBody>
          <a:bodyPr/>
          <a:lstStyle/>
          <a:p>
            <a:endParaRPr lang="en-US" dirty="0"/>
          </a:p>
        </p:txBody>
      </p:sp>
      <p:pic>
        <p:nvPicPr>
          <p:cNvPr id="2050" name="Picture 2" descr="Image result for uniform circular 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569" y="3966634"/>
            <a:ext cx="2748523" cy="2673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53036" t="26893" r="13608" b="42121"/>
          <a:stretch/>
        </p:blipFill>
        <p:spPr>
          <a:xfrm>
            <a:off x="685801" y="1898441"/>
            <a:ext cx="3639536" cy="1900767"/>
          </a:xfrm>
          <a:prstGeom prst="rect">
            <a:avLst/>
          </a:prstGeom>
        </p:spPr>
      </p:pic>
    </p:spTree>
    <p:extLst>
      <p:ext uri="{BB962C8B-B14F-4D97-AF65-F5344CB8AC3E}">
        <p14:creationId xmlns:p14="http://schemas.microsoft.com/office/powerpoint/2010/main" val="27956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a:xfrm>
            <a:off x="5924923" y="2373887"/>
            <a:ext cx="4995334" cy="3649134"/>
          </a:xfrm>
        </p:spPr>
        <p:txBody>
          <a:bodyPr/>
          <a:lstStyle/>
          <a:p>
            <a:r>
              <a:rPr lang="en-US" sz="2400" dirty="0"/>
              <a:t>Since the acceleration is </a:t>
            </a:r>
            <a:r>
              <a:rPr lang="en-US" sz="2400" dirty="0" smtClean="0"/>
              <a:t>not in the direction of or against velocity, then it neither speeds up nor slows down (changes) speed.</a:t>
            </a:r>
            <a:endParaRPr lang="en-US" sz="2400" dirty="0"/>
          </a:p>
          <a:p>
            <a:endParaRPr lang="en-US" dirty="0"/>
          </a:p>
        </p:txBody>
      </p:sp>
      <p:sp>
        <p:nvSpPr>
          <p:cNvPr id="6" name="Content Placeholder 5"/>
          <p:cNvSpPr>
            <a:spLocks noGrp="1"/>
          </p:cNvSpPr>
          <p:nvPr>
            <p:ph sz="half" idx="2"/>
          </p:nvPr>
        </p:nvSpPr>
        <p:spPr>
          <a:xfrm>
            <a:off x="756181" y="2104387"/>
            <a:ext cx="4995332" cy="3743577"/>
          </a:xfrm>
        </p:spPr>
        <p:txBody>
          <a:bodyPr/>
          <a:lstStyle/>
          <a:p>
            <a:endParaRPr lang="en-US" dirty="0"/>
          </a:p>
        </p:txBody>
      </p:sp>
      <p:pic>
        <p:nvPicPr>
          <p:cNvPr id="2050" name="Picture 2" descr="Image result for uniform circular 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569" y="3966634"/>
            <a:ext cx="2748523" cy="2673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3"/>
          <a:srcRect l="53036" t="26893" r="13608" b="42121"/>
          <a:stretch/>
        </p:blipFill>
        <p:spPr>
          <a:xfrm>
            <a:off x="685801" y="1898441"/>
            <a:ext cx="3639536" cy="1900767"/>
          </a:xfrm>
          <a:prstGeom prst="rect">
            <a:avLst/>
          </a:prstGeom>
        </p:spPr>
      </p:pic>
    </p:spTree>
    <p:extLst>
      <p:ext uri="{BB962C8B-B14F-4D97-AF65-F5344CB8AC3E}">
        <p14:creationId xmlns:p14="http://schemas.microsoft.com/office/powerpoint/2010/main" val="353251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pic>
        <p:nvPicPr>
          <p:cNvPr id="6" name="Content Placeholder 5"/>
          <p:cNvPicPr>
            <a:picLocks noGrp="1" noChangeAspect="1"/>
          </p:cNvPicPr>
          <p:nvPr>
            <p:ph sz="half" idx="2"/>
          </p:nvPr>
        </p:nvPicPr>
        <p:blipFill rotWithShape="1">
          <a:blip r:embed="rId2"/>
          <a:srcRect l="58516" t="21583" r="10549" b="39443"/>
          <a:stretch/>
        </p:blipFill>
        <p:spPr>
          <a:xfrm>
            <a:off x="6143223" y="2038916"/>
            <a:ext cx="2846231" cy="2016080"/>
          </a:xfrm>
          <a:prstGeom prst="rect">
            <a:avLst/>
          </a:prstGeom>
        </p:spPr>
      </p:pic>
      <p:sp>
        <p:nvSpPr>
          <p:cNvPr id="5" name="Rectangle 1"/>
          <p:cNvSpPr>
            <a:spLocks noGrp="1" noChangeArrowheads="1"/>
          </p:cNvSpPr>
          <p:nvPr>
            <p:ph sz="half" idx="1"/>
          </p:nvPr>
        </p:nvSpPr>
        <p:spPr bwMode="auto">
          <a:xfrm>
            <a:off x="685803" y="1889142"/>
            <a:ext cx="494226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According to Newton’s second law, if there is acceleration, there must be a NET force on the object.  The NET force on an object must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be in the same direction as the acceleration.  </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NET force on an object moving with uniform circular motion is directed toward the center of the circle, and is called the “centripetal force.”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4099" name="Picture 3" descr="Image result for uniform circular 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323" y="4182646"/>
            <a:ext cx="3534799" cy="232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5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a:xfrm>
            <a:off x="685801" y="1908021"/>
            <a:ext cx="4995334" cy="3649134"/>
          </a:xfrm>
        </p:spPr>
        <p:txBody>
          <a:bodyPr/>
          <a:lstStyle/>
          <a:p>
            <a:r>
              <a:rPr lang="en-US" sz="2400" dirty="0"/>
              <a:t>For uniform circular motion, the speed of the object, the acceleration, and the NET force will have the same sizes at </a:t>
            </a:r>
            <a:r>
              <a:rPr lang="en-US" sz="2400" b="1" dirty="0" smtClean="0"/>
              <a:t>ALL TIMES</a:t>
            </a:r>
            <a:r>
              <a:rPr lang="en-US" sz="2400" dirty="0" smtClean="0"/>
              <a:t>.</a:t>
            </a:r>
            <a:endParaRPr lang="en-US" sz="2400" dirty="0"/>
          </a:p>
          <a:p>
            <a:r>
              <a:rPr lang="en-US" sz="2400" dirty="0"/>
              <a:t/>
            </a:r>
            <a:br>
              <a:rPr lang="en-US" sz="2400" dirty="0"/>
            </a:br>
            <a:endParaRPr lang="en-US" dirty="0"/>
          </a:p>
        </p:txBody>
      </p:sp>
      <p:pic>
        <p:nvPicPr>
          <p:cNvPr id="5" name="Content Placeholder 4"/>
          <p:cNvPicPr>
            <a:picLocks noGrp="1" noChangeAspect="1"/>
          </p:cNvPicPr>
          <p:nvPr>
            <p:ph sz="half" idx="2"/>
          </p:nvPr>
        </p:nvPicPr>
        <p:blipFill rotWithShape="1">
          <a:blip r:embed="rId2"/>
          <a:srcRect l="23714" t="21124" r="21118" b="14683"/>
          <a:stretch/>
        </p:blipFill>
        <p:spPr>
          <a:xfrm>
            <a:off x="1774648" y="4253887"/>
            <a:ext cx="3976865" cy="2601689"/>
          </a:xfrm>
          <a:prstGeom prst="rect">
            <a:avLst/>
          </a:prstGeom>
        </p:spPr>
      </p:pic>
      <p:pic>
        <p:nvPicPr>
          <p:cNvPr id="7170" name="Picture 2" descr="Image result for uniform circular 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111" y="2634803"/>
            <a:ext cx="30861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3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Uniform Circular Motion</a:t>
            </a:r>
          </a:p>
        </p:txBody>
      </p:sp>
      <p:sp>
        <p:nvSpPr>
          <p:cNvPr id="3" name="Content Placeholder 2"/>
          <p:cNvSpPr>
            <a:spLocks noGrp="1"/>
          </p:cNvSpPr>
          <p:nvPr>
            <p:ph sz="half" idx="1"/>
          </p:nvPr>
        </p:nvSpPr>
        <p:spPr/>
        <p:txBody>
          <a:bodyPr/>
          <a:lstStyle/>
          <a:p>
            <a:r>
              <a:rPr lang="en-US" sz="2400" dirty="0"/>
              <a:t>The centripetal force keeps the object moving in a circle.  If the centripetal force is removed the object will move in a straight line, tangent to the circle at the point where the object was when the force was removed.</a:t>
            </a:r>
          </a:p>
          <a:p>
            <a:endParaRPr lang="en-US" dirty="0"/>
          </a:p>
        </p:txBody>
      </p:sp>
      <p:pic>
        <p:nvPicPr>
          <p:cNvPr id="5" name="Picture 3" descr="Image result for uniform circular mo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72765" y="2359816"/>
            <a:ext cx="5428121" cy="356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584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1145</TotalTime>
  <Words>1310</Words>
  <Application>Microsoft Office PowerPoint</Application>
  <PresentationFormat>Widescreen</PresentationFormat>
  <Paragraphs>105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vt:lpstr>
      <vt:lpstr>Cambria Math</vt:lpstr>
      <vt:lpstr>Times New Roman</vt:lpstr>
      <vt:lpstr>Celestial</vt:lpstr>
      <vt:lpstr>Centripetal Force and Gravitation Example Problems</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Uniform Circular Motion</vt:lpstr>
      <vt:lpstr>Non-uniform circular motion</vt:lpstr>
      <vt:lpstr>1) A 0.8-kg ball swings in a horizontal circle at the end of a 1.2 m long rope.  The ball swings at a constant 3 m/s.</vt:lpstr>
      <vt:lpstr>1) A 0.8-kg ball swings in a horizontal circle at the end of a 1.2 m long rope.  The ball swings at a constant 3 m/s.</vt:lpstr>
      <vt:lpstr>1) A 0.8-kg ball swings in a horizontal circle at the end of a 1.2 m long rope.  The ball swings at a constant 3 m/s.</vt:lpstr>
      <vt:lpstr>2) A 2-kg object is on a horizontal rotating platform.  The object is 1.5 m from the axis of rotation of the platform.  The platform completes 15 revolutions in 30 seconds. </vt:lpstr>
      <vt:lpstr>2) A 2-kg object is on a horizontal rotating platform.  The object is 1.5 m from the axis of rotation of the platform.  The platform completes 15 revolutions in 30 seconds. </vt:lpstr>
      <vt:lpstr>2) A 2-kg object is on a horizontal rotating platform.  The object is 1.5 m from the axis of rotation of the platform.  The platform completes 15 revolutions in 30 seconds. </vt:lpstr>
      <vt:lpstr>2) A 2-kg object is on a horizontal rotating platform.  The object is 1.5 m from the axis of rotation of the platform.  The platform completes 15 revolutions in 30 seconds. </vt:lpstr>
      <vt:lpstr>2) A 2-kg object is on a horizontal rotating platform.  The object is 1.5 m from the axis of rotation of the platform.  The platform completes 15 revolutions in 30 seconds. </vt:lpstr>
      <vt:lpstr>2) A 2-kg object is on a horizontal rotating platform.  The object is 1.5 m from the axis of rotation of the platform.  The platform completes 15 revolutions in 30 seconds. </vt:lpstr>
      <vt:lpstr>3.  I swing a 5-kg object in a vertical circle of radius 1.5 m.  The tension in the rope when the object is at the top of the circle is 11 N.    The speed of the object is 8.8 m/s when the object is at the bottom of the circle.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Centripetal Force and Gravitation Example Problems</dc:title>
  <dc:creator>Rowland Webb</dc:creator>
  <cp:lastModifiedBy>Rowland Webb</cp:lastModifiedBy>
  <cp:revision>27</cp:revision>
  <dcterms:created xsi:type="dcterms:W3CDTF">2016-02-29T13:40:10Z</dcterms:created>
  <dcterms:modified xsi:type="dcterms:W3CDTF">2017-03-09T22:04:30Z</dcterms:modified>
</cp:coreProperties>
</file>