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m4a" ContentType="audio/mp4"/>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 id="281" r:id="rId27"/>
    <p:sldId id="282" r:id="rId28"/>
    <p:sldId id="301"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2" r:id="rId48"/>
    <p:sldId id="304" r:id="rId49"/>
    <p:sldId id="303" r:id="rId50"/>
    <p:sldId id="305" r:id="rId51"/>
    <p:sldId id="306" r:id="rId52"/>
    <p:sldId id="308" r:id="rId53"/>
    <p:sldId id="307"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6" r:id="rId81"/>
    <p:sldId id="335" r:id="rId82"/>
    <p:sldId id="338" r:id="rId83"/>
    <p:sldId id="337"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60" r:id="rId105"/>
    <p:sldId id="359" r:id="rId106"/>
    <p:sldId id="361" r:id="rId107"/>
    <p:sldId id="363" r:id="rId108"/>
    <p:sldId id="364" r:id="rId109"/>
    <p:sldId id="365" r:id="rId110"/>
    <p:sldId id="366" r:id="rId111"/>
    <p:sldId id="367" r:id="rId112"/>
    <p:sldId id="368" r:id="rId113"/>
    <p:sldId id="369" r:id="rId114"/>
    <p:sldId id="371" r:id="rId115"/>
    <p:sldId id="372" r:id="rId116"/>
    <p:sldId id="373" r:id="rId117"/>
    <p:sldId id="405" r:id="rId118"/>
    <p:sldId id="406" r:id="rId119"/>
    <p:sldId id="407" r:id="rId120"/>
    <p:sldId id="408" r:id="rId121"/>
    <p:sldId id="409" r:id="rId122"/>
    <p:sldId id="410" r:id="rId123"/>
    <p:sldId id="411" r:id="rId124"/>
    <p:sldId id="412" r:id="rId125"/>
    <p:sldId id="413" r:id="rId126"/>
    <p:sldId id="414" r:id="rId127"/>
    <p:sldId id="415" r:id="rId128"/>
    <p:sldId id="404" r:id="rId129"/>
    <p:sldId id="374" r:id="rId130"/>
    <p:sldId id="375" r:id="rId131"/>
    <p:sldId id="376" r:id="rId132"/>
    <p:sldId id="377" r:id="rId133"/>
    <p:sldId id="378" r:id="rId134"/>
    <p:sldId id="379" r:id="rId135"/>
    <p:sldId id="380" r:id="rId136"/>
    <p:sldId id="381" r:id="rId137"/>
    <p:sldId id="382" r:id="rId138"/>
    <p:sldId id="383" r:id="rId139"/>
    <p:sldId id="384" r:id="rId140"/>
    <p:sldId id="385" r:id="rId141"/>
    <p:sldId id="400" r:id="rId142"/>
    <p:sldId id="401" r:id="rId143"/>
    <p:sldId id="402" r:id="rId144"/>
    <p:sldId id="403" r:id="rId145"/>
    <p:sldId id="399" r:id="rId146"/>
    <p:sldId id="386" r:id="rId147"/>
    <p:sldId id="387" r:id="rId148"/>
    <p:sldId id="388" r:id="rId149"/>
    <p:sldId id="389" r:id="rId150"/>
    <p:sldId id="390" r:id="rId151"/>
    <p:sldId id="391" r:id="rId152"/>
    <p:sldId id="392" r:id="rId153"/>
    <p:sldId id="393" r:id="rId154"/>
    <p:sldId id="394" r:id="rId155"/>
    <p:sldId id="395" r:id="rId156"/>
    <p:sldId id="397" r:id="rId157"/>
    <p:sldId id="398" r:id="rId1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25DEFA6-D064-4AE7-A6E0-EF772AFC8C81}">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80"/>
            <p14:sldId id="279"/>
            <p14:sldId id="281"/>
            <p14:sldId id="282"/>
            <p14:sldId id="301"/>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2"/>
            <p14:sldId id="304"/>
            <p14:sldId id="303"/>
            <p14:sldId id="305"/>
            <p14:sldId id="306"/>
            <p14:sldId id="308"/>
            <p14:sldId id="307"/>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6"/>
            <p14:sldId id="335"/>
            <p14:sldId id="338"/>
            <p14:sldId id="337"/>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60"/>
            <p14:sldId id="359"/>
            <p14:sldId id="361"/>
            <p14:sldId id="363"/>
            <p14:sldId id="364"/>
            <p14:sldId id="365"/>
            <p14:sldId id="366"/>
            <p14:sldId id="367"/>
            <p14:sldId id="368"/>
            <p14:sldId id="369"/>
            <p14:sldId id="371"/>
            <p14:sldId id="372"/>
            <p14:sldId id="373"/>
            <p14:sldId id="405"/>
            <p14:sldId id="406"/>
            <p14:sldId id="407"/>
            <p14:sldId id="408"/>
            <p14:sldId id="409"/>
            <p14:sldId id="410"/>
            <p14:sldId id="411"/>
            <p14:sldId id="412"/>
            <p14:sldId id="413"/>
            <p14:sldId id="414"/>
            <p14:sldId id="415"/>
            <p14:sldId id="404"/>
            <p14:sldId id="374"/>
            <p14:sldId id="375"/>
            <p14:sldId id="376"/>
            <p14:sldId id="377"/>
            <p14:sldId id="378"/>
            <p14:sldId id="379"/>
            <p14:sldId id="380"/>
            <p14:sldId id="381"/>
            <p14:sldId id="382"/>
            <p14:sldId id="383"/>
            <p14:sldId id="384"/>
            <p14:sldId id="385"/>
            <p14:sldId id="400"/>
            <p14:sldId id="401"/>
            <p14:sldId id="402"/>
            <p14:sldId id="403"/>
            <p14:sldId id="399"/>
            <p14:sldId id="386"/>
            <p14:sldId id="387"/>
            <p14:sldId id="388"/>
            <p14:sldId id="389"/>
            <p14:sldId id="390"/>
            <p14:sldId id="391"/>
            <p14:sldId id="392"/>
            <p14:sldId id="393"/>
            <p14:sldId id="394"/>
            <p14:sldId id="395"/>
            <p14:sldId id="397"/>
            <p14:sldId id="398"/>
          </p14:sldIdLst>
        </p14:section>
        <p14:section name="Untitled Section" id="{0D5C97C0-886A-4CE0-87BE-4FA432F150E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60"/>
  </p:normalViewPr>
  <p:slideViewPr>
    <p:cSldViewPr snapToGrid="0">
      <p:cViewPr varScale="1">
        <p:scale>
          <a:sx n="47" d="100"/>
          <a:sy n="47" d="100"/>
        </p:scale>
        <p:origin x="6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F2B8EB7-46A5-429C-A94D-5118EA66F37C}" type="datetimeFigureOut">
              <a:rPr lang="en-US" smtClean="0"/>
              <a:t>5/4/2017</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A564D463-AEDA-4D2A-BC2C-38370B90BE6B}" type="slidenum">
              <a:rPr lang="en-US" smtClean="0"/>
              <a:t>‹#›</a:t>
            </a:fld>
            <a:endParaRPr lang="en-US"/>
          </a:p>
        </p:txBody>
      </p:sp>
    </p:spTree>
    <p:extLst>
      <p:ext uri="{BB962C8B-B14F-4D97-AF65-F5344CB8AC3E}">
        <p14:creationId xmlns:p14="http://schemas.microsoft.com/office/powerpoint/2010/main" val="308109520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B8EB7-46A5-429C-A94D-5118EA66F37C}"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4D463-AEDA-4D2A-BC2C-38370B90BE6B}" type="slidenum">
              <a:rPr lang="en-US" smtClean="0"/>
              <a:t>‹#›</a:t>
            </a:fld>
            <a:endParaRPr lang="en-US"/>
          </a:p>
        </p:txBody>
      </p:sp>
    </p:spTree>
    <p:extLst>
      <p:ext uri="{BB962C8B-B14F-4D97-AF65-F5344CB8AC3E}">
        <p14:creationId xmlns:p14="http://schemas.microsoft.com/office/powerpoint/2010/main" val="32261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B8EB7-46A5-429C-A94D-5118EA66F37C}"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4D463-AEDA-4D2A-BC2C-38370B90BE6B}" type="slidenum">
              <a:rPr lang="en-US" smtClean="0"/>
              <a:t>‹#›</a:t>
            </a:fld>
            <a:endParaRPr lang="en-US"/>
          </a:p>
        </p:txBody>
      </p:sp>
    </p:spTree>
    <p:extLst>
      <p:ext uri="{BB962C8B-B14F-4D97-AF65-F5344CB8AC3E}">
        <p14:creationId xmlns:p14="http://schemas.microsoft.com/office/powerpoint/2010/main" val="3875001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B8EB7-46A5-429C-A94D-5118EA66F37C}"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4D463-AEDA-4D2A-BC2C-38370B90BE6B}"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60568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B8EB7-46A5-429C-A94D-5118EA66F37C}"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4D463-AEDA-4D2A-BC2C-38370B90BE6B}" type="slidenum">
              <a:rPr lang="en-US" smtClean="0"/>
              <a:t>‹#›</a:t>
            </a:fld>
            <a:endParaRPr lang="en-US"/>
          </a:p>
        </p:txBody>
      </p:sp>
    </p:spTree>
    <p:extLst>
      <p:ext uri="{BB962C8B-B14F-4D97-AF65-F5344CB8AC3E}">
        <p14:creationId xmlns:p14="http://schemas.microsoft.com/office/powerpoint/2010/main" val="1148756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F2B8EB7-46A5-429C-A94D-5118EA66F37C}"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4D463-AEDA-4D2A-BC2C-38370B90BE6B}" type="slidenum">
              <a:rPr lang="en-US" smtClean="0"/>
              <a:t>‹#›</a:t>
            </a:fld>
            <a:endParaRPr lang="en-US"/>
          </a:p>
        </p:txBody>
      </p:sp>
    </p:spTree>
    <p:extLst>
      <p:ext uri="{BB962C8B-B14F-4D97-AF65-F5344CB8AC3E}">
        <p14:creationId xmlns:p14="http://schemas.microsoft.com/office/powerpoint/2010/main" val="189915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F2B8EB7-46A5-429C-A94D-5118EA66F37C}"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4D463-AEDA-4D2A-BC2C-38370B90BE6B}" type="slidenum">
              <a:rPr lang="en-US" smtClean="0"/>
              <a:t>‹#›</a:t>
            </a:fld>
            <a:endParaRPr lang="en-US"/>
          </a:p>
        </p:txBody>
      </p:sp>
    </p:spTree>
    <p:extLst>
      <p:ext uri="{BB962C8B-B14F-4D97-AF65-F5344CB8AC3E}">
        <p14:creationId xmlns:p14="http://schemas.microsoft.com/office/powerpoint/2010/main" val="2777737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2B8EB7-46A5-429C-A94D-5118EA66F37C}"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4D463-AEDA-4D2A-BC2C-38370B90BE6B}" type="slidenum">
              <a:rPr lang="en-US" smtClean="0"/>
              <a:t>‹#›</a:t>
            </a:fld>
            <a:endParaRPr lang="en-US"/>
          </a:p>
        </p:txBody>
      </p:sp>
    </p:spTree>
    <p:extLst>
      <p:ext uri="{BB962C8B-B14F-4D97-AF65-F5344CB8AC3E}">
        <p14:creationId xmlns:p14="http://schemas.microsoft.com/office/powerpoint/2010/main" val="1272093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2B8EB7-46A5-429C-A94D-5118EA66F37C}"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4D463-AEDA-4D2A-BC2C-38370B90BE6B}" type="slidenum">
              <a:rPr lang="en-US" smtClean="0"/>
              <a:t>‹#›</a:t>
            </a:fld>
            <a:endParaRPr lang="en-US"/>
          </a:p>
        </p:txBody>
      </p:sp>
    </p:spTree>
    <p:extLst>
      <p:ext uri="{BB962C8B-B14F-4D97-AF65-F5344CB8AC3E}">
        <p14:creationId xmlns:p14="http://schemas.microsoft.com/office/powerpoint/2010/main" val="28516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2B8EB7-46A5-429C-A94D-5118EA66F37C}"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4D463-AEDA-4D2A-BC2C-38370B90BE6B}" type="slidenum">
              <a:rPr lang="en-US" smtClean="0"/>
              <a:t>‹#›</a:t>
            </a:fld>
            <a:endParaRPr lang="en-US"/>
          </a:p>
        </p:txBody>
      </p:sp>
    </p:spTree>
    <p:extLst>
      <p:ext uri="{BB962C8B-B14F-4D97-AF65-F5344CB8AC3E}">
        <p14:creationId xmlns:p14="http://schemas.microsoft.com/office/powerpoint/2010/main" val="28689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B8EB7-46A5-429C-A94D-5118EA66F37C}"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4D463-AEDA-4D2A-BC2C-38370B90BE6B}" type="slidenum">
              <a:rPr lang="en-US" smtClean="0"/>
              <a:t>‹#›</a:t>
            </a:fld>
            <a:endParaRPr lang="en-US"/>
          </a:p>
        </p:txBody>
      </p:sp>
    </p:spTree>
    <p:extLst>
      <p:ext uri="{BB962C8B-B14F-4D97-AF65-F5344CB8AC3E}">
        <p14:creationId xmlns:p14="http://schemas.microsoft.com/office/powerpoint/2010/main" val="408278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2B8EB7-46A5-429C-A94D-5118EA66F37C}"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4D463-AEDA-4D2A-BC2C-38370B90BE6B}" type="slidenum">
              <a:rPr lang="en-US" smtClean="0"/>
              <a:t>‹#›</a:t>
            </a:fld>
            <a:endParaRPr lang="en-US"/>
          </a:p>
        </p:txBody>
      </p:sp>
    </p:spTree>
    <p:extLst>
      <p:ext uri="{BB962C8B-B14F-4D97-AF65-F5344CB8AC3E}">
        <p14:creationId xmlns:p14="http://schemas.microsoft.com/office/powerpoint/2010/main" val="225557324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2B8EB7-46A5-429C-A94D-5118EA66F37C}" type="datetimeFigureOut">
              <a:rPr lang="en-US" smtClean="0"/>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64D463-AEDA-4D2A-BC2C-38370B90BE6B}" type="slidenum">
              <a:rPr lang="en-US" smtClean="0"/>
              <a:t>‹#›</a:t>
            </a:fld>
            <a:endParaRPr lang="en-US"/>
          </a:p>
        </p:txBody>
      </p:sp>
    </p:spTree>
    <p:extLst>
      <p:ext uri="{BB962C8B-B14F-4D97-AF65-F5344CB8AC3E}">
        <p14:creationId xmlns:p14="http://schemas.microsoft.com/office/powerpoint/2010/main" val="99159845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2B8EB7-46A5-429C-A94D-5118EA66F37C}"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4D463-AEDA-4D2A-BC2C-38370B90BE6B}" type="slidenum">
              <a:rPr lang="en-US" smtClean="0"/>
              <a:t>‹#›</a:t>
            </a:fld>
            <a:endParaRPr lang="en-US"/>
          </a:p>
        </p:txBody>
      </p:sp>
    </p:spTree>
    <p:extLst>
      <p:ext uri="{BB962C8B-B14F-4D97-AF65-F5344CB8AC3E}">
        <p14:creationId xmlns:p14="http://schemas.microsoft.com/office/powerpoint/2010/main" val="171574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B8EB7-46A5-429C-A94D-5118EA66F37C}" type="datetimeFigureOut">
              <a:rPr lang="en-US" smtClean="0"/>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64D463-AEDA-4D2A-BC2C-38370B90BE6B}" type="slidenum">
              <a:rPr lang="en-US" smtClean="0"/>
              <a:t>‹#›</a:t>
            </a:fld>
            <a:endParaRPr lang="en-US"/>
          </a:p>
        </p:txBody>
      </p:sp>
    </p:spTree>
    <p:extLst>
      <p:ext uri="{BB962C8B-B14F-4D97-AF65-F5344CB8AC3E}">
        <p14:creationId xmlns:p14="http://schemas.microsoft.com/office/powerpoint/2010/main" val="1217340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B8EB7-46A5-429C-A94D-5118EA66F37C}"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4D463-AEDA-4D2A-BC2C-38370B90BE6B}" type="slidenum">
              <a:rPr lang="en-US" smtClean="0"/>
              <a:t>‹#›</a:t>
            </a:fld>
            <a:endParaRPr lang="en-US"/>
          </a:p>
        </p:txBody>
      </p:sp>
    </p:spTree>
    <p:extLst>
      <p:ext uri="{BB962C8B-B14F-4D97-AF65-F5344CB8AC3E}">
        <p14:creationId xmlns:p14="http://schemas.microsoft.com/office/powerpoint/2010/main" val="264688548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B8EB7-46A5-429C-A94D-5118EA66F37C}"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4D463-AEDA-4D2A-BC2C-38370B90BE6B}" type="slidenum">
              <a:rPr lang="en-US" smtClean="0"/>
              <a:t>‹#›</a:t>
            </a:fld>
            <a:endParaRPr lang="en-US"/>
          </a:p>
        </p:txBody>
      </p:sp>
    </p:spTree>
    <p:extLst>
      <p:ext uri="{BB962C8B-B14F-4D97-AF65-F5344CB8AC3E}">
        <p14:creationId xmlns:p14="http://schemas.microsoft.com/office/powerpoint/2010/main" val="228743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F2B8EB7-46A5-429C-A94D-5118EA66F37C}" type="datetimeFigureOut">
              <a:rPr lang="en-US" smtClean="0"/>
              <a:t>5/4/2017</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564D463-AEDA-4D2A-BC2C-38370B90BE6B}" type="slidenum">
              <a:rPr lang="en-US" smtClean="0"/>
              <a:t>‹#›</a:t>
            </a:fld>
            <a:endParaRPr lang="en-US"/>
          </a:p>
        </p:txBody>
      </p:sp>
    </p:spTree>
    <p:extLst>
      <p:ext uri="{BB962C8B-B14F-4D97-AF65-F5344CB8AC3E}">
        <p14:creationId xmlns:p14="http://schemas.microsoft.com/office/powerpoint/2010/main" val="2366648823"/>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discovery.com/tv-shows/mythbusters/videos/appliances-in-the-bath-minimyth/"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Circuits</a:t>
            </a:r>
            <a:endParaRPr lang="en-US" dirty="0"/>
          </a:p>
        </p:txBody>
      </p:sp>
      <p:sp>
        <p:nvSpPr>
          <p:cNvPr id="3" name="Subtitle 2"/>
          <p:cNvSpPr>
            <a:spLocks noGrp="1"/>
          </p:cNvSpPr>
          <p:nvPr>
            <p:ph type="subTitle" idx="1"/>
          </p:nvPr>
        </p:nvSpPr>
        <p:spPr/>
        <p:txBody>
          <a:bodyPr/>
          <a:lstStyle/>
          <a:p>
            <a:r>
              <a:rPr lang="en-US" dirty="0" smtClean="0"/>
              <a:t>Its Electric</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63200" y="612568"/>
            <a:ext cx="609600" cy="609600"/>
          </a:xfrm>
          <a:prstGeom prst="rect">
            <a:avLst/>
          </a:prstGeom>
        </p:spPr>
      </p:pic>
    </p:spTree>
    <p:extLst>
      <p:ext uri="{BB962C8B-B14F-4D97-AF65-F5344CB8AC3E}">
        <p14:creationId xmlns:p14="http://schemas.microsoft.com/office/powerpoint/2010/main" val="25648161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287" fill="hold"/>
                                        <p:tgtEl>
                                          <p:spTgt spid="4"/>
                                        </p:tgtEl>
                                      </p:cBhvr>
                                    </p:cmd>
                                  </p:childTnLst>
                                </p:cTn>
                              </p:par>
                            </p:childTnLst>
                          </p:cTn>
                        </p:par>
                      </p:childTnLst>
                    </p:cTn>
                  </p:par>
                </p:childTnLst>
              </p:cTn>
              <p:nextCondLst>
                <p:cond evt="onClick" delay="0">
                  <p:tgtEl>
                    <p:spTgt spid="4"/>
                  </p:tgtEl>
                </p:cond>
              </p:nextCondLst>
            </p:seq>
            <p:audio>
              <p:cMediaNode vol="62121">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Electrons move through the circuit because of the electromotive force of the battery.  When the current moves through a resistor, the electrons lose electrical potential energy.  The electrons move from a point of higher to lower electrical potential. </a:t>
            </a:r>
            <a:endParaRPr lang="en-US" dirty="0" smtClean="0"/>
          </a:p>
          <a:p>
            <a:r>
              <a:rPr lang="en-US" dirty="0" smtClean="0"/>
              <a:t>Current ~ flow</a:t>
            </a:r>
          </a:p>
          <a:p>
            <a:r>
              <a:rPr lang="en-US" dirty="0" smtClean="0"/>
              <a:t>Voltage ~ push or pressure</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The potential difference across a resistor is the </a:t>
            </a:r>
            <a:r>
              <a:rPr lang="en-US" u="sng" dirty="0"/>
              <a:t>voltage</a:t>
            </a:r>
            <a:r>
              <a:rPr lang="en-US" dirty="0"/>
              <a:t> across the resistor.  (Since energy cannot be created or destroyed, the energy lost by the electrons must be converted into another kind of energy and transferred to another object.)  When we use the term “current” we will refer to </a:t>
            </a:r>
            <a:r>
              <a:rPr lang="en-US" b="1" dirty="0"/>
              <a:t>electron-flow current</a:t>
            </a:r>
            <a:r>
              <a:rPr lang="en-US" dirty="0"/>
              <a:t> which is in the </a:t>
            </a:r>
            <a:r>
              <a:rPr lang="en-US" dirty="0" smtClean="0"/>
              <a:t>direction in </a:t>
            </a:r>
            <a:r>
              <a:rPr lang="en-US" dirty="0"/>
              <a:t>which the electrons move.</a:t>
            </a:r>
          </a:p>
        </p:txBody>
      </p:sp>
    </p:spTree>
    <p:extLst>
      <p:ext uri="{BB962C8B-B14F-4D97-AF65-F5344CB8AC3E}">
        <p14:creationId xmlns:p14="http://schemas.microsoft.com/office/powerpoint/2010/main" val="16101256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Circuits with more than two resistors- Step 1</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  Identify and label the junctions in the circuit.  When current encounters a junction (where two wires connect to each other) the current will split with some current flowing through each branch out of the junction</a:t>
            </a:r>
            <a:r>
              <a:rPr lang="en-US" dirty="0" smtClean="0"/>
              <a:t>. </a:t>
            </a:r>
            <a:r>
              <a:rPr lang="en-US" dirty="0"/>
              <a:t>Show and label the voltage drops across each resistor and the voltage rise across the source</a:t>
            </a:r>
            <a:r>
              <a:rPr lang="en-US" dirty="0" smtClean="0"/>
              <a:t> </a:t>
            </a:r>
            <a:endParaRPr lang="en-US" dirty="0">
              <a:solidFill>
                <a:srgbClr val="FF0000"/>
              </a:solidFill>
            </a:endParaRPr>
          </a:p>
          <a:p>
            <a:endParaRPr lang="en-US" dirty="0"/>
          </a:p>
        </p:txBody>
      </p:sp>
      <p:pic>
        <p:nvPicPr>
          <p:cNvPr id="4098" name="Picture 2" descr="Image result for complex circuit analysi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22781" y="1869810"/>
            <a:ext cx="5256784" cy="404368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7051040" y="2479040"/>
            <a:ext cx="2580640" cy="0"/>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22720" y="3645932"/>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2" name="TextBox 11"/>
          <p:cNvSpPr txBox="1"/>
          <p:nvPr/>
        </p:nvSpPr>
        <p:spPr>
          <a:xfrm>
            <a:off x="10414000" y="2968796"/>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3" name="TextBox 12"/>
          <p:cNvSpPr txBox="1"/>
          <p:nvPr/>
        </p:nvSpPr>
        <p:spPr>
          <a:xfrm>
            <a:off x="8578453" y="2998998"/>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4" name="TextBox 13"/>
          <p:cNvSpPr txBox="1"/>
          <p:nvPr/>
        </p:nvSpPr>
        <p:spPr>
          <a:xfrm>
            <a:off x="8578453" y="4400812"/>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5" name="TextBox 14"/>
          <p:cNvSpPr txBox="1"/>
          <p:nvPr/>
        </p:nvSpPr>
        <p:spPr>
          <a:xfrm>
            <a:off x="10414000" y="4368824"/>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6" name="TextBox 15"/>
          <p:cNvSpPr txBox="1"/>
          <p:nvPr/>
        </p:nvSpPr>
        <p:spPr>
          <a:xfrm>
            <a:off x="6553200" y="4420354"/>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17" name="TextBox 16"/>
          <p:cNvSpPr txBox="1"/>
          <p:nvPr/>
        </p:nvSpPr>
        <p:spPr>
          <a:xfrm>
            <a:off x="10414000" y="5161292"/>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18" name="TextBox 17"/>
          <p:cNvSpPr txBox="1"/>
          <p:nvPr/>
        </p:nvSpPr>
        <p:spPr>
          <a:xfrm>
            <a:off x="8578453" y="5161292"/>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19" name="TextBox 18"/>
          <p:cNvSpPr txBox="1"/>
          <p:nvPr/>
        </p:nvSpPr>
        <p:spPr>
          <a:xfrm>
            <a:off x="10461466" y="3668810"/>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20" name="TextBox 19"/>
          <p:cNvSpPr txBox="1"/>
          <p:nvPr/>
        </p:nvSpPr>
        <p:spPr>
          <a:xfrm>
            <a:off x="8578453" y="3765312"/>
            <a:ext cx="345440" cy="369332"/>
          </a:xfrm>
          <a:prstGeom prst="rect">
            <a:avLst/>
          </a:prstGeom>
          <a:noFill/>
        </p:spPr>
        <p:txBody>
          <a:bodyPr wrap="square" rtlCol="0">
            <a:spAutoFit/>
          </a:bodyPr>
          <a:lstStyle/>
          <a:p>
            <a:r>
              <a:rPr lang="en-US" dirty="0">
                <a:solidFill>
                  <a:schemeClr val="accent4">
                    <a:lumMod val="50000"/>
                  </a:schemeClr>
                </a:solidFill>
              </a:rPr>
              <a:t>P</a:t>
            </a:r>
          </a:p>
        </p:txBody>
      </p:sp>
      <p:cxnSp>
        <p:nvCxnSpPr>
          <p:cNvPr id="21" name="Straight Arrow Connector 20"/>
          <p:cNvCxnSpPr/>
          <p:nvPr/>
        </p:nvCxnSpPr>
        <p:spPr>
          <a:xfrm>
            <a:off x="8578453" y="3094241"/>
            <a:ext cx="0" cy="797409"/>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0824035" y="3094242"/>
            <a:ext cx="0" cy="797409"/>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462041" y="4023916"/>
            <a:ext cx="6969" cy="418655"/>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578453" y="4548549"/>
            <a:ext cx="0" cy="797409"/>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0810684" y="4585478"/>
            <a:ext cx="0" cy="797409"/>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051040" y="5791200"/>
            <a:ext cx="2411001" cy="0"/>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 name="Donut 3"/>
          <p:cNvSpPr/>
          <p:nvPr/>
        </p:nvSpPr>
        <p:spPr>
          <a:xfrm>
            <a:off x="9469010" y="2784130"/>
            <a:ext cx="304910" cy="369332"/>
          </a:xfrm>
          <a:prstGeom prst="donu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9479225" y="3839250"/>
            <a:ext cx="304910" cy="369332"/>
          </a:xfrm>
          <a:prstGeom prst="donu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a:off x="9488965" y="4226590"/>
            <a:ext cx="304910" cy="369332"/>
          </a:xfrm>
          <a:prstGeom prst="donu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a:off x="9479225" y="5288582"/>
            <a:ext cx="304910" cy="369332"/>
          </a:xfrm>
          <a:prstGeom prst="donu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7995920" y="2089666"/>
            <a:ext cx="396240" cy="369332"/>
          </a:xfrm>
          <a:prstGeom prst="rect">
            <a:avLst/>
          </a:prstGeom>
          <a:noFill/>
        </p:spPr>
        <p:txBody>
          <a:bodyPr wrap="square" rtlCol="0">
            <a:spAutoFit/>
          </a:bodyPr>
          <a:lstStyle/>
          <a:p>
            <a:r>
              <a:rPr lang="en-US" dirty="0" smtClean="0">
                <a:solidFill>
                  <a:srgbClr val="FF0000"/>
                </a:solidFill>
              </a:rPr>
              <a:t>I1</a:t>
            </a:r>
            <a:endParaRPr lang="en-US" dirty="0">
              <a:solidFill>
                <a:srgbClr val="FF0000"/>
              </a:solidFill>
            </a:endParaRPr>
          </a:p>
        </p:txBody>
      </p:sp>
      <p:sp>
        <p:nvSpPr>
          <p:cNvPr id="5" name="Rectangle 4"/>
          <p:cNvSpPr/>
          <p:nvPr/>
        </p:nvSpPr>
        <p:spPr>
          <a:xfrm>
            <a:off x="9716097" y="2472888"/>
            <a:ext cx="399468" cy="369332"/>
          </a:xfrm>
          <a:prstGeom prst="rect">
            <a:avLst/>
          </a:prstGeom>
        </p:spPr>
        <p:txBody>
          <a:bodyPr wrap="none">
            <a:spAutoFit/>
          </a:bodyPr>
          <a:lstStyle/>
          <a:p>
            <a:r>
              <a:rPr lang="en-US" dirty="0" smtClean="0">
                <a:solidFill>
                  <a:srgbClr val="FF0000"/>
                </a:solidFill>
              </a:rPr>
              <a:t>J1</a:t>
            </a:r>
            <a:endParaRPr lang="en-US" dirty="0">
              <a:solidFill>
                <a:srgbClr val="FF0000"/>
              </a:solidFill>
            </a:endParaRPr>
          </a:p>
        </p:txBody>
      </p:sp>
      <p:sp>
        <p:nvSpPr>
          <p:cNvPr id="32" name="Rectangle 31"/>
          <p:cNvSpPr/>
          <p:nvPr/>
        </p:nvSpPr>
        <p:spPr>
          <a:xfrm>
            <a:off x="7660258" y="3276600"/>
            <a:ext cx="450764" cy="369332"/>
          </a:xfrm>
          <a:prstGeom prst="rect">
            <a:avLst/>
          </a:prstGeom>
        </p:spPr>
        <p:txBody>
          <a:bodyPr wrap="none">
            <a:spAutoFit/>
          </a:bodyPr>
          <a:lstStyle/>
          <a:p>
            <a:r>
              <a:rPr lang="en-US" dirty="0">
                <a:solidFill>
                  <a:srgbClr val="FF0000"/>
                </a:solidFill>
              </a:rPr>
              <a:t>V</a:t>
            </a:r>
            <a:r>
              <a:rPr lang="en-US" dirty="0" smtClean="0">
                <a:solidFill>
                  <a:srgbClr val="FF0000"/>
                </a:solidFill>
              </a:rPr>
              <a:t>1</a:t>
            </a:r>
            <a:endParaRPr lang="en-US" dirty="0">
              <a:solidFill>
                <a:srgbClr val="FF0000"/>
              </a:solidFill>
            </a:endParaRPr>
          </a:p>
        </p:txBody>
      </p:sp>
    </p:spTree>
    <p:extLst>
      <p:ext uri="{BB962C8B-B14F-4D97-AF65-F5344CB8AC3E}">
        <p14:creationId xmlns:p14="http://schemas.microsoft.com/office/powerpoint/2010/main" val="1978455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Circuits with more than two resistors- Step 1</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Identify </a:t>
            </a:r>
            <a:r>
              <a:rPr lang="en-US" dirty="0"/>
              <a:t>and label all the loops in the circuit.  A loop is a single path from source to source through the circuit.  Each circuit must have at least one loop and most circuits will have more than one loop.  </a:t>
            </a:r>
            <a:r>
              <a:rPr lang="en-US" b="1" dirty="0"/>
              <a:t>Time spent on this step will be rewarded later while working the problem!</a:t>
            </a:r>
            <a:endParaRPr lang="en-US" dirty="0"/>
          </a:p>
          <a:p>
            <a:endParaRPr lang="en-US" dirty="0"/>
          </a:p>
        </p:txBody>
      </p:sp>
      <p:pic>
        <p:nvPicPr>
          <p:cNvPr id="4098" name="Picture 2" descr="Image result for complex circuit analysi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22781" y="1869810"/>
            <a:ext cx="5256784" cy="404368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7051040" y="2479040"/>
            <a:ext cx="2580640" cy="0"/>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22720" y="3645932"/>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2" name="TextBox 11"/>
          <p:cNvSpPr txBox="1"/>
          <p:nvPr/>
        </p:nvSpPr>
        <p:spPr>
          <a:xfrm>
            <a:off x="10414000" y="2968796"/>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3" name="TextBox 12"/>
          <p:cNvSpPr txBox="1"/>
          <p:nvPr/>
        </p:nvSpPr>
        <p:spPr>
          <a:xfrm>
            <a:off x="8578453" y="2998998"/>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4" name="TextBox 13"/>
          <p:cNvSpPr txBox="1"/>
          <p:nvPr/>
        </p:nvSpPr>
        <p:spPr>
          <a:xfrm>
            <a:off x="8578453" y="4400812"/>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5" name="TextBox 14"/>
          <p:cNvSpPr txBox="1"/>
          <p:nvPr/>
        </p:nvSpPr>
        <p:spPr>
          <a:xfrm>
            <a:off x="10414000" y="4368824"/>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6" name="TextBox 15"/>
          <p:cNvSpPr txBox="1"/>
          <p:nvPr/>
        </p:nvSpPr>
        <p:spPr>
          <a:xfrm>
            <a:off x="6553200" y="4420354"/>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17" name="TextBox 16"/>
          <p:cNvSpPr txBox="1"/>
          <p:nvPr/>
        </p:nvSpPr>
        <p:spPr>
          <a:xfrm>
            <a:off x="10414000" y="5161292"/>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18" name="TextBox 17"/>
          <p:cNvSpPr txBox="1"/>
          <p:nvPr/>
        </p:nvSpPr>
        <p:spPr>
          <a:xfrm>
            <a:off x="8578453" y="5161292"/>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19" name="TextBox 18"/>
          <p:cNvSpPr txBox="1"/>
          <p:nvPr/>
        </p:nvSpPr>
        <p:spPr>
          <a:xfrm>
            <a:off x="10461466" y="3668810"/>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20" name="TextBox 19"/>
          <p:cNvSpPr txBox="1"/>
          <p:nvPr/>
        </p:nvSpPr>
        <p:spPr>
          <a:xfrm>
            <a:off x="8578453" y="3765312"/>
            <a:ext cx="345440" cy="369332"/>
          </a:xfrm>
          <a:prstGeom prst="rect">
            <a:avLst/>
          </a:prstGeom>
          <a:noFill/>
        </p:spPr>
        <p:txBody>
          <a:bodyPr wrap="square" rtlCol="0">
            <a:spAutoFit/>
          </a:bodyPr>
          <a:lstStyle/>
          <a:p>
            <a:r>
              <a:rPr lang="en-US" dirty="0">
                <a:solidFill>
                  <a:schemeClr val="accent4">
                    <a:lumMod val="50000"/>
                  </a:schemeClr>
                </a:solidFill>
              </a:rPr>
              <a:t>P</a:t>
            </a:r>
          </a:p>
        </p:txBody>
      </p:sp>
      <p:cxnSp>
        <p:nvCxnSpPr>
          <p:cNvPr id="21" name="Straight Arrow Connector 20"/>
          <p:cNvCxnSpPr/>
          <p:nvPr/>
        </p:nvCxnSpPr>
        <p:spPr>
          <a:xfrm>
            <a:off x="8578453" y="3094241"/>
            <a:ext cx="0" cy="797409"/>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0824035" y="3094242"/>
            <a:ext cx="0" cy="797409"/>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462041" y="4023916"/>
            <a:ext cx="6969" cy="418655"/>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578453" y="4548549"/>
            <a:ext cx="0" cy="797409"/>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0810684" y="4585478"/>
            <a:ext cx="0" cy="797409"/>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051040" y="5791200"/>
            <a:ext cx="2411001" cy="0"/>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 name="Donut 3"/>
          <p:cNvSpPr/>
          <p:nvPr/>
        </p:nvSpPr>
        <p:spPr>
          <a:xfrm>
            <a:off x="9469010" y="2784130"/>
            <a:ext cx="304910" cy="369332"/>
          </a:xfrm>
          <a:prstGeom prst="donu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9479225" y="3839250"/>
            <a:ext cx="304910" cy="369332"/>
          </a:xfrm>
          <a:prstGeom prst="donu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a:off x="9488965" y="4226590"/>
            <a:ext cx="304910" cy="369332"/>
          </a:xfrm>
          <a:prstGeom prst="donu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a:off x="9479225" y="5288582"/>
            <a:ext cx="304910" cy="369332"/>
          </a:xfrm>
          <a:prstGeom prst="donu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7995920" y="2089666"/>
            <a:ext cx="396240" cy="369332"/>
          </a:xfrm>
          <a:prstGeom prst="rect">
            <a:avLst/>
          </a:prstGeom>
          <a:noFill/>
        </p:spPr>
        <p:txBody>
          <a:bodyPr wrap="square" rtlCol="0">
            <a:spAutoFit/>
          </a:bodyPr>
          <a:lstStyle/>
          <a:p>
            <a:r>
              <a:rPr lang="en-US" dirty="0" smtClean="0">
                <a:solidFill>
                  <a:srgbClr val="FF0000"/>
                </a:solidFill>
              </a:rPr>
              <a:t>I1</a:t>
            </a:r>
            <a:endParaRPr lang="en-US" dirty="0">
              <a:solidFill>
                <a:srgbClr val="FF0000"/>
              </a:solidFill>
            </a:endParaRPr>
          </a:p>
        </p:txBody>
      </p:sp>
      <p:sp>
        <p:nvSpPr>
          <p:cNvPr id="5" name="Rectangle 4"/>
          <p:cNvSpPr/>
          <p:nvPr/>
        </p:nvSpPr>
        <p:spPr>
          <a:xfrm>
            <a:off x="9716097" y="2472888"/>
            <a:ext cx="399468" cy="369332"/>
          </a:xfrm>
          <a:prstGeom prst="rect">
            <a:avLst/>
          </a:prstGeom>
        </p:spPr>
        <p:txBody>
          <a:bodyPr wrap="none">
            <a:spAutoFit/>
          </a:bodyPr>
          <a:lstStyle/>
          <a:p>
            <a:r>
              <a:rPr lang="en-US" dirty="0" smtClean="0">
                <a:solidFill>
                  <a:srgbClr val="FF0000"/>
                </a:solidFill>
              </a:rPr>
              <a:t>J1</a:t>
            </a:r>
            <a:endParaRPr lang="en-US" dirty="0">
              <a:solidFill>
                <a:srgbClr val="FF0000"/>
              </a:solidFill>
            </a:endParaRPr>
          </a:p>
        </p:txBody>
      </p:sp>
      <p:sp>
        <p:nvSpPr>
          <p:cNvPr id="32" name="Rectangle 31"/>
          <p:cNvSpPr/>
          <p:nvPr/>
        </p:nvSpPr>
        <p:spPr>
          <a:xfrm>
            <a:off x="7660258" y="3276600"/>
            <a:ext cx="450764" cy="369332"/>
          </a:xfrm>
          <a:prstGeom prst="rect">
            <a:avLst/>
          </a:prstGeom>
        </p:spPr>
        <p:txBody>
          <a:bodyPr wrap="none">
            <a:spAutoFit/>
          </a:bodyPr>
          <a:lstStyle/>
          <a:p>
            <a:r>
              <a:rPr lang="en-US" dirty="0">
                <a:solidFill>
                  <a:srgbClr val="FF0000"/>
                </a:solidFill>
              </a:rPr>
              <a:t>V</a:t>
            </a:r>
            <a:r>
              <a:rPr lang="en-US" dirty="0" smtClean="0">
                <a:solidFill>
                  <a:srgbClr val="FF0000"/>
                </a:solidFill>
              </a:rPr>
              <a:t>1</a:t>
            </a:r>
            <a:endParaRPr lang="en-US" dirty="0">
              <a:solidFill>
                <a:srgbClr val="FF0000"/>
              </a:solidFill>
            </a:endParaRPr>
          </a:p>
        </p:txBody>
      </p:sp>
      <p:sp>
        <p:nvSpPr>
          <p:cNvPr id="6" name="Rounded Rectangle 5"/>
          <p:cNvSpPr/>
          <p:nvPr/>
        </p:nvSpPr>
        <p:spPr>
          <a:xfrm>
            <a:off x="7001622" y="2784130"/>
            <a:ext cx="2487344" cy="2867322"/>
          </a:xfrm>
          <a:prstGeom prst="roundRect">
            <a:avLst/>
          </a:prstGeom>
          <a:noFill/>
          <a:ln w="698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9906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15558" y="2787646"/>
            <a:ext cx="5614077" cy="2650714"/>
          </a:xfrm>
        </p:spPr>
      </p:pic>
      <p:sp>
        <p:nvSpPr>
          <p:cNvPr id="2" name="Title 1"/>
          <p:cNvSpPr>
            <a:spLocks noGrp="1"/>
          </p:cNvSpPr>
          <p:nvPr>
            <p:ph type="title"/>
          </p:nvPr>
        </p:nvSpPr>
        <p:spPr/>
        <p:txBody>
          <a:bodyPr/>
          <a:lstStyle/>
          <a:p>
            <a:r>
              <a:rPr lang="en-US" b="1" u="sng" dirty="0" smtClean="0"/>
              <a:t>Circuits with more than two resistors- Step 1</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Identify </a:t>
            </a:r>
            <a:r>
              <a:rPr lang="en-US" dirty="0"/>
              <a:t>and label all the loops in the circuit.  A loop is a single path from source to source through the circuit.  Each circuit must have at least one loop and most circuits will have more than one loop.  </a:t>
            </a:r>
            <a:r>
              <a:rPr lang="en-US" b="1" dirty="0"/>
              <a:t>Time spent on this step will be rewarded later while working the problem!</a:t>
            </a:r>
            <a:endParaRPr lang="en-US" dirty="0"/>
          </a:p>
          <a:p>
            <a:endParaRPr lang="en-US" dirty="0"/>
          </a:p>
        </p:txBody>
      </p:sp>
      <p:cxnSp>
        <p:nvCxnSpPr>
          <p:cNvPr id="8" name="Straight Arrow Connector 7"/>
          <p:cNvCxnSpPr/>
          <p:nvPr/>
        </p:nvCxnSpPr>
        <p:spPr>
          <a:xfrm>
            <a:off x="7057670" y="2917210"/>
            <a:ext cx="1161315" cy="30673"/>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05742" y="3278958"/>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3" name="TextBox 12"/>
          <p:cNvSpPr txBox="1"/>
          <p:nvPr/>
        </p:nvSpPr>
        <p:spPr>
          <a:xfrm>
            <a:off x="6438276" y="3581941"/>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4" name="TextBox 13"/>
          <p:cNvSpPr txBox="1"/>
          <p:nvPr/>
        </p:nvSpPr>
        <p:spPr>
          <a:xfrm>
            <a:off x="10028302" y="3168165"/>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5" name="TextBox 14"/>
          <p:cNvSpPr txBox="1"/>
          <p:nvPr/>
        </p:nvSpPr>
        <p:spPr>
          <a:xfrm>
            <a:off x="9270449" y="3617479"/>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6" name="TextBox 15"/>
          <p:cNvSpPr txBox="1"/>
          <p:nvPr/>
        </p:nvSpPr>
        <p:spPr>
          <a:xfrm>
            <a:off x="6508008" y="4520716"/>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18" name="TextBox 17"/>
          <p:cNvSpPr txBox="1"/>
          <p:nvPr/>
        </p:nvSpPr>
        <p:spPr>
          <a:xfrm>
            <a:off x="9357313" y="4527919"/>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19" name="TextBox 18"/>
          <p:cNvSpPr txBox="1"/>
          <p:nvPr/>
        </p:nvSpPr>
        <p:spPr>
          <a:xfrm>
            <a:off x="10917504" y="3212609"/>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20" name="TextBox 19"/>
          <p:cNvSpPr txBox="1"/>
          <p:nvPr/>
        </p:nvSpPr>
        <p:spPr>
          <a:xfrm>
            <a:off x="8046265" y="3248147"/>
            <a:ext cx="345440" cy="369332"/>
          </a:xfrm>
          <a:prstGeom prst="rect">
            <a:avLst/>
          </a:prstGeom>
          <a:noFill/>
        </p:spPr>
        <p:txBody>
          <a:bodyPr wrap="square" rtlCol="0">
            <a:spAutoFit/>
          </a:bodyPr>
          <a:lstStyle/>
          <a:p>
            <a:r>
              <a:rPr lang="en-US" dirty="0">
                <a:solidFill>
                  <a:schemeClr val="accent4">
                    <a:lumMod val="50000"/>
                  </a:schemeClr>
                </a:solidFill>
              </a:rPr>
              <a:t>P</a:t>
            </a:r>
          </a:p>
        </p:txBody>
      </p:sp>
      <p:cxnSp>
        <p:nvCxnSpPr>
          <p:cNvPr id="27" name="Straight Arrow Connector 26"/>
          <p:cNvCxnSpPr/>
          <p:nvPr/>
        </p:nvCxnSpPr>
        <p:spPr>
          <a:xfrm>
            <a:off x="8922596" y="3907973"/>
            <a:ext cx="0" cy="797409"/>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0201022" y="2933468"/>
            <a:ext cx="889202" cy="14415"/>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742357" y="5438360"/>
            <a:ext cx="2411001" cy="0"/>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 name="Donut 3"/>
          <p:cNvSpPr/>
          <p:nvPr/>
        </p:nvSpPr>
        <p:spPr>
          <a:xfrm>
            <a:off x="9067692" y="3063481"/>
            <a:ext cx="304910" cy="369332"/>
          </a:xfrm>
          <a:prstGeom prst="donu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a:off x="9067692" y="5069027"/>
            <a:ext cx="304910" cy="369332"/>
          </a:xfrm>
          <a:prstGeom prst="donu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6759083" y="2756846"/>
            <a:ext cx="396240" cy="369332"/>
          </a:xfrm>
          <a:prstGeom prst="rect">
            <a:avLst/>
          </a:prstGeom>
          <a:noFill/>
        </p:spPr>
        <p:txBody>
          <a:bodyPr wrap="square" rtlCol="0">
            <a:spAutoFit/>
          </a:bodyPr>
          <a:lstStyle/>
          <a:p>
            <a:r>
              <a:rPr lang="en-US" dirty="0" smtClean="0">
                <a:solidFill>
                  <a:srgbClr val="FF0000"/>
                </a:solidFill>
              </a:rPr>
              <a:t>I1</a:t>
            </a:r>
            <a:endParaRPr lang="en-US" dirty="0">
              <a:solidFill>
                <a:srgbClr val="FF0000"/>
              </a:solidFill>
            </a:endParaRPr>
          </a:p>
        </p:txBody>
      </p:sp>
      <p:sp>
        <p:nvSpPr>
          <p:cNvPr id="5" name="Rectangle 4"/>
          <p:cNvSpPr/>
          <p:nvPr/>
        </p:nvSpPr>
        <p:spPr>
          <a:xfrm>
            <a:off x="9268627" y="2695382"/>
            <a:ext cx="399468" cy="369332"/>
          </a:xfrm>
          <a:prstGeom prst="rect">
            <a:avLst/>
          </a:prstGeom>
        </p:spPr>
        <p:txBody>
          <a:bodyPr wrap="none">
            <a:spAutoFit/>
          </a:bodyPr>
          <a:lstStyle/>
          <a:p>
            <a:r>
              <a:rPr lang="en-US" dirty="0" smtClean="0">
                <a:solidFill>
                  <a:srgbClr val="FF0000"/>
                </a:solidFill>
              </a:rPr>
              <a:t>J1</a:t>
            </a:r>
            <a:endParaRPr lang="en-US" dirty="0">
              <a:solidFill>
                <a:srgbClr val="FF0000"/>
              </a:solidFill>
            </a:endParaRPr>
          </a:p>
        </p:txBody>
      </p:sp>
      <p:sp>
        <p:nvSpPr>
          <p:cNvPr id="32" name="Rectangle 31"/>
          <p:cNvSpPr/>
          <p:nvPr/>
        </p:nvSpPr>
        <p:spPr>
          <a:xfrm>
            <a:off x="7621837" y="3488991"/>
            <a:ext cx="450764" cy="369332"/>
          </a:xfrm>
          <a:prstGeom prst="rect">
            <a:avLst/>
          </a:prstGeom>
        </p:spPr>
        <p:txBody>
          <a:bodyPr wrap="none">
            <a:spAutoFit/>
          </a:bodyPr>
          <a:lstStyle/>
          <a:p>
            <a:r>
              <a:rPr lang="en-US" dirty="0">
                <a:solidFill>
                  <a:srgbClr val="FF0000"/>
                </a:solidFill>
              </a:rPr>
              <a:t>V</a:t>
            </a:r>
            <a:r>
              <a:rPr lang="en-US" dirty="0" smtClean="0">
                <a:solidFill>
                  <a:srgbClr val="FF0000"/>
                </a:solidFill>
              </a:rPr>
              <a:t>1</a:t>
            </a:r>
            <a:endParaRPr lang="en-US" dirty="0">
              <a:solidFill>
                <a:srgbClr val="FF0000"/>
              </a:solidFill>
            </a:endParaRPr>
          </a:p>
        </p:txBody>
      </p:sp>
      <p:sp>
        <p:nvSpPr>
          <p:cNvPr id="6" name="Rounded Rectangle 5"/>
          <p:cNvSpPr/>
          <p:nvPr/>
        </p:nvSpPr>
        <p:spPr>
          <a:xfrm>
            <a:off x="7014284" y="3580487"/>
            <a:ext cx="1657241" cy="1436479"/>
          </a:xfrm>
          <a:prstGeom prst="roundRect">
            <a:avLst/>
          </a:prstGeom>
          <a:noFill/>
          <a:ln w="698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utoShape 2" descr="Image result for complex circuit analy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ounded Rectangle 37"/>
          <p:cNvSpPr/>
          <p:nvPr/>
        </p:nvSpPr>
        <p:spPr>
          <a:xfrm>
            <a:off x="7084016" y="3504580"/>
            <a:ext cx="4178928" cy="1479470"/>
          </a:xfrm>
          <a:prstGeom prst="roundRect">
            <a:avLst/>
          </a:prstGeom>
          <a:noFill/>
          <a:ln w="698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01840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Circuits with more than two resistors- Step 2</a:t>
            </a:r>
            <a:endParaRPr lang="en-US" dirty="0"/>
          </a:p>
        </p:txBody>
      </p:sp>
      <p:sp>
        <p:nvSpPr>
          <p:cNvPr id="3" name="Content Placeholder 2"/>
          <p:cNvSpPr>
            <a:spLocks noGrp="1"/>
          </p:cNvSpPr>
          <p:nvPr>
            <p:ph sz="half" idx="1"/>
          </p:nvPr>
        </p:nvSpPr>
        <p:spPr/>
        <p:txBody>
          <a:bodyPr>
            <a:normAutofit/>
          </a:bodyPr>
          <a:lstStyle/>
          <a:p>
            <a:r>
              <a:rPr lang="en-US" dirty="0"/>
              <a:t>– Identify which resistors, if any, are in series or in parallel with the source.  Identify which resistors, if any, are in series or parallel with each other.</a:t>
            </a:r>
          </a:p>
          <a:p>
            <a:endParaRPr lang="en-US" dirty="0"/>
          </a:p>
        </p:txBody>
      </p:sp>
      <p:pic>
        <p:nvPicPr>
          <p:cNvPr id="4098" name="Picture 2" descr="Image result for complex circuit analysi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22781" y="1869810"/>
            <a:ext cx="5256784" cy="404368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7051040" y="2479040"/>
            <a:ext cx="2580640" cy="0"/>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22720" y="3645932"/>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2" name="TextBox 11"/>
          <p:cNvSpPr txBox="1"/>
          <p:nvPr/>
        </p:nvSpPr>
        <p:spPr>
          <a:xfrm>
            <a:off x="10414000" y="2968796"/>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3" name="TextBox 12"/>
          <p:cNvSpPr txBox="1"/>
          <p:nvPr/>
        </p:nvSpPr>
        <p:spPr>
          <a:xfrm>
            <a:off x="8578453" y="2998998"/>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4" name="TextBox 13"/>
          <p:cNvSpPr txBox="1"/>
          <p:nvPr/>
        </p:nvSpPr>
        <p:spPr>
          <a:xfrm>
            <a:off x="8578453" y="4400812"/>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5" name="TextBox 14"/>
          <p:cNvSpPr txBox="1"/>
          <p:nvPr/>
        </p:nvSpPr>
        <p:spPr>
          <a:xfrm>
            <a:off x="10414000" y="4368824"/>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6" name="TextBox 15"/>
          <p:cNvSpPr txBox="1"/>
          <p:nvPr/>
        </p:nvSpPr>
        <p:spPr>
          <a:xfrm>
            <a:off x="6553200" y="4420354"/>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17" name="TextBox 16"/>
          <p:cNvSpPr txBox="1"/>
          <p:nvPr/>
        </p:nvSpPr>
        <p:spPr>
          <a:xfrm>
            <a:off x="10414000" y="5161292"/>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18" name="TextBox 17"/>
          <p:cNvSpPr txBox="1"/>
          <p:nvPr/>
        </p:nvSpPr>
        <p:spPr>
          <a:xfrm>
            <a:off x="8578453" y="5161292"/>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19" name="TextBox 18"/>
          <p:cNvSpPr txBox="1"/>
          <p:nvPr/>
        </p:nvSpPr>
        <p:spPr>
          <a:xfrm>
            <a:off x="10461466" y="3668810"/>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20" name="TextBox 19"/>
          <p:cNvSpPr txBox="1"/>
          <p:nvPr/>
        </p:nvSpPr>
        <p:spPr>
          <a:xfrm>
            <a:off x="8578453" y="3765312"/>
            <a:ext cx="345440" cy="369332"/>
          </a:xfrm>
          <a:prstGeom prst="rect">
            <a:avLst/>
          </a:prstGeom>
          <a:noFill/>
        </p:spPr>
        <p:txBody>
          <a:bodyPr wrap="square" rtlCol="0">
            <a:spAutoFit/>
          </a:bodyPr>
          <a:lstStyle/>
          <a:p>
            <a:r>
              <a:rPr lang="en-US" dirty="0">
                <a:solidFill>
                  <a:schemeClr val="accent4">
                    <a:lumMod val="50000"/>
                  </a:schemeClr>
                </a:solidFill>
              </a:rPr>
              <a:t>P</a:t>
            </a:r>
          </a:p>
        </p:txBody>
      </p:sp>
      <p:cxnSp>
        <p:nvCxnSpPr>
          <p:cNvPr id="21" name="Straight Arrow Connector 20"/>
          <p:cNvCxnSpPr/>
          <p:nvPr/>
        </p:nvCxnSpPr>
        <p:spPr>
          <a:xfrm>
            <a:off x="8578453" y="3094241"/>
            <a:ext cx="0" cy="797409"/>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0824035" y="3094242"/>
            <a:ext cx="0" cy="797409"/>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462041" y="4023916"/>
            <a:ext cx="6969" cy="418655"/>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578453" y="4548549"/>
            <a:ext cx="0" cy="797409"/>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0810684" y="4585478"/>
            <a:ext cx="0" cy="797409"/>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051040" y="5791200"/>
            <a:ext cx="2411001" cy="0"/>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 name="Donut 3"/>
          <p:cNvSpPr/>
          <p:nvPr/>
        </p:nvSpPr>
        <p:spPr>
          <a:xfrm>
            <a:off x="9469010" y="2784130"/>
            <a:ext cx="304910" cy="369332"/>
          </a:xfrm>
          <a:prstGeom prst="donu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9479225" y="3839250"/>
            <a:ext cx="304910" cy="369332"/>
          </a:xfrm>
          <a:prstGeom prst="donu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a:off x="9488965" y="4226590"/>
            <a:ext cx="304910" cy="369332"/>
          </a:xfrm>
          <a:prstGeom prst="donu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a:off x="9479225" y="5288582"/>
            <a:ext cx="304910" cy="369332"/>
          </a:xfrm>
          <a:prstGeom prst="donu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7995920" y="2089666"/>
            <a:ext cx="396240" cy="369332"/>
          </a:xfrm>
          <a:prstGeom prst="rect">
            <a:avLst/>
          </a:prstGeom>
          <a:noFill/>
        </p:spPr>
        <p:txBody>
          <a:bodyPr wrap="square" rtlCol="0">
            <a:spAutoFit/>
          </a:bodyPr>
          <a:lstStyle/>
          <a:p>
            <a:r>
              <a:rPr lang="en-US" dirty="0" smtClean="0">
                <a:solidFill>
                  <a:srgbClr val="FF0000"/>
                </a:solidFill>
              </a:rPr>
              <a:t>I1</a:t>
            </a:r>
            <a:endParaRPr lang="en-US" dirty="0">
              <a:solidFill>
                <a:srgbClr val="FF0000"/>
              </a:solidFill>
            </a:endParaRPr>
          </a:p>
        </p:txBody>
      </p:sp>
      <p:sp>
        <p:nvSpPr>
          <p:cNvPr id="5" name="Rectangle 4"/>
          <p:cNvSpPr/>
          <p:nvPr/>
        </p:nvSpPr>
        <p:spPr>
          <a:xfrm>
            <a:off x="9716097" y="2472888"/>
            <a:ext cx="399468" cy="369332"/>
          </a:xfrm>
          <a:prstGeom prst="rect">
            <a:avLst/>
          </a:prstGeom>
        </p:spPr>
        <p:txBody>
          <a:bodyPr wrap="none">
            <a:spAutoFit/>
          </a:bodyPr>
          <a:lstStyle/>
          <a:p>
            <a:r>
              <a:rPr lang="en-US" dirty="0" smtClean="0">
                <a:solidFill>
                  <a:srgbClr val="FF0000"/>
                </a:solidFill>
              </a:rPr>
              <a:t>J1</a:t>
            </a:r>
            <a:endParaRPr lang="en-US" dirty="0">
              <a:solidFill>
                <a:srgbClr val="FF0000"/>
              </a:solidFill>
            </a:endParaRPr>
          </a:p>
        </p:txBody>
      </p:sp>
      <p:sp>
        <p:nvSpPr>
          <p:cNvPr id="32" name="Rectangle 31"/>
          <p:cNvSpPr/>
          <p:nvPr/>
        </p:nvSpPr>
        <p:spPr>
          <a:xfrm>
            <a:off x="7660258" y="3276600"/>
            <a:ext cx="450764" cy="369332"/>
          </a:xfrm>
          <a:prstGeom prst="rect">
            <a:avLst/>
          </a:prstGeom>
        </p:spPr>
        <p:txBody>
          <a:bodyPr wrap="none">
            <a:spAutoFit/>
          </a:bodyPr>
          <a:lstStyle/>
          <a:p>
            <a:r>
              <a:rPr lang="en-US" dirty="0">
                <a:solidFill>
                  <a:srgbClr val="FF0000"/>
                </a:solidFill>
              </a:rPr>
              <a:t>V</a:t>
            </a:r>
            <a:r>
              <a:rPr lang="en-US" dirty="0" smtClean="0">
                <a:solidFill>
                  <a:srgbClr val="FF0000"/>
                </a:solidFill>
              </a:rPr>
              <a:t>1</a:t>
            </a:r>
            <a:endParaRPr lang="en-US" dirty="0">
              <a:solidFill>
                <a:srgbClr val="FF0000"/>
              </a:solidFill>
            </a:endParaRPr>
          </a:p>
        </p:txBody>
      </p:sp>
      <p:sp>
        <p:nvSpPr>
          <p:cNvPr id="6" name="Rounded Rectangle 5"/>
          <p:cNvSpPr/>
          <p:nvPr/>
        </p:nvSpPr>
        <p:spPr>
          <a:xfrm>
            <a:off x="7001622" y="2784130"/>
            <a:ext cx="2487344" cy="2867322"/>
          </a:xfrm>
          <a:prstGeom prst="roundRect">
            <a:avLst/>
          </a:prstGeom>
          <a:noFill/>
          <a:ln w="698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3626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Circuits with more than two resistors- Step 2</a:t>
            </a:r>
            <a:endParaRPr lang="en-US" dirty="0"/>
          </a:p>
        </p:txBody>
      </p:sp>
      <p:sp>
        <p:nvSpPr>
          <p:cNvPr id="3" name="Content Placeholder 2"/>
          <p:cNvSpPr>
            <a:spLocks noGrp="1"/>
          </p:cNvSpPr>
          <p:nvPr>
            <p:ph sz="half" idx="1"/>
          </p:nvPr>
        </p:nvSpPr>
        <p:spPr/>
        <p:txBody>
          <a:bodyPr>
            <a:normAutofit fontScale="92500" lnSpcReduction="20000"/>
          </a:bodyPr>
          <a:lstStyle/>
          <a:p>
            <a:r>
              <a:rPr lang="en-US" b="1" dirty="0"/>
              <a:t>The test for whether a device (resistor or source) is in </a:t>
            </a:r>
            <a:r>
              <a:rPr lang="en-US" b="1" dirty="0" smtClean="0"/>
              <a:t>PARALLEL </a:t>
            </a:r>
            <a:r>
              <a:rPr lang="en-US" b="1" dirty="0"/>
              <a:t>with another device</a:t>
            </a:r>
            <a:r>
              <a:rPr lang="en-US" dirty="0"/>
              <a:t>: </a:t>
            </a:r>
          </a:p>
        </p:txBody>
      </p:sp>
      <p:sp>
        <p:nvSpPr>
          <p:cNvPr id="4" name="Content Placeholder 3"/>
          <p:cNvSpPr>
            <a:spLocks noGrp="1"/>
          </p:cNvSpPr>
          <p:nvPr>
            <p:ph sz="half" idx="2"/>
          </p:nvPr>
        </p:nvSpPr>
        <p:spPr/>
        <p:txBody>
          <a:bodyPr>
            <a:normAutofit fontScale="92500" lnSpcReduction="20000"/>
          </a:bodyPr>
          <a:lstStyle/>
          <a:p>
            <a:r>
              <a:rPr lang="en-US" dirty="0"/>
              <a:t>:  IF the positive end of one device is connected to the positive end of the other device with only wires between the two AND the negative end of the first device is connected to the negative end of the other device with only wires between the two THEN the two devices are in parallel.  Any two devices in parallel with the same device are in parallel with each other.</a:t>
            </a:r>
          </a:p>
        </p:txBody>
      </p:sp>
      <p:pic>
        <p:nvPicPr>
          <p:cNvPr id="5" name="Picture 2" descr="Image result for complex circuit ana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181" y="3537744"/>
            <a:ext cx="3840845" cy="295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8205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Circuits with more than two resistors- Step 2</a:t>
            </a:r>
            <a:endParaRPr lang="en-US" dirty="0"/>
          </a:p>
        </p:txBody>
      </p:sp>
      <p:sp>
        <p:nvSpPr>
          <p:cNvPr id="3" name="Content Placeholder 2"/>
          <p:cNvSpPr>
            <a:spLocks noGrp="1"/>
          </p:cNvSpPr>
          <p:nvPr>
            <p:ph sz="half" idx="1"/>
          </p:nvPr>
        </p:nvSpPr>
        <p:spPr/>
        <p:txBody>
          <a:bodyPr>
            <a:normAutofit/>
          </a:bodyPr>
          <a:lstStyle/>
          <a:p>
            <a:r>
              <a:rPr lang="en-US" b="1" dirty="0"/>
              <a:t>The test for whether a device (resistor or source) is in parallel with another device</a:t>
            </a:r>
            <a:r>
              <a:rPr lang="en-US" dirty="0"/>
              <a:t>: </a:t>
            </a:r>
          </a:p>
          <a:p>
            <a:endParaRPr lang="en-US" dirty="0"/>
          </a:p>
        </p:txBody>
      </p:sp>
      <p:pic>
        <p:nvPicPr>
          <p:cNvPr id="4098" name="Picture 2" descr="Image result for complex circuit analysi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4412" y="1858940"/>
            <a:ext cx="5256784" cy="40436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522720" y="3645932"/>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2" name="TextBox 11"/>
          <p:cNvSpPr txBox="1"/>
          <p:nvPr/>
        </p:nvSpPr>
        <p:spPr>
          <a:xfrm>
            <a:off x="10414000" y="2968796"/>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3" name="TextBox 12"/>
          <p:cNvSpPr txBox="1"/>
          <p:nvPr/>
        </p:nvSpPr>
        <p:spPr>
          <a:xfrm>
            <a:off x="8578453" y="2998998"/>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4" name="TextBox 13"/>
          <p:cNvSpPr txBox="1"/>
          <p:nvPr/>
        </p:nvSpPr>
        <p:spPr>
          <a:xfrm>
            <a:off x="8578453" y="4400812"/>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5" name="TextBox 14"/>
          <p:cNvSpPr txBox="1"/>
          <p:nvPr/>
        </p:nvSpPr>
        <p:spPr>
          <a:xfrm>
            <a:off x="10414000" y="4368824"/>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6" name="TextBox 15"/>
          <p:cNvSpPr txBox="1"/>
          <p:nvPr/>
        </p:nvSpPr>
        <p:spPr>
          <a:xfrm>
            <a:off x="6553200" y="4420354"/>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17" name="TextBox 16"/>
          <p:cNvSpPr txBox="1"/>
          <p:nvPr/>
        </p:nvSpPr>
        <p:spPr>
          <a:xfrm>
            <a:off x="10414000" y="5161292"/>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18" name="TextBox 17"/>
          <p:cNvSpPr txBox="1"/>
          <p:nvPr/>
        </p:nvSpPr>
        <p:spPr>
          <a:xfrm>
            <a:off x="8578453" y="5161292"/>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19" name="TextBox 18"/>
          <p:cNvSpPr txBox="1"/>
          <p:nvPr/>
        </p:nvSpPr>
        <p:spPr>
          <a:xfrm>
            <a:off x="10461466" y="3668810"/>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20" name="TextBox 19"/>
          <p:cNvSpPr txBox="1"/>
          <p:nvPr/>
        </p:nvSpPr>
        <p:spPr>
          <a:xfrm>
            <a:off x="8578453" y="3765312"/>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7" name="Left Brace 6"/>
          <p:cNvSpPr/>
          <p:nvPr/>
        </p:nvSpPr>
        <p:spPr>
          <a:xfrm rot="5400000">
            <a:off x="9346706" y="2059345"/>
            <a:ext cx="546293" cy="1683226"/>
          </a:xfrm>
          <a:prstGeom prst="leftBrace">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Left Brace 32"/>
          <p:cNvSpPr/>
          <p:nvPr/>
        </p:nvSpPr>
        <p:spPr>
          <a:xfrm rot="5400000">
            <a:off x="9395800" y="3551826"/>
            <a:ext cx="546293" cy="1683226"/>
          </a:xfrm>
          <a:prstGeom prst="leftBrace">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e 33"/>
          <p:cNvSpPr/>
          <p:nvPr/>
        </p:nvSpPr>
        <p:spPr>
          <a:xfrm rot="16200000">
            <a:off x="9346706" y="3175120"/>
            <a:ext cx="546293" cy="1683226"/>
          </a:xfrm>
          <a:prstGeom prst="leftBrace">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Left Brace 34"/>
          <p:cNvSpPr/>
          <p:nvPr/>
        </p:nvSpPr>
        <p:spPr>
          <a:xfrm rot="16200000">
            <a:off x="9395800" y="4710097"/>
            <a:ext cx="546293" cy="1683226"/>
          </a:xfrm>
          <a:prstGeom prst="leftBrace">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461055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Circuits with more than two resistors- Step 2</a:t>
            </a:r>
            <a:endParaRPr lang="en-US" dirty="0"/>
          </a:p>
        </p:txBody>
      </p:sp>
      <p:sp>
        <p:nvSpPr>
          <p:cNvPr id="3" name="Content Placeholder 2"/>
          <p:cNvSpPr>
            <a:spLocks noGrp="1"/>
          </p:cNvSpPr>
          <p:nvPr>
            <p:ph sz="half" idx="1"/>
          </p:nvPr>
        </p:nvSpPr>
        <p:spPr/>
        <p:txBody>
          <a:bodyPr>
            <a:normAutofit fontScale="92500" lnSpcReduction="20000"/>
          </a:bodyPr>
          <a:lstStyle/>
          <a:p>
            <a:r>
              <a:rPr lang="en-US" b="1" dirty="0"/>
              <a:t>The test for whether a device (resistor or source) is in </a:t>
            </a:r>
            <a:r>
              <a:rPr lang="en-US" b="1" dirty="0" smtClean="0"/>
              <a:t>SERIES </a:t>
            </a:r>
            <a:r>
              <a:rPr lang="en-US" b="1" dirty="0"/>
              <a:t>with another device</a:t>
            </a:r>
            <a:r>
              <a:rPr lang="en-US" dirty="0"/>
              <a:t>:</a:t>
            </a:r>
          </a:p>
        </p:txBody>
      </p:sp>
      <p:sp>
        <p:nvSpPr>
          <p:cNvPr id="4" name="Content Placeholder 3"/>
          <p:cNvSpPr>
            <a:spLocks noGrp="1"/>
          </p:cNvSpPr>
          <p:nvPr>
            <p:ph sz="half" idx="2"/>
          </p:nvPr>
        </p:nvSpPr>
        <p:spPr/>
        <p:txBody>
          <a:bodyPr>
            <a:normAutofit fontScale="92500" lnSpcReduction="20000"/>
          </a:bodyPr>
          <a:lstStyle/>
          <a:p>
            <a:r>
              <a:rPr lang="en-US" dirty="0"/>
              <a:t>IF the same amount of current MUST flow through two devices regardless of where the two devices are in the circuit THEN the two devices are in series.  A resistor is in series with the source if all the current the source produces MUST flow through the resistor.  Any two resistors in series with the same resistor (or the source) are in series with each other.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677" y="3658551"/>
            <a:ext cx="4989122" cy="2355639"/>
          </a:xfrm>
          <a:prstGeom prst="rect">
            <a:avLst/>
          </a:prstGeom>
        </p:spPr>
      </p:pic>
      <p:cxnSp>
        <p:nvCxnSpPr>
          <p:cNvPr id="7" name="Straight Arrow Connector 6"/>
          <p:cNvCxnSpPr/>
          <p:nvPr/>
        </p:nvCxnSpPr>
        <p:spPr>
          <a:xfrm>
            <a:off x="1937030" y="3811290"/>
            <a:ext cx="1161315" cy="30673"/>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419272" y="4020343"/>
            <a:ext cx="20834" cy="672043"/>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821955" y="5648960"/>
            <a:ext cx="1391464" cy="0"/>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Donut 12"/>
          <p:cNvSpPr/>
          <p:nvPr/>
        </p:nvSpPr>
        <p:spPr>
          <a:xfrm>
            <a:off x="3368700" y="5648960"/>
            <a:ext cx="713296" cy="404917"/>
          </a:xfrm>
          <a:prstGeom prst="donu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a:off x="3368700" y="3873344"/>
            <a:ext cx="713296" cy="404917"/>
          </a:xfrm>
          <a:prstGeom prst="donu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319192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Circuits with more than two resistors- Step 2</a:t>
            </a:r>
            <a:endParaRPr lang="en-US" dirty="0"/>
          </a:p>
        </p:txBody>
      </p:sp>
      <p:sp>
        <p:nvSpPr>
          <p:cNvPr id="3" name="Content Placeholder 2"/>
          <p:cNvSpPr>
            <a:spLocks noGrp="1"/>
          </p:cNvSpPr>
          <p:nvPr>
            <p:ph sz="half" idx="1"/>
          </p:nvPr>
        </p:nvSpPr>
        <p:spPr/>
        <p:txBody>
          <a:bodyPr/>
          <a:lstStyle/>
          <a:p>
            <a:r>
              <a:rPr lang="en-US" dirty="0"/>
              <a:t>When two resistors fail </a:t>
            </a:r>
            <a:r>
              <a:rPr lang="en-US" b="1" dirty="0"/>
              <a:t>BOTH</a:t>
            </a:r>
            <a:r>
              <a:rPr lang="en-US" dirty="0"/>
              <a:t> tests then the two resistors are neither in series nor in parallel with each other.  These two resistors may in series or in parallel with other resistors (or the source) however.</a:t>
            </a:r>
          </a:p>
          <a:p>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7060707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Circuits with more than two resistors- Step 2</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How you proceed at this point depends upon what information I give you in the problem.  </a:t>
            </a:r>
          </a:p>
          <a:p>
            <a:r>
              <a:rPr lang="en-US" dirty="0"/>
              <a:t>Generally I will give you these two combinations of information:</a:t>
            </a:r>
          </a:p>
          <a:p>
            <a:endParaRPr lang="en-US" dirty="0"/>
          </a:p>
        </p:txBody>
      </p:sp>
      <p:sp>
        <p:nvSpPr>
          <p:cNvPr id="4" name="Content Placeholder 3"/>
          <p:cNvSpPr>
            <a:spLocks noGrp="1"/>
          </p:cNvSpPr>
          <p:nvPr>
            <p:ph sz="half" idx="2"/>
          </p:nvPr>
        </p:nvSpPr>
        <p:spPr/>
        <p:txBody>
          <a:bodyPr>
            <a:normAutofit fontScale="92500" lnSpcReduction="20000"/>
          </a:bodyPr>
          <a:lstStyle/>
          <a:p>
            <a:r>
              <a:rPr lang="en-US" b="1" dirty="0"/>
              <a:t>combination A:  two pieces of information (V, I, R, P)  about one resistor or two pieces of information (V, I, P) about the source</a:t>
            </a:r>
            <a:endParaRPr lang="en-US" dirty="0"/>
          </a:p>
          <a:p>
            <a:r>
              <a:rPr lang="en-US" b="1" dirty="0" smtClean="0"/>
              <a:t>combination </a:t>
            </a:r>
            <a:r>
              <a:rPr lang="en-US" b="1" dirty="0"/>
              <a:t>B:  all the resistances of the resistors in the circuit and one piece of information (V, I, P) about the source</a:t>
            </a:r>
            <a:endParaRPr lang="en-US" dirty="0"/>
          </a:p>
          <a:p>
            <a:r>
              <a:rPr lang="en-US" b="1" dirty="0"/>
              <a:t> </a:t>
            </a:r>
            <a:endParaRPr lang="en-US" dirty="0"/>
          </a:p>
          <a:p>
            <a:endParaRPr lang="en-US" dirty="0"/>
          </a:p>
        </p:txBody>
      </p:sp>
    </p:spTree>
    <p:extLst>
      <p:ext uri="{BB962C8B-B14F-4D97-AF65-F5344CB8AC3E}">
        <p14:creationId xmlns:p14="http://schemas.microsoft.com/office/powerpoint/2010/main" val="33264710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combination A…</a:t>
            </a:r>
            <a:endParaRPr lang="en-US" dirty="0"/>
          </a:p>
        </p:txBody>
      </p:sp>
      <p:sp>
        <p:nvSpPr>
          <p:cNvPr id="3" name="Content Placeholder 2"/>
          <p:cNvSpPr>
            <a:spLocks noGrp="1"/>
          </p:cNvSpPr>
          <p:nvPr>
            <p:ph sz="half" idx="1"/>
          </p:nvPr>
        </p:nvSpPr>
        <p:spPr>
          <a:xfrm>
            <a:off x="1141410" y="1828800"/>
            <a:ext cx="4878389" cy="3962400"/>
          </a:xfrm>
        </p:spPr>
        <p:txBody>
          <a:bodyPr>
            <a:normAutofit fontScale="85000" lnSpcReduction="10000"/>
          </a:bodyPr>
          <a:lstStyle/>
          <a:p>
            <a:r>
              <a:rPr lang="en-US" dirty="0"/>
              <a:t>STEP 3:  Calculate V, I, and/or R for the resistor about which you know two pieces of information or V and/or I for the source if you know two pieces of information about the source.</a:t>
            </a:r>
          </a:p>
          <a:p>
            <a:r>
              <a:rPr lang="en-US" dirty="0"/>
              <a:t>STEP 4:  Assign the same V for all devices in parallel with this resistor or source.  You identified these devices in STEP 2.</a:t>
            </a:r>
          </a:p>
          <a:p>
            <a:endParaRPr lang="en-US" dirty="0"/>
          </a:p>
        </p:txBody>
      </p:sp>
      <p:sp>
        <p:nvSpPr>
          <p:cNvPr id="4" name="Content Placeholder 3"/>
          <p:cNvSpPr>
            <a:spLocks noGrp="1"/>
          </p:cNvSpPr>
          <p:nvPr>
            <p:ph sz="half" idx="2"/>
          </p:nvPr>
        </p:nvSpPr>
        <p:spPr>
          <a:xfrm>
            <a:off x="6172200" y="1828800"/>
            <a:ext cx="4875211" cy="3962400"/>
          </a:xfrm>
        </p:spPr>
        <p:txBody>
          <a:bodyPr>
            <a:normAutofit fontScale="85000" lnSpcReduction="10000"/>
          </a:bodyPr>
          <a:lstStyle/>
          <a:p>
            <a:r>
              <a:rPr lang="en-US" dirty="0"/>
              <a:t>STEP 5:  Assign the same I for all devices in series with this resistor or source.  You identified these devices in STEP 2.</a:t>
            </a:r>
          </a:p>
          <a:p>
            <a:r>
              <a:rPr lang="en-US" dirty="0"/>
              <a:t>STEP 6:  Use the loop law to find unknown voltages and the junction law to find unknown currents.       </a:t>
            </a:r>
          </a:p>
          <a:p>
            <a:r>
              <a:rPr lang="en-US" dirty="0"/>
              <a:t>   You identified the loops and junctions in STEP 1.</a:t>
            </a:r>
          </a:p>
          <a:p>
            <a:r>
              <a:rPr lang="en-US" b="1" dirty="0"/>
              <a:t>Each time you calculate a V or an I, revisit STEPS 4 &amp; 5!</a:t>
            </a:r>
            <a:endParaRPr lang="en-US" dirty="0"/>
          </a:p>
          <a:p>
            <a:endParaRPr lang="en-US" dirty="0"/>
          </a:p>
        </p:txBody>
      </p:sp>
    </p:spTree>
    <p:extLst>
      <p:ext uri="{BB962C8B-B14F-4D97-AF65-F5344CB8AC3E}">
        <p14:creationId xmlns:p14="http://schemas.microsoft.com/office/powerpoint/2010/main" val="1893292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Voltage</a:t>
            </a:r>
            <a:endParaRPr lang="en-US" dirty="0"/>
          </a:p>
        </p:txBody>
      </p:sp>
      <p:sp>
        <p:nvSpPr>
          <p:cNvPr id="3" name="Content Placeholder 2"/>
          <p:cNvSpPr>
            <a:spLocks noGrp="1"/>
          </p:cNvSpPr>
          <p:nvPr>
            <p:ph sz="half" idx="1"/>
          </p:nvPr>
        </p:nvSpPr>
        <p:spPr/>
        <p:txBody>
          <a:bodyPr>
            <a:normAutofit fontScale="92500"/>
          </a:bodyPr>
          <a:lstStyle/>
          <a:p>
            <a:r>
              <a:rPr lang="en-US" dirty="0"/>
              <a:t>Every source has a positive terminal and a negative terminal.  Since we will use </a:t>
            </a:r>
            <a:r>
              <a:rPr lang="en-US" b="1" dirty="0"/>
              <a:t>electron-flow current</a:t>
            </a:r>
            <a:r>
              <a:rPr lang="en-US" dirty="0"/>
              <a:t>, the negative terminal is at higher electrical potential than the positive terminal.  Our current will flow through the circuit from the negative terminal of the source to the positive terminal. </a:t>
            </a:r>
          </a:p>
        </p:txBody>
      </p:sp>
      <p:sp>
        <p:nvSpPr>
          <p:cNvPr id="4" name="Content Placeholder 3"/>
          <p:cNvSpPr>
            <a:spLocks noGrp="1"/>
          </p:cNvSpPr>
          <p:nvPr>
            <p:ph sz="half" idx="2"/>
          </p:nvPr>
        </p:nvSpPr>
        <p:spPr/>
        <p:txBody>
          <a:bodyPr>
            <a:normAutofit fontScale="92500"/>
          </a:bodyPr>
          <a:lstStyle/>
          <a:p>
            <a:r>
              <a:rPr lang="en-US" dirty="0"/>
              <a:t>The potential across the terminals of the source is the voltage of the source.  A 9-volt battery has a potential difference of 9 volts across the terminals.  This is only true for in ideal source which is a source that has no internal resistance and produces no heat while operating. </a:t>
            </a:r>
          </a:p>
        </p:txBody>
      </p:sp>
    </p:spTree>
    <p:extLst>
      <p:ext uri="{BB962C8B-B14F-4D97-AF65-F5344CB8AC3E}">
        <p14:creationId xmlns:p14="http://schemas.microsoft.com/office/powerpoint/2010/main" val="420074793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combination B…</a:t>
            </a:r>
            <a:endParaRPr lang="en-US" dirty="0"/>
          </a:p>
        </p:txBody>
      </p:sp>
      <p:sp>
        <p:nvSpPr>
          <p:cNvPr id="3" name="Content Placeholder 2"/>
          <p:cNvSpPr>
            <a:spLocks noGrp="1"/>
          </p:cNvSpPr>
          <p:nvPr>
            <p:ph sz="half" idx="1"/>
          </p:nvPr>
        </p:nvSpPr>
        <p:spPr>
          <a:xfrm>
            <a:off x="1141410" y="1849120"/>
            <a:ext cx="4878389" cy="3942080"/>
          </a:xfrm>
        </p:spPr>
        <p:txBody>
          <a:bodyPr>
            <a:normAutofit fontScale="92500"/>
          </a:bodyPr>
          <a:lstStyle/>
          <a:p>
            <a:r>
              <a:rPr lang="en-US" dirty="0"/>
              <a:t>STEP 3:  Assign the same V for all resistors in parallel with the source if you know V for the source.  You identified these resistors in STEP 2.</a:t>
            </a:r>
          </a:p>
          <a:p>
            <a:r>
              <a:rPr lang="en-US" dirty="0"/>
              <a:t>STEP 4:  Assign the same I for all resistors in series with the source if you know I for the source.  You identified these resistors in STEP 2</a:t>
            </a:r>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6172200" y="1849120"/>
                <a:ext cx="4875211" cy="3942080"/>
              </a:xfrm>
            </p:spPr>
            <p:txBody>
              <a:bodyPr>
                <a:normAutofit fontScale="92500"/>
              </a:bodyPr>
              <a:lstStyle/>
              <a:p>
                <a:r>
                  <a:rPr lang="en-US" dirty="0"/>
                  <a:t>STEP 5:  Calculate the total resistance (equivalent resistance) of the circuit.  Start with series arrangements within parallel branches.</a:t>
                </a:r>
              </a:p>
              <a:p>
                <a:r>
                  <a:rPr lang="en-US" dirty="0"/>
                  <a:t>STEP 6:  Calculate the current produced by the source or the voltage of the source using the equation:</a:t>
                </a:r>
              </a:p>
              <a:p>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𝑠𝑜𝑢𝑟𝑐𝑒</m:t>
                        </m:r>
                      </m:sub>
                    </m:sSub>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𝑠𝑜𝑢𝑟𝑐𝑒</m:t>
                            </m:r>
                          </m:sub>
                        </m:sSub>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𝑐𝑖𝑟𝑐𝑢𝑖𝑡</m:t>
                            </m:r>
                          </m:sub>
                        </m:sSub>
                      </m:den>
                    </m:f>
                  </m:oMath>
                </a14:m>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6172200" y="1849120"/>
                <a:ext cx="4875211" cy="3942080"/>
              </a:xfrm>
              <a:blipFill rotWithShape="0">
                <a:blip r:embed="rId2"/>
                <a:stretch>
                  <a:fillRect l="-2253" t="-1700" r="-2128"/>
                </a:stretch>
              </a:blipFill>
            </p:spPr>
            <p:txBody>
              <a:bodyPr/>
              <a:lstStyle/>
              <a:p>
                <a:r>
                  <a:rPr lang="en-US">
                    <a:noFill/>
                  </a:rPr>
                  <a:t> </a:t>
                </a:r>
              </a:p>
            </p:txBody>
          </p:sp>
        </mc:Fallback>
      </mc:AlternateContent>
    </p:spTree>
    <p:extLst>
      <p:ext uri="{BB962C8B-B14F-4D97-AF65-F5344CB8AC3E}">
        <p14:creationId xmlns:p14="http://schemas.microsoft.com/office/powerpoint/2010/main" val="24441837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combination B…</a:t>
            </a:r>
            <a:endParaRPr lang="en-US" dirty="0"/>
          </a:p>
        </p:txBody>
      </p:sp>
      <p:sp>
        <p:nvSpPr>
          <p:cNvPr id="3" name="Content Placeholder 2"/>
          <p:cNvSpPr>
            <a:spLocks noGrp="1"/>
          </p:cNvSpPr>
          <p:nvPr>
            <p:ph sz="half" idx="1"/>
          </p:nvPr>
        </p:nvSpPr>
        <p:spPr/>
        <p:txBody>
          <a:bodyPr/>
          <a:lstStyle/>
          <a:p>
            <a:r>
              <a:rPr lang="en-US" dirty="0"/>
              <a:t>STEP 7:  Revisit STEPS 3 &amp; 4</a:t>
            </a:r>
          </a:p>
          <a:p>
            <a:r>
              <a:rPr lang="en-US" dirty="0"/>
              <a:t>STEP 8:  Use Ohm’s law or the power equations for individual resistors for whom you know two pieces of information (V, I, R, P).</a:t>
            </a:r>
          </a:p>
          <a:p>
            <a:endParaRPr lang="en-US" dirty="0"/>
          </a:p>
        </p:txBody>
      </p:sp>
      <p:sp>
        <p:nvSpPr>
          <p:cNvPr id="4" name="Content Placeholder 3"/>
          <p:cNvSpPr>
            <a:spLocks noGrp="1"/>
          </p:cNvSpPr>
          <p:nvPr>
            <p:ph sz="half" idx="2"/>
          </p:nvPr>
        </p:nvSpPr>
        <p:spPr/>
        <p:txBody>
          <a:bodyPr/>
          <a:lstStyle/>
          <a:p>
            <a:r>
              <a:rPr lang="en-US" dirty="0"/>
              <a:t>STEP 9:  Use the loop law to find unknown voltages and the junction law to find unknown currents.  You identified the loops and junctions in STEP 1.</a:t>
            </a:r>
          </a:p>
          <a:p>
            <a:endParaRPr lang="en-US" dirty="0"/>
          </a:p>
        </p:txBody>
      </p:sp>
    </p:spTree>
    <p:extLst>
      <p:ext uri="{BB962C8B-B14F-4D97-AF65-F5344CB8AC3E}">
        <p14:creationId xmlns:p14="http://schemas.microsoft.com/office/powerpoint/2010/main" val="38415514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Kirchhoff’s Laws for circuits with more than two resistors</a:t>
            </a:r>
            <a:r>
              <a:rPr lang="en-US" dirty="0"/>
              <a:t/>
            </a:r>
            <a:br>
              <a:rPr lang="en-US" dirty="0"/>
            </a:br>
            <a:endParaRPr lang="en-US" dirty="0"/>
          </a:p>
        </p:txBody>
      </p:sp>
      <p:sp>
        <p:nvSpPr>
          <p:cNvPr id="3" name="Content Placeholder 2"/>
          <p:cNvSpPr>
            <a:spLocks noGrp="1"/>
          </p:cNvSpPr>
          <p:nvPr>
            <p:ph sz="half" idx="1"/>
          </p:nvPr>
        </p:nvSpPr>
        <p:spPr>
          <a:xfrm>
            <a:off x="6606038" y="1545771"/>
            <a:ext cx="4954591" cy="4767943"/>
          </a:xfrm>
        </p:spPr>
        <p:txBody>
          <a:bodyPr>
            <a:normAutofit/>
          </a:bodyPr>
          <a:lstStyle/>
          <a:p>
            <a:r>
              <a:rPr lang="en-US" dirty="0"/>
              <a:t>At junction 1, </a:t>
            </a:r>
            <a:r>
              <a:rPr lang="en-US" i="1" dirty="0"/>
              <a:t>J1</a:t>
            </a:r>
            <a:r>
              <a:rPr lang="en-US" dirty="0"/>
              <a:t>:  total current into = total current out  </a:t>
            </a:r>
            <a:r>
              <a:rPr lang="en-US" i="1" dirty="0" smtClean="0"/>
              <a:t>I1       </a:t>
            </a:r>
            <a:r>
              <a:rPr lang="en-US" dirty="0"/>
              <a:t>=   </a:t>
            </a:r>
            <a:r>
              <a:rPr lang="en-US" i="1" dirty="0"/>
              <a:t>I2  </a:t>
            </a:r>
            <a:r>
              <a:rPr lang="en-US" dirty="0"/>
              <a:t>+  </a:t>
            </a:r>
            <a:r>
              <a:rPr lang="en-US" i="1" dirty="0"/>
              <a:t>I3</a:t>
            </a:r>
            <a:endParaRPr lang="en-US" dirty="0"/>
          </a:p>
          <a:p>
            <a:r>
              <a:rPr lang="en-US" i="1" dirty="0"/>
              <a:t> </a:t>
            </a:r>
            <a:r>
              <a:rPr lang="en-US" dirty="0" smtClean="0"/>
              <a:t>At </a:t>
            </a:r>
            <a:r>
              <a:rPr lang="en-US" dirty="0"/>
              <a:t>junction 2, </a:t>
            </a:r>
            <a:r>
              <a:rPr lang="en-US" i="1" dirty="0"/>
              <a:t>J2</a:t>
            </a:r>
            <a:r>
              <a:rPr lang="en-US" dirty="0"/>
              <a:t>:  total current into = total current out  </a:t>
            </a:r>
            <a:r>
              <a:rPr lang="en-US" i="1" dirty="0" smtClean="0"/>
              <a:t>I2       </a:t>
            </a:r>
            <a:r>
              <a:rPr lang="en-US" dirty="0"/>
              <a:t>=   </a:t>
            </a:r>
            <a:r>
              <a:rPr lang="en-US" i="1" dirty="0"/>
              <a:t>I4  </a:t>
            </a:r>
            <a:r>
              <a:rPr lang="en-US" dirty="0"/>
              <a:t>+  </a:t>
            </a:r>
            <a:r>
              <a:rPr lang="en-US" i="1" dirty="0"/>
              <a:t>I5</a:t>
            </a:r>
            <a:endParaRPr lang="en-US" dirty="0"/>
          </a:p>
          <a:p>
            <a:r>
              <a:rPr lang="en-US" dirty="0"/>
              <a:t> </a:t>
            </a:r>
            <a:r>
              <a:rPr lang="en-US" dirty="0" smtClean="0"/>
              <a:t>At </a:t>
            </a:r>
            <a:r>
              <a:rPr lang="en-US" dirty="0"/>
              <a:t>junction 3, </a:t>
            </a:r>
            <a:r>
              <a:rPr lang="en-US" i="1" dirty="0"/>
              <a:t>J3</a:t>
            </a:r>
            <a:r>
              <a:rPr lang="en-US" dirty="0"/>
              <a:t>:  total current into = total current out  </a:t>
            </a:r>
            <a:r>
              <a:rPr lang="en-US" i="1" dirty="0" smtClean="0"/>
              <a:t>I4  </a:t>
            </a:r>
            <a:r>
              <a:rPr lang="en-US" dirty="0"/>
              <a:t>+  </a:t>
            </a:r>
            <a:r>
              <a:rPr lang="en-US" i="1" dirty="0"/>
              <a:t>I5     </a:t>
            </a:r>
            <a:r>
              <a:rPr lang="en-US" dirty="0"/>
              <a:t>=   </a:t>
            </a:r>
            <a:r>
              <a:rPr lang="en-US" i="1" dirty="0"/>
              <a:t>I6</a:t>
            </a:r>
            <a:endParaRPr lang="en-US" dirty="0"/>
          </a:p>
          <a:p>
            <a:r>
              <a:rPr lang="en-US" i="1" dirty="0"/>
              <a:t> </a:t>
            </a:r>
            <a:r>
              <a:rPr lang="en-US" dirty="0" smtClean="0"/>
              <a:t>At </a:t>
            </a:r>
            <a:r>
              <a:rPr lang="en-US" dirty="0"/>
              <a:t>junction 4, </a:t>
            </a:r>
            <a:r>
              <a:rPr lang="en-US" i="1" dirty="0"/>
              <a:t>J4</a:t>
            </a:r>
            <a:r>
              <a:rPr lang="en-US" dirty="0"/>
              <a:t>:  total current into = total current out  </a:t>
            </a:r>
            <a:r>
              <a:rPr lang="en-US" i="1" dirty="0" smtClean="0"/>
              <a:t>I3  </a:t>
            </a:r>
            <a:r>
              <a:rPr lang="en-US" dirty="0"/>
              <a:t>+  </a:t>
            </a:r>
            <a:r>
              <a:rPr lang="en-US" i="1" dirty="0"/>
              <a:t>I6     </a:t>
            </a:r>
            <a:r>
              <a:rPr lang="en-US" dirty="0"/>
              <a:t>=   </a:t>
            </a:r>
            <a:r>
              <a:rPr lang="en-US" i="1" dirty="0"/>
              <a:t>I7</a:t>
            </a:r>
            <a:r>
              <a:rPr lang="en-US" b="1" i="1" dirty="0" smtClean="0"/>
              <a:t>.</a:t>
            </a:r>
            <a:endParaRPr lang="en-US" dirty="0"/>
          </a:p>
          <a:p>
            <a:endParaRPr lang="en-US" dirty="0"/>
          </a:p>
        </p:txBody>
      </p:sp>
      <p:pic>
        <p:nvPicPr>
          <p:cNvPr id="5" name="Content Placeholder 4"/>
          <p:cNvPicPr>
            <a:picLocks noGrp="1" noChangeAspect="1"/>
          </p:cNvPicPr>
          <p:nvPr>
            <p:ph sz="half" idx="2"/>
          </p:nvPr>
        </p:nvPicPr>
        <p:blipFill rotWithShape="1">
          <a:blip r:embed="rId2"/>
          <a:srcRect l="20090" t="18884" r="45712" b="53810"/>
          <a:stretch/>
        </p:blipFill>
        <p:spPr>
          <a:xfrm>
            <a:off x="431081" y="3760651"/>
            <a:ext cx="6174957" cy="2772042"/>
          </a:xfrm>
          <a:prstGeom prst="rect">
            <a:avLst/>
          </a:prstGeom>
        </p:spPr>
      </p:pic>
      <p:sp>
        <p:nvSpPr>
          <p:cNvPr id="7" name="Content Placeholder 2"/>
          <p:cNvSpPr txBox="1">
            <a:spLocks/>
          </p:cNvSpPr>
          <p:nvPr/>
        </p:nvSpPr>
        <p:spPr>
          <a:xfrm>
            <a:off x="1293810" y="2401886"/>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b="1" i="1" smtClean="0">
                <a:solidFill>
                  <a:prstClr val="white"/>
                </a:solidFill>
              </a:rPr>
              <a:t>Junction Law</a:t>
            </a:r>
            <a:r>
              <a:rPr lang="en-US" smtClean="0">
                <a:solidFill>
                  <a:prstClr val="white"/>
                </a:solidFill>
              </a:rPr>
              <a:t> – </a:t>
            </a:r>
            <a:r>
              <a:rPr lang="en-US" b="1" i="1" smtClean="0">
                <a:solidFill>
                  <a:prstClr val="white"/>
                </a:solidFill>
              </a:rPr>
              <a:t>The total current into a junction must equal the total current out of the junction.</a:t>
            </a:r>
            <a:endParaRPr lang="en-US" smtClean="0">
              <a:solidFill>
                <a:prstClr val="white"/>
              </a:solidFill>
            </a:endParaRPr>
          </a:p>
          <a:p>
            <a:endParaRPr lang="en-US" dirty="0">
              <a:solidFill>
                <a:prstClr val="white"/>
              </a:solidFill>
            </a:endParaRPr>
          </a:p>
        </p:txBody>
      </p:sp>
    </p:spTree>
    <p:extLst>
      <p:ext uri="{BB962C8B-B14F-4D97-AF65-F5344CB8AC3E}">
        <p14:creationId xmlns:p14="http://schemas.microsoft.com/office/powerpoint/2010/main" val="17201253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Kirchhoff’s Laws for circuits with more than two resistors</a:t>
            </a:r>
            <a:endParaRPr lang="en-US" dirty="0"/>
          </a:p>
        </p:txBody>
      </p:sp>
      <p:sp>
        <p:nvSpPr>
          <p:cNvPr id="3" name="Content Placeholder 2"/>
          <p:cNvSpPr>
            <a:spLocks noGrp="1"/>
          </p:cNvSpPr>
          <p:nvPr>
            <p:ph sz="half" idx="1"/>
          </p:nvPr>
        </p:nvSpPr>
        <p:spPr/>
        <p:txBody>
          <a:bodyPr/>
          <a:lstStyle/>
          <a:p>
            <a:r>
              <a:rPr lang="en-US" b="1" i="1" dirty="0"/>
              <a:t>Loop Law – In a circuit loop that contains the source, the sum of the voltage drops across the individual </a:t>
            </a:r>
            <a:r>
              <a:rPr lang="en-US" b="1" i="1" dirty="0" smtClean="0"/>
              <a:t> </a:t>
            </a:r>
            <a:r>
              <a:rPr lang="en-US" b="1" i="1" dirty="0"/>
              <a:t>resistors equals the voltage of the source.</a:t>
            </a:r>
            <a:endParaRPr lang="en-US" dirty="0"/>
          </a:p>
          <a:p>
            <a:endParaRPr lang="en-US" dirty="0"/>
          </a:p>
        </p:txBody>
      </p:sp>
      <p:pic>
        <p:nvPicPr>
          <p:cNvPr id="5" name="Content Placeholder 4"/>
          <p:cNvPicPr>
            <a:picLocks noGrp="1" noChangeAspect="1"/>
          </p:cNvPicPr>
          <p:nvPr>
            <p:ph sz="half" idx="2"/>
          </p:nvPr>
        </p:nvPicPr>
        <p:blipFill rotWithShape="1">
          <a:blip r:embed="rId2"/>
          <a:srcRect l="25529" t="19752" r="32097" b="45698"/>
          <a:stretch/>
        </p:blipFill>
        <p:spPr>
          <a:xfrm rot="19906086">
            <a:off x="5423045" y="2671113"/>
            <a:ext cx="6197603" cy="2840933"/>
          </a:xfrm>
          <a:prstGeom prst="rect">
            <a:avLst/>
          </a:prstGeom>
        </p:spPr>
      </p:pic>
    </p:spTree>
    <p:extLst>
      <p:ext uri="{BB962C8B-B14F-4D97-AF65-F5344CB8AC3E}">
        <p14:creationId xmlns:p14="http://schemas.microsoft.com/office/powerpoint/2010/main" val="15922521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Kirchhoff’s Laws for circuits with more than two resistors</a:t>
            </a:r>
            <a:endParaRPr lang="en-US" dirty="0"/>
          </a:p>
        </p:txBody>
      </p:sp>
      <p:sp>
        <p:nvSpPr>
          <p:cNvPr id="3" name="Content Placeholder 2"/>
          <p:cNvSpPr>
            <a:spLocks noGrp="1"/>
          </p:cNvSpPr>
          <p:nvPr>
            <p:ph sz="half" idx="1"/>
          </p:nvPr>
        </p:nvSpPr>
        <p:spPr/>
        <p:txBody>
          <a:bodyPr/>
          <a:lstStyle/>
          <a:p>
            <a:r>
              <a:rPr lang="en-US" dirty="0"/>
              <a:t>A circuit loop is a single unbranched path that goes from one terminal of the source through the circuit to the other terminal of the source.  The circuit above contains two loops, </a:t>
            </a:r>
            <a:r>
              <a:rPr lang="en-US" i="1" dirty="0"/>
              <a:t>A</a:t>
            </a:r>
            <a:r>
              <a:rPr lang="en-US" dirty="0"/>
              <a:t> and </a:t>
            </a:r>
            <a:r>
              <a:rPr lang="en-US" i="1" dirty="0"/>
              <a:t>B</a:t>
            </a:r>
            <a:r>
              <a:rPr lang="en-US" dirty="0"/>
              <a:t>.  </a:t>
            </a:r>
          </a:p>
          <a:p>
            <a:endParaRPr lang="en-US" dirty="0"/>
          </a:p>
        </p:txBody>
      </p:sp>
      <p:pic>
        <p:nvPicPr>
          <p:cNvPr id="5" name="Content Placeholder 4"/>
          <p:cNvPicPr>
            <a:picLocks noGrp="1" noChangeAspect="1"/>
          </p:cNvPicPr>
          <p:nvPr>
            <p:ph sz="half" idx="2"/>
          </p:nvPr>
        </p:nvPicPr>
        <p:blipFill rotWithShape="1">
          <a:blip r:embed="rId2"/>
          <a:srcRect l="25529" t="19752" r="32097" b="45698"/>
          <a:stretch/>
        </p:blipFill>
        <p:spPr>
          <a:xfrm rot="19906086">
            <a:off x="5805215" y="3012398"/>
            <a:ext cx="5759928" cy="2640306"/>
          </a:xfrm>
          <a:prstGeom prst="rect">
            <a:avLst/>
          </a:prstGeom>
        </p:spPr>
      </p:pic>
    </p:spTree>
    <p:extLst>
      <p:ext uri="{BB962C8B-B14F-4D97-AF65-F5344CB8AC3E}">
        <p14:creationId xmlns:p14="http://schemas.microsoft.com/office/powerpoint/2010/main" val="32915150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Kirchhoff’s Laws for circuits with more than two resistors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1141410" y="2249486"/>
                <a:ext cx="4878389" cy="3948114"/>
              </a:xfrm>
            </p:spPr>
            <p:txBody>
              <a:bodyPr>
                <a:normAutofit fontScale="47500" lnSpcReduction="20000"/>
              </a:bodyPr>
              <a:lstStyle/>
              <a:p>
                <a:r>
                  <a:rPr lang="en-US" sz="4200" dirty="0"/>
                  <a:t>Loop </a:t>
                </a:r>
                <a:r>
                  <a:rPr lang="en-US" sz="4200" i="1" dirty="0"/>
                  <a:t>A</a:t>
                </a:r>
                <a:r>
                  <a:rPr lang="en-US" sz="4200" dirty="0"/>
                  <a:t> contains the source, resistor 1, and resistor 2.  The loop law for loop </a:t>
                </a:r>
                <a:r>
                  <a:rPr lang="en-US" sz="4200" i="1" dirty="0"/>
                  <a:t>A</a:t>
                </a:r>
                <a:r>
                  <a:rPr lang="en-US" sz="4200" dirty="0"/>
                  <a:t> tells us:</a:t>
                </a:r>
              </a:p>
              <a:p>
                <a:pPr marL="0" indent="0">
                  <a:buNone/>
                </a:pPr>
                <a:r>
                  <a:rPr lang="en-US" sz="4200" dirty="0"/>
                  <a:t>	</a:t>
                </a:r>
                <a14:m>
                  <m:oMath xmlns:m="http://schemas.openxmlformats.org/officeDocument/2006/math">
                    <m:sSub>
                      <m:sSubPr>
                        <m:ctrlPr>
                          <a:rPr lang="en-US" sz="4200" i="1">
                            <a:latin typeface="Cambria Math" panose="02040503050406030204" pitchFamily="18" charset="0"/>
                          </a:rPr>
                        </m:ctrlPr>
                      </m:sSubPr>
                      <m:e>
                        <m:r>
                          <a:rPr lang="en-US" sz="4200" i="1">
                            <a:latin typeface="Cambria Math" panose="02040503050406030204" pitchFamily="18" charset="0"/>
                          </a:rPr>
                          <m:t>𝑉</m:t>
                        </m:r>
                      </m:e>
                      <m:sub>
                        <m:r>
                          <a:rPr lang="en-US" sz="4200" i="1">
                            <a:latin typeface="Cambria Math" panose="02040503050406030204" pitchFamily="18" charset="0"/>
                          </a:rPr>
                          <m:t>𝑠𝑜𝑢𝑟𝑐𝑒</m:t>
                        </m:r>
                      </m:sub>
                    </m:sSub>
                    <m:r>
                      <a:rPr lang="en-US" sz="4200" i="1">
                        <a:latin typeface="Cambria Math" panose="02040503050406030204" pitchFamily="18" charset="0"/>
                      </a:rPr>
                      <m:t>= </m:t>
                    </m:r>
                    <m:sSub>
                      <m:sSubPr>
                        <m:ctrlPr>
                          <a:rPr lang="en-US" sz="4200" i="1">
                            <a:latin typeface="Cambria Math" panose="02040503050406030204" pitchFamily="18" charset="0"/>
                          </a:rPr>
                        </m:ctrlPr>
                      </m:sSubPr>
                      <m:e>
                        <m:r>
                          <a:rPr lang="en-US" sz="4200" i="1">
                            <a:latin typeface="Cambria Math" panose="02040503050406030204" pitchFamily="18" charset="0"/>
                          </a:rPr>
                          <m:t>𝑉</m:t>
                        </m:r>
                      </m:e>
                      <m:sub>
                        <m:r>
                          <a:rPr lang="en-US" sz="4200" i="1">
                            <a:latin typeface="Cambria Math" panose="02040503050406030204" pitchFamily="18" charset="0"/>
                          </a:rPr>
                          <m:t>1</m:t>
                        </m:r>
                      </m:sub>
                    </m:sSub>
                    <m:r>
                      <a:rPr lang="en-US" sz="4200" i="1">
                        <a:latin typeface="Cambria Math" panose="02040503050406030204" pitchFamily="18" charset="0"/>
                      </a:rPr>
                      <m:t>+</m:t>
                    </m:r>
                    <m:sSub>
                      <m:sSubPr>
                        <m:ctrlPr>
                          <a:rPr lang="en-US" sz="4200" i="1">
                            <a:latin typeface="Cambria Math" panose="02040503050406030204" pitchFamily="18" charset="0"/>
                          </a:rPr>
                        </m:ctrlPr>
                      </m:sSubPr>
                      <m:e>
                        <m:r>
                          <a:rPr lang="en-US" sz="4200" i="1">
                            <a:latin typeface="Cambria Math" panose="02040503050406030204" pitchFamily="18" charset="0"/>
                          </a:rPr>
                          <m:t>𝑉</m:t>
                        </m:r>
                      </m:e>
                      <m:sub>
                        <m:r>
                          <a:rPr lang="en-US" sz="4200" i="1">
                            <a:latin typeface="Cambria Math" panose="02040503050406030204" pitchFamily="18" charset="0"/>
                          </a:rPr>
                          <m:t>2</m:t>
                        </m:r>
                      </m:sub>
                    </m:sSub>
                  </m:oMath>
                </a14:m>
                <a:endParaRPr lang="en-US" sz="4200" dirty="0"/>
              </a:p>
              <a:p>
                <a:r>
                  <a:rPr lang="en-US" sz="4200" dirty="0"/>
                  <a:t> </a:t>
                </a:r>
                <a:r>
                  <a:rPr lang="en-US" sz="4200" dirty="0" smtClean="0"/>
                  <a:t>Loop </a:t>
                </a:r>
                <a:r>
                  <a:rPr lang="en-US" sz="4200" i="1" dirty="0"/>
                  <a:t>B</a:t>
                </a:r>
                <a:r>
                  <a:rPr lang="en-US" sz="4200" dirty="0"/>
                  <a:t> contains the source, resistor 1, resistor 3, and resistor 4.  The loop law for loop </a:t>
                </a:r>
                <a:r>
                  <a:rPr lang="en-US" sz="4200" i="1" dirty="0"/>
                  <a:t>B</a:t>
                </a:r>
                <a:r>
                  <a:rPr lang="en-US" sz="4200" dirty="0"/>
                  <a:t> tells us:</a:t>
                </a:r>
              </a:p>
              <a:p>
                <a:pPr marL="0" indent="0">
                  <a:buNone/>
                </a:pPr>
                <a:r>
                  <a:rPr lang="en-US" sz="4200" dirty="0"/>
                  <a:t>	</a:t>
                </a:r>
                <a14:m>
                  <m:oMath xmlns:m="http://schemas.openxmlformats.org/officeDocument/2006/math">
                    <m:sSub>
                      <m:sSubPr>
                        <m:ctrlPr>
                          <a:rPr lang="en-US" sz="4200" i="1">
                            <a:latin typeface="Cambria Math" panose="02040503050406030204" pitchFamily="18" charset="0"/>
                          </a:rPr>
                        </m:ctrlPr>
                      </m:sSubPr>
                      <m:e>
                        <m:r>
                          <a:rPr lang="en-US" sz="4200" i="1">
                            <a:latin typeface="Cambria Math" panose="02040503050406030204" pitchFamily="18" charset="0"/>
                          </a:rPr>
                          <m:t>𝑉</m:t>
                        </m:r>
                      </m:e>
                      <m:sub>
                        <m:r>
                          <a:rPr lang="en-US" sz="4200" i="1">
                            <a:latin typeface="Cambria Math" panose="02040503050406030204" pitchFamily="18" charset="0"/>
                          </a:rPr>
                          <m:t>𝑠𝑜𝑢𝑟𝑐𝑒</m:t>
                        </m:r>
                      </m:sub>
                    </m:sSub>
                    <m:r>
                      <a:rPr lang="en-US" sz="4200" i="1">
                        <a:latin typeface="Cambria Math" panose="02040503050406030204" pitchFamily="18" charset="0"/>
                      </a:rPr>
                      <m:t>= </m:t>
                    </m:r>
                    <m:sSub>
                      <m:sSubPr>
                        <m:ctrlPr>
                          <a:rPr lang="en-US" sz="4200" i="1">
                            <a:latin typeface="Cambria Math" panose="02040503050406030204" pitchFamily="18" charset="0"/>
                          </a:rPr>
                        </m:ctrlPr>
                      </m:sSubPr>
                      <m:e>
                        <m:r>
                          <a:rPr lang="en-US" sz="4200" i="1">
                            <a:latin typeface="Cambria Math" panose="02040503050406030204" pitchFamily="18" charset="0"/>
                          </a:rPr>
                          <m:t>𝑉</m:t>
                        </m:r>
                      </m:e>
                      <m:sub>
                        <m:r>
                          <a:rPr lang="en-US" sz="4200" i="1">
                            <a:latin typeface="Cambria Math" panose="02040503050406030204" pitchFamily="18" charset="0"/>
                          </a:rPr>
                          <m:t>1</m:t>
                        </m:r>
                      </m:sub>
                    </m:sSub>
                    <m:r>
                      <a:rPr lang="en-US" sz="4200" i="1">
                        <a:latin typeface="Cambria Math" panose="02040503050406030204" pitchFamily="18" charset="0"/>
                      </a:rPr>
                      <m:t>+</m:t>
                    </m:r>
                    <m:sSub>
                      <m:sSubPr>
                        <m:ctrlPr>
                          <a:rPr lang="en-US" sz="4200" i="1">
                            <a:latin typeface="Cambria Math" panose="02040503050406030204" pitchFamily="18" charset="0"/>
                          </a:rPr>
                        </m:ctrlPr>
                      </m:sSubPr>
                      <m:e>
                        <m:r>
                          <a:rPr lang="en-US" sz="4200" i="1">
                            <a:latin typeface="Cambria Math" panose="02040503050406030204" pitchFamily="18" charset="0"/>
                          </a:rPr>
                          <m:t>𝑉</m:t>
                        </m:r>
                      </m:e>
                      <m:sub>
                        <m:r>
                          <a:rPr lang="en-US" sz="4200" i="1">
                            <a:latin typeface="Cambria Math" panose="02040503050406030204" pitchFamily="18" charset="0"/>
                          </a:rPr>
                          <m:t>3</m:t>
                        </m:r>
                      </m:sub>
                    </m:sSub>
                    <m:r>
                      <a:rPr lang="en-US" sz="4200" i="1">
                        <a:latin typeface="Cambria Math" panose="02040503050406030204" pitchFamily="18" charset="0"/>
                      </a:rPr>
                      <m:t>+</m:t>
                    </m:r>
                    <m:sSub>
                      <m:sSubPr>
                        <m:ctrlPr>
                          <a:rPr lang="en-US" sz="4200" i="1">
                            <a:latin typeface="Cambria Math" panose="02040503050406030204" pitchFamily="18" charset="0"/>
                          </a:rPr>
                        </m:ctrlPr>
                      </m:sSubPr>
                      <m:e>
                        <m:r>
                          <a:rPr lang="en-US" sz="4200" i="1">
                            <a:latin typeface="Cambria Math" panose="02040503050406030204" pitchFamily="18" charset="0"/>
                          </a:rPr>
                          <m:t>𝑉</m:t>
                        </m:r>
                      </m:e>
                      <m:sub>
                        <m:r>
                          <a:rPr lang="en-US" sz="4200" i="1">
                            <a:latin typeface="Cambria Math" panose="02040503050406030204" pitchFamily="18" charset="0"/>
                          </a:rPr>
                          <m:t>4</m:t>
                        </m:r>
                      </m:sub>
                    </m:sSub>
                  </m:oMath>
                </a14:m>
                <a:endParaRPr lang="en-US" sz="4200" dirty="0"/>
              </a:p>
              <a:p>
                <a:r>
                  <a:rPr lang="en-US" sz="4200" dirty="0"/>
                  <a:t>From these two equations we can also determine:</a:t>
                </a:r>
              </a:p>
              <a:p>
                <a:pPr marL="0" indent="0">
                  <a:buNone/>
                </a:pPr>
                <a:r>
                  <a:rPr lang="en-US" sz="4200" dirty="0"/>
                  <a:t>	</a:t>
                </a:r>
                <a14:m>
                  <m:oMath xmlns:m="http://schemas.openxmlformats.org/officeDocument/2006/math">
                    <m:sSub>
                      <m:sSubPr>
                        <m:ctrlPr>
                          <a:rPr lang="en-US" sz="4200" i="1">
                            <a:latin typeface="Cambria Math" panose="02040503050406030204" pitchFamily="18" charset="0"/>
                          </a:rPr>
                        </m:ctrlPr>
                      </m:sSubPr>
                      <m:e>
                        <m:r>
                          <a:rPr lang="en-US" sz="4200" i="1">
                            <a:latin typeface="Cambria Math" panose="02040503050406030204" pitchFamily="18" charset="0"/>
                          </a:rPr>
                          <m:t>𝑉</m:t>
                        </m:r>
                      </m:e>
                      <m:sub>
                        <m:r>
                          <a:rPr lang="en-US" sz="4200" i="1">
                            <a:latin typeface="Cambria Math" panose="02040503050406030204" pitchFamily="18" charset="0"/>
                          </a:rPr>
                          <m:t>2</m:t>
                        </m:r>
                      </m:sub>
                    </m:sSub>
                    <m:r>
                      <a:rPr lang="en-US" sz="4200" i="1">
                        <a:latin typeface="Cambria Math" panose="02040503050406030204" pitchFamily="18" charset="0"/>
                      </a:rPr>
                      <m:t>= </m:t>
                    </m:r>
                    <m:sSub>
                      <m:sSubPr>
                        <m:ctrlPr>
                          <a:rPr lang="en-US" sz="4200" i="1">
                            <a:latin typeface="Cambria Math" panose="02040503050406030204" pitchFamily="18" charset="0"/>
                          </a:rPr>
                        </m:ctrlPr>
                      </m:sSubPr>
                      <m:e>
                        <m:r>
                          <a:rPr lang="en-US" sz="4200" i="1">
                            <a:latin typeface="Cambria Math" panose="02040503050406030204" pitchFamily="18" charset="0"/>
                          </a:rPr>
                          <m:t>𝑉</m:t>
                        </m:r>
                      </m:e>
                      <m:sub>
                        <m:r>
                          <a:rPr lang="en-US" sz="4200" i="1">
                            <a:latin typeface="Cambria Math" panose="02040503050406030204" pitchFamily="18" charset="0"/>
                          </a:rPr>
                          <m:t>3</m:t>
                        </m:r>
                      </m:sub>
                    </m:sSub>
                    <m:r>
                      <a:rPr lang="en-US" sz="4200" i="1">
                        <a:latin typeface="Cambria Math" panose="02040503050406030204" pitchFamily="18" charset="0"/>
                      </a:rPr>
                      <m:t>+</m:t>
                    </m:r>
                    <m:sSub>
                      <m:sSubPr>
                        <m:ctrlPr>
                          <a:rPr lang="en-US" sz="4200" i="1">
                            <a:latin typeface="Cambria Math" panose="02040503050406030204" pitchFamily="18" charset="0"/>
                          </a:rPr>
                        </m:ctrlPr>
                      </m:sSubPr>
                      <m:e>
                        <m:r>
                          <a:rPr lang="en-US" sz="4200" i="1">
                            <a:latin typeface="Cambria Math" panose="02040503050406030204" pitchFamily="18" charset="0"/>
                          </a:rPr>
                          <m:t>𝑉</m:t>
                        </m:r>
                      </m:e>
                      <m:sub>
                        <m:r>
                          <a:rPr lang="en-US" sz="4200" i="1">
                            <a:latin typeface="Cambria Math" panose="02040503050406030204" pitchFamily="18" charset="0"/>
                          </a:rPr>
                          <m:t>4</m:t>
                        </m:r>
                      </m:sub>
                    </m:sSub>
                  </m:oMath>
                </a14:m>
                <a:endParaRPr lang="en-US" sz="4200"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1141410" y="2249486"/>
                <a:ext cx="4878389" cy="3948114"/>
              </a:xfrm>
              <a:blipFill rotWithShape="0">
                <a:blip r:embed="rId2"/>
                <a:stretch>
                  <a:fillRect l="-1750" t="-2315"/>
                </a:stretch>
              </a:blipFill>
            </p:spPr>
            <p:txBody>
              <a:bodyPr/>
              <a:lstStyle/>
              <a:p>
                <a:r>
                  <a:rPr lang="en-US">
                    <a:noFill/>
                  </a:rPr>
                  <a:t> </a:t>
                </a:r>
              </a:p>
            </p:txBody>
          </p:sp>
        </mc:Fallback>
      </mc:AlternateContent>
      <p:pic>
        <p:nvPicPr>
          <p:cNvPr id="5" name="Content Placeholder 4"/>
          <p:cNvPicPr>
            <a:picLocks noGrp="1" noChangeAspect="1"/>
          </p:cNvPicPr>
          <p:nvPr>
            <p:ph sz="half" idx="2"/>
          </p:nvPr>
        </p:nvPicPr>
        <p:blipFill rotWithShape="1">
          <a:blip r:embed="rId3"/>
          <a:srcRect l="25529" t="19752" r="32097" b="45698"/>
          <a:stretch/>
        </p:blipFill>
        <p:spPr>
          <a:xfrm rot="19906086">
            <a:off x="5622334" y="3012397"/>
            <a:ext cx="5759928" cy="2640306"/>
          </a:xfrm>
          <a:prstGeom prst="rect">
            <a:avLst/>
          </a:prstGeom>
        </p:spPr>
      </p:pic>
    </p:spTree>
    <p:extLst>
      <p:ext uri="{BB962C8B-B14F-4D97-AF65-F5344CB8AC3E}">
        <p14:creationId xmlns:p14="http://schemas.microsoft.com/office/powerpoint/2010/main" val="133253930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problems – combinations of </a:t>
            </a:r>
            <a:r>
              <a:rPr lang="en-US" dirty="0" smtClean="0"/>
              <a:t>resistors #1</a:t>
            </a:r>
            <a:endParaRPr lang="en-US" dirty="0"/>
          </a:p>
        </p:txBody>
      </p:sp>
      <p:sp>
        <p:nvSpPr>
          <p:cNvPr id="3" name="Content Placeholder 2"/>
          <p:cNvSpPr>
            <a:spLocks noGrp="1"/>
          </p:cNvSpPr>
          <p:nvPr>
            <p:ph sz="half" idx="1"/>
          </p:nvPr>
        </p:nvSpPr>
        <p:spPr/>
        <p:txBody>
          <a:bodyPr/>
          <a:lstStyle/>
          <a:p>
            <a:r>
              <a:rPr lang="en-US" dirty="0"/>
              <a:t>1. Show the flow of current through </a:t>
            </a:r>
          </a:p>
          <a:p>
            <a:pPr marL="0" indent="0">
              <a:buNone/>
            </a:pPr>
            <a:r>
              <a:rPr lang="en-US" dirty="0" smtClean="0"/>
              <a:t>the </a:t>
            </a:r>
            <a:r>
              <a:rPr lang="en-US" dirty="0"/>
              <a:t>circuit.  Label the current through </a:t>
            </a:r>
          </a:p>
          <a:p>
            <a:pPr marL="0" indent="0">
              <a:buNone/>
            </a:pPr>
            <a:r>
              <a:rPr lang="en-US" dirty="0" smtClean="0"/>
              <a:t>each </a:t>
            </a:r>
            <a:r>
              <a:rPr lang="en-US" dirty="0"/>
              <a:t>resistor and from the source.</a:t>
            </a:r>
          </a:p>
          <a:p>
            <a:endParaRPr lang="en-US" dirty="0"/>
          </a:p>
        </p:txBody>
      </p:sp>
      <p:sp>
        <p:nvSpPr>
          <p:cNvPr id="4" name="Content Placeholder 3"/>
          <p:cNvSpPr>
            <a:spLocks noGrp="1"/>
          </p:cNvSpPr>
          <p:nvPr>
            <p:ph sz="half" idx="2"/>
          </p:nvPr>
        </p:nvSpPr>
        <p:spPr/>
        <p:txBody>
          <a:bodyPr/>
          <a:lstStyle/>
          <a:p>
            <a:endParaRPr lang="en-US" dirty="0"/>
          </a:p>
        </p:txBody>
      </p:sp>
      <p:pic>
        <p:nvPicPr>
          <p:cNvPr id="7" name="Picture 6"/>
          <p:cNvPicPr>
            <a:picLocks noChangeAspect="1"/>
          </p:cNvPicPr>
          <p:nvPr/>
        </p:nvPicPr>
        <p:blipFill rotWithShape="1">
          <a:blip r:embed="rId2"/>
          <a:srcRect l="38339" t="29557" r="10388" b="16861"/>
          <a:stretch/>
        </p:blipFill>
        <p:spPr>
          <a:xfrm>
            <a:off x="6172200" y="1687285"/>
            <a:ext cx="5595257" cy="3287486"/>
          </a:xfrm>
          <a:prstGeom prst="rect">
            <a:avLst/>
          </a:prstGeom>
        </p:spPr>
      </p:pic>
      <p:pic>
        <p:nvPicPr>
          <p:cNvPr id="8" name="Picture 7"/>
          <p:cNvPicPr>
            <a:picLocks noChangeAspect="1"/>
          </p:cNvPicPr>
          <p:nvPr/>
        </p:nvPicPr>
        <p:blipFill rotWithShape="1">
          <a:blip r:embed="rId2"/>
          <a:srcRect l="6662" t="29018" r="62884" b="48661"/>
          <a:stretch/>
        </p:blipFill>
        <p:spPr>
          <a:xfrm>
            <a:off x="6836226" y="5127169"/>
            <a:ext cx="3962401" cy="1632857"/>
          </a:xfrm>
          <a:prstGeom prst="rect">
            <a:avLst/>
          </a:prstGeom>
        </p:spPr>
      </p:pic>
    </p:spTree>
    <p:extLst>
      <p:ext uri="{BB962C8B-B14F-4D97-AF65-F5344CB8AC3E}">
        <p14:creationId xmlns:p14="http://schemas.microsoft.com/office/powerpoint/2010/main" val="152139781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problems – combinations of </a:t>
            </a:r>
            <a:r>
              <a:rPr lang="en-US" dirty="0" smtClean="0"/>
              <a:t>resistors #1</a:t>
            </a:r>
            <a:endParaRPr lang="en-US" dirty="0"/>
          </a:p>
        </p:txBody>
      </p:sp>
      <p:sp>
        <p:nvSpPr>
          <p:cNvPr id="3" name="Content Placeholder 2"/>
          <p:cNvSpPr>
            <a:spLocks noGrp="1"/>
          </p:cNvSpPr>
          <p:nvPr>
            <p:ph sz="half" idx="1"/>
          </p:nvPr>
        </p:nvSpPr>
        <p:spPr/>
        <p:txBody>
          <a:bodyPr/>
          <a:lstStyle/>
          <a:p>
            <a:r>
              <a:rPr lang="en-US" dirty="0"/>
              <a:t>1. Show the flow of current through </a:t>
            </a:r>
          </a:p>
          <a:p>
            <a:pPr marL="0" indent="0">
              <a:buNone/>
            </a:pPr>
            <a:r>
              <a:rPr lang="en-US" dirty="0" smtClean="0"/>
              <a:t>the </a:t>
            </a:r>
            <a:r>
              <a:rPr lang="en-US" dirty="0"/>
              <a:t>circuit.  Label the current through </a:t>
            </a:r>
          </a:p>
          <a:p>
            <a:pPr marL="0" indent="0">
              <a:buNone/>
            </a:pPr>
            <a:r>
              <a:rPr lang="en-US" dirty="0" smtClean="0"/>
              <a:t>each </a:t>
            </a:r>
            <a:r>
              <a:rPr lang="en-US" dirty="0"/>
              <a:t>resistor and from the source.</a:t>
            </a:r>
          </a:p>
          <a:p>
            <a:endParaRPr lang="en-US" dirty="0"/>
          </a:p>
        </p:txBody>
      </p:sp>
      <p:sp>
        <p:nvSpPr>
          <p:cNvPr id="4" name="Content Placeholder 3"/>
          <p:cNvSpPr>
            <a:spLocks noGrp="1"/>
          </p:cNvSpPr>
          <p:nvPr>
            <p:ph sz="half" idx="2"/>
          </p:nvPr>
        </p:nvSpPr>
        <p:spPr/>
        <p:txBody>
          <a:bodyPr/>
          <a:lstStyle/>
          <a:p>
            <a:endParaRPr lang="en-US" dirty="0"/>
          </a:p>
        </p:txBody>
      </p:sp>
      <p:pic>
        <p:nvPicPr>
          <p:cNvPr id="7" name="Picture 6"/>
          <p:cNvPicPr>
            <a:picLocks noChangeAspect="1"/>
          </p:cNvPicPr>
          <p:nvPr/>
        </p:nvPicPr>
        <p:blipFill rotWithShape="1">
          <a:blip r:embed="rId2"/>
          <a:srcRect l="38339" t="29557" r="10388" b="16861"/>
          <a:stretch/>
        </p:blipFill>
        <p:spPr>
          <a:xfrm>
            <a:off x="6172200" y="1687285"/>
            <a:ext cx="5595257" cy="3287486"/>
          </a:xfrm>
          <a:prstGeom prst="rect">
            <a:avLst/>
          </a:prstGeom>
        </p:spPr>
      </p:pic>
      <p:pic>
        <p:nvPicPr>
          <p:cNvPr id="8" name="Picture 7"/>
          <p:cNvPicPr>
            <a:picLocks noChangeAspect="1"/>
          </p:cNvPicPr>
          <p:nvPr/>
        </p:nvPicPr>
        <p:blipFill rotWithShape="1">
          <a:blip r:embed="rId2"/>
          <a:srcRect l="6662" t="29018" r="62884" b="48661"/>
          <a:stretch/>
        </p:blipFill>
        <p:spPr>
          <a:xfrm>
            <a:off x="6836226" y="5127169"/>
            <a:ext cx="3962401" cy="1632857"/>
          </a:xfrm>
          <a:prstGeom prst="rect">
            <a:avLst/>
          </a:prstGeom>
        </p:spPr>
      </p:pic>
      <p:cxnSp>
        <p:nvCxnSpPr>
          <p:cNvPr id="9" name="Straight Arrow Connector 8"/>
          <p:cNvCxnSpPr/>
          <p:nvPr/>
        </p:nvCxnSpPr>
        <p:spPr>
          <a:xfrm>
            <a:off x="7884160" y="2097088"/>
            <a:ext cx="1085668"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798627" y="2918443"/>
            <a:ext cx="11748" cy="84552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631680" y="2918443"/>
            <a:ext cx="46806" cy="86107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080942" y="4632960"/>
            <a:ext cx="1124018"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6020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problems – combinations of </a:t>
            </a:r>
            <a:r>
              <a:rPr lang="en-US" dirty="0" smtClean="0"/>
              <a:t>resistors #1</a:t>
            </a:r>
            <a:endParaRPr lang="en-US" dirty="0"/>
          </a:p>
        </p:txBody>
      </p:sp>
      <p:sp>
        <p:nvSpPr>
          <p:cNvPr id="3" name="Content Placeholder 2"/>
          <p:cNvSpPr>
            <a:spLocks noGrp="1"/>
          </p:cNvSpPr>
          <p:nvPr>
            <p:ph sz="half" idx="1"/>
          </p:nvPr>
        </p:nvSpPr>
        <p:spPr/>
        <p:txBody>
          <a:bodyPr/>
          <a:lstStyle/>
          <a:p>
            <a:r>
              <a:rPr lang="en-US" dirty="0"/>
              <a:t> 2. Label the positive and negative ends 	of the source and each resistor.</a:t>
            </a:r>
            <a:endParaRPr lang="en-US" dirty="0"/>
          </a:p>
        </p:txBody>
      </p:sp>
      <p:sp>
        <p:nvSpPr>
          <p:cNvPr id="4" name="Content Placeholder 3"/>
          <p:cNvSpPr>
            <a:spLocks noGrp="1"/>
          </p:cNvSpPr>
          <p:nvPr>
            <p:ph sz="half" idx="2"/>
          </p:nvPr>
        </p:nvSpPr>
        <p:spPr/>
        <p:txBody>
          <a:bodyPr/>
          <a:lstStyle/>
          <a:p>
            <a:endParaRPr lang="en-US" dirty="0"/>
          </a:p>
        </p:txBody>
      </p:sp>
      <p:pic>
        <p:nvPicPr>
          <p:cNvPr id="7" name="Picture 6"/>
          <p:cNvPicPr>
            <a:picLocks noChangeAspect="1"/>
          </p:cNvPicPr>
          <p:nvPr/>
        </p:nvPicPr>
        <p:blipFill rotWithShape="1">
          <a:blip r:embed="rId2"/>
          <a:srcRect l="38339" t="29557" r="10388" b="16861"/>
          <a:stretch/>
        </p:blipFill>
        <p:spPr>
          <a:xfrm>
            <a:off x="6172200" y="1687285"/>
            <a:ext cx="5595257" cy="3287486"/>
          </a:xfrm>
          <a:prstGeom prst="rect">
            <a:avLst/>
          </a:prstGeom>
        </p:spPr>
      </p:pic>
      <p:pic>
        <p:nvPicPr>
          <p:cNvPr id="8" name="Picture 7"/>
          <p:cNvPicPr>
            <a:picLocks noChangeAspect="1"/>
          </p:cNvPicPr>
          <p:nvPr/>
        </p:nvPicPr>
        <p:blipFill rotWithShape="1">
          <a:blip r:embed="rId2"/>
          <a:srcRect l="6662" t="29018" r="62884" b="48661"/>
          <a:stretch/>
        </p:blipFill>
        <p:spPr>
          <a:xfrm>
            <a:off x="6836226" y="5127169"/>
            <a:ext cx="3962401" cy="1632857"/>
          </a:xfrm>
          <a:prstGeom prst="rect">
            <a:avLst/>
          </a:prstGeom>
        </p:spPr>
      </p:pic>
      <p:cxnSp>
        <p:nvCxnSpPr>
          <p:cNvPr id="9" name="Straight Arrow Connector 8"/>
          <p:cNvCxnSpPr/>
          <p:nvPr/>
        </p:nvCxnSpPr>
        <p:spPr>
          <a:xfrm>
            <a:off x="7884160" y="2097088"/>
            <a:ext cx="1085668"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798627" y="2918443"/>
            <a:ext cx="11748" cy="84552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631680" y="2918443"/>
            <a:ext cx="46806" cy="86107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080942" y="4632960"/>
            <a:ext cx="1124018"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10839" y="198862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4" name="TextBox 13"/>
          <p:cNvSpPr txBox="1"/>
          <p:nvPr/>
        </p:nvSpPr>
        <p:spPr>
          <a:xfrm>
            <a:off x="9862092" y="183677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5" name="TextBox 14"/>
          <p:cNvSpPr txBox="1"/>
          <p:nvPr/>
        </p:nvSpPr>
        <p:spPr>
          <a:xfrm>
            <a:off x="11281383" y="255887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6" name="TextBox 15"/>
          <p:cNvSpPr txBox="1"/>
          <p:nvPr/>
        </p:nvSpPr>
        <p:spPr>
          <a:xfrm>
            <a:off x="9874065" y="3333192"/>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7" name="TextBox 16"/>
          <p:cNvSpPr txBox="1"/>
          <p:nvPr/>
        </p:nvSpPr>
        <p:spPr>
          <a:xfrm>
            <a:off x="6872919" y="3048445"/>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18" name="TextBox 17"/>
          <p:cNvSpPr txBox="1"/>
          <p:nvPr/>
        </p:nvSpPr>
        <p:spPr>
          <a:xfrm>
            <a:off x="9962602" y="3000826"/>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19" name="TextBox 18"/>
          <p:cNvSpPr txBox="1"/>
          <p:nvPr/>
        </p:nvSpPr>
        <p:spPr>
          <a:xfrm>
            <a:off x="9862092" y="4490829"/>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20" name="TextBox 19"/>
          <p:cNvSpPr txBox="1"/>
          <p:nvPr/>
        </p:nvSpPr>
        <p:spPr>
          <a:xfrm>
            <a:off x="11260907" y="3960353"/>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Tree>
    <p:extLst>
      <p:ext uri="{BB962C8B-B14F-4D97-AF65-F5344CB8AC3E}">
        <p14:creationId xmlns:p14="http://schemas.microsoft.com/office/powerpoint/2010/main" val="23265870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problems – combinations of </a:t>
            </a:r>
            <a:r>
              <a:rPr lang="en-US" dirty="0" smtClean="0"/>
              <a:t>resistors #1</a:t>
            </a:r>
            <a:endParaRPr lang="en-US" dirty="0"/>
          </a:p>
        </p:txBody>
      </p:sp>
      <p:sp>
        <p:nvSpPr>
          <p:cNvPr id="3" name="Content Placeholder 2"/>
          <p:cNvSpPr>
            <a:spLocks noGrp="1"/>
          </p:cNvSpPr>
          <p:nvPr>
            <p:ph sz="half" idx="1"/>
          </p:nvPr>
        </p:nvSpPr>
        <p:spPr/>
        <p:txBody>
          <a:bodyPr/>
          <a:lstStyle/>
          <a:p>
            <a:r>
              <a:rPr lang="en-US" dirty="0"/>
              <a:t>3. Identify and label the two junctions </a:t>
            </a:r>
            <a:r>
              <a:rPr lang="en-US" dirty="0" smtClean="0"/>
              <a:t>in </a:t>
            </a:r>
            <a:r>
              <a:rPr lang="en-US" dirty="0"/>
              <a:t>the circuit.</a:t>
            </a:r>
          </a:p>
        </p:txBody>
      </p:sp>
      <p:sp>
        <p:nvSpPr>
          <p:cNvPr id="4" name="Content Placeholder 3"/>
          <p:cNvSpPr>
            <a:spLocks noGrp="1"/>
          </p:cNvSpPr>
          <p:nvPr>
            <p:ph sz="half" idx="2"/>
          </p:nvPr>
        </p:nvSpPr>
        <p:spPr/>
        <p:txBody>
          <a:bodyPr/>
          <a:lstStyle/>
          <a:p>
            <a:endParaRPr lang="en-US" dirty="0"/>
          </a:p>
        </p:txBody>
      </p:sp>
      <p:pic>
        <p:nvPicPr>
          <p:cNvPr id="7" name="Picture 6"/>
          <p:cNvPicPr>
            <a:picLocks noChangeAspect="1"/>
          </p:cNvPicPr>
          <p:nvPr/>
        </p:nvPicPr>
        <p:blipFill rotWithShape="1">
          <a:blip r:embed="rId2"/>
          <a:srcRect l="38339" t="29557" r="10388" b="16861"/>
          <a:stretch/>
        </p:blipFill>
        <p:spPr>
          <a:xfrm>
            <a:off x="6172200" y="1687285"/>
            <a:ext cx="5595257" cy="3287486"/>
          </a:xfrm>
          <a:prstGeom prst="rect">
            <a:avLst/>
          </a:prstGeom>
        </p:spPr>
      </p:pic>
      <p:pic>
        <p:nvPicPr>
          <p:cNvPr id="8" name="Picture 7"/>
          <p:cNvPicPr>
            <a:picLocks noChangeAspect="1"/>
          </p:cNvPicPr>
          <p:nvPr/>
        </p:nvPicPr>
        <p:blipFill rotWithShape="1">
          <a:blip r:embed="rId2"/>
          <a:srcRect l="6662" t="29018" r="62884" b="48661"/>
          <a:stretch/>
        </p:blipFill>
        <p:spPr>
          <a:xfrm>
            <a:off x="6836226" y="5127169"/>
            <a:ext cx="3962401" cy="1632857"/>
          </a:xfrm>
          <a:prstGeom prst="rect">
            <a:avLst/>
          </a:prstGeom>
        </p:spPr>
      </p:pic>
      <p:cxnSp>
        <p:nvCxnSpPr>
          <p:cNvPr id="9" name="Straight Arrow Connector 8"/>
          <p:cNvCxnSpPr/>
          <p:nvPr/>
        </p:nvCxnSpPr>
        <p:spPr>
          <a:xfrm>
            <a:off x="7884160" y="2097088"/>
            <a:ext cx="1085668"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798627" y="2918443"/>
            <a:ext cx="11748" cy="84552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631680" y="2918443"/>
            <a:ext cx="46806" cy="86107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080942" y="4632960"/>
            <a:ext cx="1124018"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10839" y="198862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4" name="TextBox 13"/>
          <p:cNvSpPr txBox="1"/>
          <p:nvPr/>
        </p:nvSpPr>
        <p:spPr>
          <a:xfrm>
            <a:off x="9862092" y="183677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5" name="TextBox 14"/>
          <p:cNvSpPr txBox="1"/>
          <p:nvPr/>
        </p:nvSpPr>
        <p:spPr>
          <a:xfrm>
            <a:off x="11281383" y="255887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6" name="TextBox 15"/>
          <p:cNvSpPr txBox="1"/>
          <p:nvPr/>
        </p:nvSpPr>
        <p:spPr>
          <a:xfrm>
            <a:off x="9874065" y="3333192"/>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7" name="TextBox 16"/>
          <p:cNvSpPr txBox="1"/>
          <p:nvPr/>
        </p:nvSpPr>
        <p:spPr>
          <a:xfrm>
            <a:off x="6872919" y="3048445"/>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18" name="TextBox 17"/>
          <p:cNvSpPr txBox="1"/>
          <p:nvPr/>
        </p:nvSpPr>
        <p:spPr>
          <a:xfrm>
            <a:off x="9962602" y="3000826"/>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19" name="TextBox 18"/>
          <p:cNvSpPr txBox="1"/>
          <p:nvPr/>
        </p:nvSpPr>
        <p:spPr>
          <a:xfrm>
            <a:off x="9862092" y="4490829"/>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20" name="TextBox 19"/>
          <p:cNvSpPr txBox="1"/>
          <p:nvPr/>
        </p:nvSpPr>
        <p:spPr>
          <a:xfrm>
            <a:off x="11260907" y="3960353"/>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21" name="Donut 20"/>
          <p:cNvSpPr/>
          <p:nvPr/>
        </p:nvSpPr>
        <p:spPr>
          <a:xfrm>
            <a:off x="10036387" y="4644499"/>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10025292" y="1593377"/>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29990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Parts</a:t>
            </a:r>
            <a:endParaRPr lang="en-US" dirty="0"/>
          </a:p>
        </p:txBody>
      </p:sp>
      <p:sp>
        <p:nvSpPr>
          <p:cNvPr id="3" name="Content Placeholder 2"/>
          <p:cNvSpPr>
            <a:spLocks noGrp="1"/>
          </p:cNvSpPr>
          <p:nvPr>
            <p:ph sz="half" idx="1"/>
          </p:nvPr>
        </p:nvSpPr>
        <p:spPr/>
        <p:txBody>
          <a:bodyPr>
            <a:normAutofit fontScale="92500"/>
          </a:bodyPr>
          <a:lstStyle/>
          <a:p>
            <a:r>
              <a:rPr lang="en-US" dirty="0"/>
              <a:t>A source converts some other kind of energy into electrical potential energy.  A battery converts chemical energy into electrical.  A photocell converts light into electrical.  A thermocouple converts heat.  A generator converts kinetic and magnetic energy into electrical.</a:t>
            </a:r>
          </a:p>
          <a:p>
            <a:endParaRPr lang="en-US" dirty="0"/>
          </a:p>
        </p:txBody>
      </p:sp>
      <p:sp>
        <p:nvSpPr>
          <p:cNvPr id="4" name="Content Placeholder 3"/>
          <p:cNvSpPr>
            <a:spLocks noGrp="1"/>
          </p:cNvSpPr>
          <p:nvPr>
            <p:ph sz="half" idx="2"/>
          </p:nvPr>
        </p:nvSpPr>
        <p:spPr/>
        <p:txBody>
          <a:bodyPr>
            <a:normAutofit fontScale="92500"/>
          </a:bodyPr>
          <a:lstStyle/>
          <a:p>
            <a:r>
              <a:rPr lang="en-US" dirty="0"/>
              <a:t>The load </a:t>
            </a:r>
            <a:r>
              <a:rPr lang="en-US" u="sng" dirty="0"/>
              <a:t>resistor(s)</a:t>
            </a:r>
            <a:r>
              <a:rPr lang="en-US" dirty="0"/>
              <a:t> (or simply called the load) converts the electrical energy of the charges that move through the resistor into some other kind of energy.  A toaster or oven converts electrical into heat.  A motor converts electrical and magnetic into kinetic energy.  A LASER converts electrical into light.</a:t>
            </a:r>
          </a:p>
          <a:p>
            <a:endParaRPr lang="en-US" dirty="0"/>
          </a:p>
        </p:txBody>
      </p:sp>
    </p:spTree>
    <p:extLst>
      <p:ext uri="{BB962C8B-B14F-4D97-AF65-F5344CB8AC3E}">
        <p14:creationId xmlns:p14="http://schemas.microsoft.com/office/powerpoint/2010/main" val="815104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problems – combinations of </a:t>
            </a:r>
            <a:r>
              <a:rPr lang="en-US" dirty="0" smtClean="0"/>
              <a:t>resistors #1</a:t>
            </a:r>
            <a:endParaRPr lang="en-US" dirty="0"/>
          </a:p>
        </p:txBody>
      </p:sp>
      <p:sp>
        <p:nvSpPr>
          <p:cNvPr id="3" name="Content Placeholder 2"/>
          <p:cNvSpPr>
            <a:spLocks noGrp="1"/>
          </p:cNvSpPr>
          <p:nvPr>
            <p:ph sz="half" idx="1"/>
          </p:nvPr>
        </p:nvSpPr>
        <p:spPr/>
        <p:txBody>
          <a:bodyPr/>
          <a:lstStyle/>
          <a:p>
            <a:r>
              <a:rPr lang="en-US" dirty="0"/>
              <a:t>4. Draw the two circuit loops as </a:t>
            </a:r>
          </a:p>
          <a:p>
            <a:r>
              <a:rPr lang="en-US" dirty="0" smtClean="0"/>
              <a:t>individual </a:t>
            </a:r>
            <a:r>
              <a:rPr lang="en-US" dirty="0"/>
              <a:t>circuits.</a:t>
            </a:r>
          </a:p>
        </p:txBody>
      </p:sp>
      <p:sp>
        <p:nvSpPr>
          <p:cNvPr id="4" name="Content Placeholder 3"/>
          <p:cNvSpPr>
            <a:spLocks noGrp="1"/>
          </p:cNvSpPr>
          <p:nvPr>
            <p:ph sz="half" idx="2"/>
          </p:nvPr>
        </p:nvSpPr>
        <p:spPr/>
        <p:txBody>
          <a:bodyPr/>
          <a:lstStyle/>
          <a:p>
            <a:endParaRPr lang="en-US" dirty="0"/>
          </a:p>
        </p:txBody>
      </p:sp>
      <p:pic>
        <p:nvPicPr>
          <p:cNvPr id="7" name="Picture 6"/>
          <p:cNvPicPr>
            <a:picLocks noChangeAspect="1"/>
          </p:cNvPicPr>
          <p:nvPr/>
        </p:nvPicPr>
        <p:blipFill rotWithShape="1">
          <a:blip r:embed="rId2"/>
          <a:srcRect l="38339" t="29557" r="10388" b="16861"/>
          <a:stretch/>
        </p:blipFill>
        <p:spPr>
          <a:xfrm>
            <a:off x="6172200" y="1687285"/>
            <a:ext cx="5595257" cy="3287486"/>
          </a:xfrm>
          <a:prstGeom prst="rect">
            <a:avLst/>
          </a:prstGeom>
        </p:spPr>
      </p:pic>
      <p:pic>
        <p:nvPicPr>
          <p:cNvPr id="8" name="Picture 7"/>
          <p:cNvPicPr>
            <a:picLocks noChangeAspect="1"/>
          </p:cNvPicPr>
          <p:nvPr/>
        </p:nvPicPr>
        <p:blipFill rotWithShape="1">
          <a:blip r:embed="rId2"/>
          <a:srcRect l="6662" t="29018" r="62884" b="48661"/>
          <a:stretch/>
        </p:blipFill>
        <p:spPr>
          <a:xfrm>
            <a:off x="6836226" y="5127169"/>
            <a:ext cx="3962401" cy="1632857"/>
          </a:xfrm>
          <a:prstGeom prst="rect">
            <a:avLst/>
          </a:prstGeom>
        </p:spPr>
      </p:pic>
      <p:cxnSp>
        <p:nvCxnSpPr>
          <p:cNvPr id="9" name="Straight Arrow Connector 8"/>
          <p:cNvCxnSpPr/>
          <p:nvPr/>
        </p:nvCxnSpPr>
        <p:spPr>
          <a:xfrm>
            <a:off x="7884160" y="2097088"/>
            <a:ext cx="1085668"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798627" y="2918443"/>
            <a:ext cx="11748" cy="84552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631680" y="2918443"/>
            <a:ext cx="46806" cy="86107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080942" y="4632960"/>
            <a:ext cx="1124018"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10839" y="198862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4" name="TextBox 13"/>
          <p:cNvSpPr txBox="1"/>
          <p:nvPr/>
        </p:nvSpPr>
        <p:spPr>
          <a:xfrm>
            <a:off x="9862092" y="183677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5" name="TextBox 14"/>
          <p:cNvSpPr txBox="1"/>
          <p:nvPr/>
        </p:nvSpPr>
        <p:spPr>
          <a:xfrm>
            <a:off x="11281383" y="255887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6" name="TextBox 15"/>
          <p:cNvSpPr txBox="1"/>
          <p:nvPr/>
        </p:nvSpPr>
        <p:spPr>
          <a:xfrm>
            <a:off x="9874065" y="3333192"/>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7" name="TextBox 16"/>
          <p:cNvSpPr txBox="1"/>
          <p:nvPr/>
        </p:nvSpPr>
        <p:spPr>
          <a:xfrm>
            <a:off x="6872919" y="3048445"/>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18" name="TextBox 17"/>
          <p:cNvSpPr txBox="1"/>
          <p:nvPr/>
        </p:nvSpPr>
        <p:spPr>
          <a:xfrm>
            <a:off x="9962602" y="3000826"/>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19" name="TextBox 18"/>
          <p:cNvSpPr txBox="1"/>
          <p:nvPr/>
        </p:nvSpPr>
        <p:spPr>
          <a:xfrm>
            <a:off x="9862092" y="4490829"/>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20" name="TextBox 19"/>
          <p:cNvSpPr txBox="1"/>
          <p:nvPr/>
        </p:nvSpPr>
        <p:spPr>
          <a:xfrm>
            <a:off x="11260907" y="3960353"/>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21" name="Donut 20"/>
          <p:cNvSpPr/>
          <p:nvPr/>
        </p:nvSpPr>
        <p:spPr>
          <a:xfrm>
            <a:off x="10036387" y="4644499"/>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10025292" y="1593377"/>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22"/>
          <p:cNvSpPr/>
          <p:nvPr/>
        </p:nvSpPr>
        <p:spPr>
          <a:xfrm>
            <a:off x="7379469" y="2230375"/>
            <a:ext cx="3799910" cy="2287975"/>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Rounded Rectangle 23"/>
          <p:cNvSpPr/>
          <p:nvPr/>
        </p:nvSpPr>
        <p:spPr>
          <a:xfrm>
            <a:off x="7663585" y="2355595"/>
            <a:ext cx="2210479" cy="197409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4014130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problems – combinations of </a:t>
            </a:r>
            <a:r>
              <a:rPr lang="en-US" dirty="0" smtClean="0"/>
              <a:t>resistors #1</a:t>
            </a:r>
            <a:endParaRPr lang="en-US" dirty="0"/>
          </a:p>
        </p:txBody>
      </p:sp>
      <p:sp>
        <p:nvSpPr>
          <p:cNvPr id="3" name="Content Placeholder 2"/>
          <p:cNvSpPr>
            <a:spLocks noGrp="1"/>
          </p:cNvSpPr>
          <p:nvPr>
            <p:ph sz="half" idx="1"/>
          </p:nvPr>
        </p:nvSpPr>
        <p:spPr>
          <a:xfrm>
            <a:off x="1141410" y="2249486"/>
            <a:ext cx="4878389" cy="4171634"/>
          </a:xfrm>
        </p:spPr>
        <p:txBody>
          <a:bodyPr>
            <a:normAutofit fontScale="70000" lnSpcReduction="20000"/>
          </a:bodyPr>
          <a:lstStyle/>
          <a:p>
            <a:r>
              <a:rPr lang="en-US" sz="3400" dirty="0"/>
              <a:t>5. Identify all resistors that are in series with the source, if any</a:t>
            </a:r>
            <a:r>
              <a:rPr lang="en-US" sz="3400" dirty="0" smtClean="0"/>
              <a:t>. (None)</a:t>
            </a:r>
            <a:endParaRPr lang="en-US" sz="3400" dirty="0"/>
          </a:p>
          <a:p>
            <a:r>
              <a:rPr lang="en-US" sz="3400" dirty="0" smtClean="0"/>
              <a:t>6</a:t>
            </a:r>
            <a:r>
              <a:rPr lang="en-US" sz="3400" dirty="0"/>
              <a:t>. Identify all resistors that are in parallel with the source, if any</a:t>
            </a:r>
            <a:r>
              <a:rPr lang="en-US" sz="3400" dirty="0" smtClean="0"/>
              <a:t>. (R</a:t>
            </a:r>
            <a:r>
              <a:rPr lang="en-US" sz="3400" baseline="-25000" dirty="0" smtClean="0"/>
              <a:t>3</a:t>
            </a:r>
            <a:r>
              <a:rPr lang="en-US" sz="3400" dirty="0" smtClean="0"/>
              <a:t>)</a:t>
            </a:r>
            <a:endParaRPr lang="en-US" sz="3400" dirty="0"/>
          </a:p>
          <a:p>
            <a:r>
              <a:rPr lang="en-US" sz="3400" dirty="0" smtClean="0"/>
              <a:t>7</a:t>
            </a:r>
            <a:r>
              <a:rPr lang="en-US" sz="3400" dirty="0"/>
              <a:t>. Identify all resistors that are in series with each other, if any</a:t>
            </a:r>
            <a:r>
              <a:rPr lang="en-US" sz="3400" dirty="0" smtClean="0"/>
              <a:t>.     (R</a:t>
            </a:r>
            <a:r>
              <a:rPr lang="en-US" sz="3400" baseline="-25000" dirty="0"/>
              <a:t>1</a:t>
            </a:r>
            <a:r>
              <a:rPr lang="en-US" sz="3400" dirty="0" smtClean="0"/>
              <a:t>&amp; R</a:t>
            </a:r>
            <a:r>
              <a:rPr lang="en-US" sz="3400" baseline="-25000" dirty="0"/>
              <a:t>2</a:t>
            </a:r>
            <a:r>
              <a:rPr lang="en-US" sz="3400" dirty="0" smtClean="0"/>
              <a:t>)</a:t>
            </a:r>
            <a:endParaRPr lang="en-US" sz="3400" dirty="0"/>
          </a:p>
          <a:p>
            <a:r>
              <a:rPr lang="en-US" sz="3400" dirty="0" smtClean="0"/>
              <a:t>8</a:t>
            </a:r>
            <a:r>
              <a:rPr lang="en-US" sz="3400" dirty="0"/>
              <a:t>. Identify all resistors that are in parallel with each other, if any</a:t>
            </a:r>
            <a:r>
              <a:rPr lang="en-US" sz="3400" dirty="0" smtClean="0"/>
              <a:t>. (None…but R</a:t>
            </a:r>
            <a:r>
              <a:rPr lang="en-US" sz="3400" baseline="-25000" dirty="0" smtClean="0"/>
              <a:t>3</a:t>
            </a:r>
            <a:r>
              <a:rPr lang="en-US" sz="3400" dirty="0" smtClean="0"/>
              <a:t>&amp; R</a:t>
            </a:r>
            <a:r>
              <a:rPr lang="en-US" sz="3400" baseline="-25000" dirty="0" smtClean="0"/>
              <a:t>1&amp;2</a:t>
            </a:r>
            <a:r>
              <a:rPr lang="en-US" sz="3400" dirty="0" smtClean="0"/>
              <a:t>)</a:t>
            </a:r>
            <a:endParaRPr lang="en-US" sz="3400" dirty="0"/>
          </a:p>
          <a:p>
            <a:endParaRPr lang="en-US" dirty="0"/>
          </a:p>
          <a:p>
            <a:endParaRPr lang="en-US" dirty="0"/>
          </a:p>
        </p:txBody>
      </p:sp>
      <p:sp>
        <p:nvSpPr>
          <p:cNvPr id="4" name="Content Placeholder 3"/>
          <p:cNvSpPr>
            <a:spLocks noGrp="1"/>
          </p:cNvSpPr>
          <p:nvPr>
            <p:ph sz="half" idx="2"/>
          </p:nvPr>
        </p:nvSpPr>
        <p:spPr/>
        <p:txBody>
          <a:bodyPr>
            <a:normAutofit fontScale="70000" lnSpcReduction="20000"/>
          </a:bodyPr>
          <a:lstStyle/>
          <a:p>
            <a:endParaRPr lang="en-US" dirty="0"/>
          </a:p>
        </p:txBody>
      </p:sp>
      <p:pic>
        <p:nvPicPr>
          <p:cNvPr id="7" name="Picture 6"/>
          <p:cNvPicPr>
            <a:picLocks noChangeAspect="1"/>
          </p:cNvPicPr>
          <p:nvPr/>
        </p:nvPicPr>
        <p:blipFill rotWithShape="1">
          <a:blip r:embed="rId2"/>
          <a:srcRect l="38339" t="29557" r="10388" b="16861"/>
          <a:stretch/>
        </p:blipFill>
        <p:spPr>
          <a:xfrm>
            <a:off x="6172200" y="1687285"/>
            <a:ext cx="5595257" cy="3287486"/>
          </a:xfrm>
          <a:prstGeom prst="rect">
            <a:avLst/>
          </a:prstGeom>
        </p:spPr>
      </p:pic>
      <p:pic>
        <p:nvPicPr>
          <p:cNvPr id="8" name="Picture 7"/>
          <p:cNvPicPr>
            <a:picLocks noChangeAspect="1"/>
          </p:cNvPicPr>
          <p:nvPr/>
        </p:nvPicPr>
        <p:blipFill rotWithShape="1">
          <a:blip r:embed="rId2"/>
          <a:srcRect l="6662" t="29018" r="62884" b="48661"/>
          <a:stretch/>
        </p:blipFill>
        <p:spPr>
          <a:xfrm>
            <a:off x="6836226" y="5127169"/>
            <a:ext cx="3962401" cy="1632857"/>
          </a:xfrm>
          <a:prstGeom prst="rect">
            <a:avLst/>
          </a:prstGeom>
        </p:spPr>
      </p:pic>
      <p:cxnSp>
        <p:nvCxnSpPr>
          <p:cNvPr id="9" name="Straight Arrow Connector 8"/>
          <p:cNvCxnSpPr/>
          <p:nvPr/>
        </p:nvCxnSpPr>
        <p:spPr>
          <a:xfrm>
            <a:off x="7884160" y="2097088"/>
            <a:ext cx="1085668"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798627" y="2918443"/>
            <a:ext cx="11748" cy="84552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631680" y="2918443"/>
            <a:ext cx="46806" cy="86107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080942" y="4632960"/>
            <a:ext cx="1124018"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10839" y="198862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4" name="TextBox 13"/>
          <p:cNvSpPr txBox="1"/>
          <p:nvPr/>
        </p:nvSpPr>
        <p:spPr>
          <a:xfrm>
            <a:off x="9862092" y="183677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5" name="TextBox 14"/>
          <p:cNvSpPr txBox="1"/>
          <p:nvPr/>
        </p:nvSpPr>
        <p:spPr>
          <a:xfrm>
            <a:off x="11281383" y="255887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6" name="TextBox 15"/>
          <p:cNvSpPr txBox="1"/>
          <p:nvPr/>
        </p:nvSpPr>
        <p:spPr>
          <a:xfrm>
            <a:off x="9874065" y="3333192"/>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7" name="TextBox 16"/>
          <p:cNvSpPr txBox="1"/>
          <p:nvPr/>
        </p:nvSpPr>
        <p:spPr>
          <a:xfrm>
            <a:off x="6872919" y="3048445"/>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18" name="TextBox 17"/>
          <p:cNvSpPr txBox="1"/>
          <p:nvPr/>
        </p:nvSpPr>
        <p:spPr>
          <a:xfrm>
            <a:off x="9962602" y="3000826"/>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19" name="TextBox 18"/>
          <p:cNvSpPr txBox="1"/>
          <p:nvPr/>
        </p:nvSpPr>
        <p:spPr>
          <a:xfrm>
            <a:off x="9862092" y="4490829"/>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20" name="TextBox 19"/>
          <p:cNvSpPr txBox="1"/>
          <p:nvPr/>
        </p:nvSpPr>
        <p:spPr>
          <a:xfrm>
            <a:off x="11260907" y="3960353"/>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21" name="Donut 20"/>
          <p:cNvSpPr/>
          <p:nvPr/>
        </p:nvSpPr>
        <p:spPr>
          <a:xfrm>
            <a:off x="10036387" y="4644499"/>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10025292" y="1593377"/>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22"/>
          <p:cNvSpPr/>
          <p:nvPr/>
        </p:nvSpPr>
        <p:spPr>
          <a:xfrm>
            <a:off x="7379469" y="2230375"/>
            <a:ext cx="3799910" cy="2287975"/>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Rounded Rectangle 23"/>
          <p:cNvSpPr/>
          <p:nvPr/>
        </p:nvSpPr>
        <p:spPr>
          <a:xfrm>
            <a:off x="7663585" y="2355595"/>
            <a:ext cx="2210479" cy="197409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25486793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problems – combinations of </a:t>
            </a:r>
            <a:r>
              <a:rPr lang="en-US" dirty="0" smtClean="0"/>
              <a:t>resistors #1</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521903835"/>
              </p:ext>
            </p:extLst>
          </p:nvPr>
        </p:nvGraphicFramePr>
        <p:xfrm>
          <a:off x="6172200" y="2249488"/>
          <a:ext cx="4875215" cy="1483360"/>
        </p:xfrm>
        <a:graphic>
          <a:graphicData uri="http://schemas.openxmlformats.org/drawingml/2006/table">
            <a:tbl>
              <a:tblPr firstRow="1" bandRow="1">
                <a:tableStyleId>{5C22544A-7EE6-4342-B048-85BDC9FD1C3A}</a:tableStyleId>
              </a:tblPr>
              <a:tblGrid>
                <a:gridCol w="975043"/>
                <a:gridCol w="975043"/>
                <a:gridCol w="975043"/>
                <a:gridCol w="975043"/>
                <a:gridCol w="975043"/>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pic>
        <p:nvPicPr>
          <p:cNvPr id="7" name="Picture 6"/>
          <p:cNvPicPr>
            <a:picLocks noChangeAspect="1"/>
          </p:cNvPicPr>
          <p:nvPr/>
        </p:nvPicPr>
        <p:blipFill rotWithShape="1">
          <a:blip r:embed="rId2"/>
          <a:srcRect l="38339" t="29557" r="10388" b="16861"/>
          <a:stretch/>
        </p:blipFill>
        <p:spPr>
          <a:xfrm>
            <a:off x="6121803" y="1602739"/>
            <a:ext cx="5595257" cy="3287486"/>
          </a:xfrm>
          <a:prstGeom prst="rect">
            <a:avLst/>
          </a:prstGeom>
        </p:spPr>
      </p:pic>
      <p:pic>
        <p:nvPicPr>
          <p:cNvPr id="8" name="Picture 7"/>
          <p:cNvPicPr>
            <a:picLocks noChangeAspect="1"/>
          </p:cNvPicPr>
          <p:nvPr/>
        </p:nvPicPr>
        <p:blipFill rotWithShape="1">
          <a:blip r:embed="rId2"/>
          <a:srcRect l="6662" t="29018" r="62884" b="48661"/>
          <a:stretch/>
        </p:blipFill>
        <p:spPr>
          <a:xfrm>
            <a:off x="6836226" y="5127169"/>
            <a:ext cx="3962401" cy="1632857"/>
          </a:xfrm>
          <a:prstGeom prst="rect">
            <a:avLst/>
          </a:prstGeom>
        </p:spPr>
      </p:pic>
      <p:cxnSp>
        <p:nvCxnSpPr>
          <p:cNvPr id="9" name="Straight Arrow Connector 8"/>
          <p:cNvCxnSpPr/>
          <p:nvPr/>
        </p:nvCxnSpPr>
        <p:spPr>
          <a:xfrm>
            <a:off x="7884160" y="2097088"/>
            <a:ext cx="1085668"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798627" y="2918443"/>
            <a:ext cx="11748" cy="84552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631680" y="2918443"/>
            <a:ext cx="46806" cy="86107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080942" y="4632960"/>
            <a:ext cx="1124018"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10839" y="198862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4" name="TextBox 13"/>
          <p:cNvSpPr txBox="1"/>
          <p:nvPr/>
        </p:nvSpPr>
        <p:spPr>
          <a:xfrm>
            <a:off x="9862092" y="183677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5" name="TextBox 14"/>
          <p:cNvSpPr txBox="1"/>
          <p:nvPr/>
        </p:nvSpPr>
        <p:spPr>
          <a:xfrm>
            <a:off x="11281383" y="255887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6" name="TextBox 15"/>
          <p:cNvSpPr txBox="1"/>
          <p:nvPr/>
        </p:nvSpPr>
        <p:spPr>
          <a:xfrm>
            <a:off x="9874065" y="3333192"/>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7" name="TextBox 16"/>
          <p:cNvSpPr txBox="1"/>
          <p:nvPr/>
        </p:nvSpPr>
        <p:spPr>
          <a:xfrm>
            <a:off x="6872919" y="3048445"/>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18" name="TextBox 17"/>
          <p:cNvSpPr txBox="1"/>
          <p:nvPr/>
        </p:nvSpPr>
        <p:spPr>
          <a:xfrm>
            <a:off x="9962602" y="3000826"/>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19" name="TextBox 18"/>
          <p:cNvSpPr txBox="1"/>
          <p:nvPr/>
        </p:nvSpPr>
        <p:spPr>
          <a:xfrm>
            <a:off x="9862092" y="4490829"/>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20" name="TextBox 19"/>
          <p:cNvSpPr txBox="1"/>
          <p:nvPr/>
        </p:nvSpPr>
        <p:spPr>
          <a:xfrm>
            <a:off x="11260907" y="3960353"/>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21" name="Donut 20"/>
          <p:cNvSpPr/>
          <p:nvPr/>
        </p:nvSpPr>
        <p:spPr>
          <a:xfrm>
            <a:off x="10036387" y="4644499"/>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10025292" y="1593377"/>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22"/>
          <p:cNvSpPr/>
          <p:nvPr/>
        </p:nvSpPr>
        <p:spPr>
          <a:xfrm>
            <a:off x="7379469" y="2230375"/>
            <a:ext cx="3799910" cy="2287975"/>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Rounded Rectangle 23"/>
          <p:cNvSpPr/>
          <p:nvPr/>
        </p:nvSpPr>
        <p:spPr>
          <a:xfrm>
            <a:off x="7663585" y="2355595"/>
            <a:ext cx="2210479" cy="197409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56620915"/>
              </p:ext>
            </p:extLst>
          </p:nvPr>
        </p:nvGraphicFramePr>
        <p:xfrm>
          <a:off x="1192798" y="4518350"/>
          <a:ext cx="4590865" cy="2133600"/>
        </p:xfrm>
        <a:graphic>
          <a:graphicData uri="http://schemas.openxmlformats.org/drawingml/2006/table">
            <a:tbl>
              <a:tblPr firstRow="1" bandRow="1">
                <a:tableStyleId>{5C22544A-7EE6-4342-B048-85BDC9FD1C3A}</a:tableStyleId>
              </a:tblPr>
              <a:tblGrid>
                <a:gridCol w="918173"/>
                <a:gridCol w="918173"/>
                <a:gridCol w="918173"/>
                <a:gridCol w="918173"/>
                <a:gridCol w="918173"/>
              </a:tblGrid>
              <a:tr h="533400">
                <a:tc>
                  <a:txBody>
                    <a:bodyPr/>
                    <a:lstStyle/>
                    <a:p>
                      <a:endParaRPr lang="en-US" dirty="0"/>
                    </a:p>
                  </a:txBody>
                  <a:tcPr>
                    <a:solidFill>
                      <a:schemeClr val="tx2">
                        <a:lumMod val="50000"/>
                      </a:schemeClr>
                    </a:solidFill>
                  </a:tcPr>
                </a:tc>
                <a:tc>
                  <a:txBody>
                    <a:bodyPr/>
                    <a:lstStyle/>
                    <a:p>
                      <a:r>
                        <a:rPr lang="en-US" dirty="0" smtClean="0"/>
                        <a:t>R1</a:t>
                      </a:r>
                      <a:endParaRPr lang="en-US" dirty="0"/>
                    </a:p>
                  </a:txBody>
                  <a:tcPr>
                    <a:solidFill>
                      <a:schemeClr val="tx2">
                        <a:lumMod val="50000"/>
                      </a:schemeClr>
                    </a:solidFill>
                  </a:tcPr>
                </a:tc>
                <a:tc>
                  <a:txBody>
                    <a:bodyPr/>
                    <a:lstStyle/>
                    <a:p>
                      <a:r>
                        <a:rPr lang="en-US" dirty="0" smtClean="0"/>
                        <a:t>R2</a:t>
                      </a:r>
                      <a:endParaRPr lang="en-US" dirty="0"/>
                    </a:p>
                  </a:txBody>
                  <a:tcPr>
                    <a:solidFill>
                      <a:schemeClr val="tx2">
                        <a:lumMod val="50000"/>
                      </a:schemeClr>
                    </a:solidFill>
                  </a:tcPr>
                </a:tc>
                <a:tc>
                  <a:txBody>
                    <a:bodyPr/>
                    <a:lstStyle/>
                    <a:p>
                      <a:r>
                        <a:rPr lang="en-US" dirty="0" smtClean="0"/>
                        <a:t>R3</a:t>
                      </a:r>
                      <a:endParaRPr lang="en-US" dirty="0"/>
                    </a:p>
                  </a:txBody>
                  <a:tcPr>
                    <a:solidFill>
                      <a:schemeClr val="tx2">
                        <a:lumMod val="50000"/>
                      </a:schemeClr>
                    </a:solidFill>
                  </a:tcPr>
                </a:tc>
                <a:tc>
                  <a:txBody>
                    <a:bodyPr/>
                    <a:lstStyle/>
                    <a:p>
                      <a:r>
                        <a:rPr lang="en-US" dirty="0" smtClean="0"/>
                        <a:t>Source</a:t>
                      </a:r>
                      <a:endParaRPr lang="en-US" dirty="0"/>
                    </a:p>
                  </a:txBody>
                  <a:tcPr>
                    <a:solidFill>
                      <a:schemeClr val="tx2">
                        <a:lumMod val="50000"/>
                      </a:schemeClr>
                    </a:solidFill>
                  </a:tcPr>
                </a:tc>
              </a:tr>
              <a:tr h="533400">
                <a:tc>
                  <a:txBody>
                    <a:bodyPr/>
                    <a:lstStyle/>
                    <a:p>
                      <a:r>
                        <a:rPr lang="en-US" dirty="0" smtClean="0"/>
                        <a:t>V</a:t>
                      </a:r>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tc>
                  <a:txBody>
                    <a:bodyPr/>
                    <a:lstStyle/>
                    <a:p>
                      <a:r>
                        <a:rPr lang="en-US" dirty="0" smtClean="0"/>
                        <a:t>24 V</a:t>
                      </a:r>
                      <a:endParaRPr lang="en-US" dirty="0"/>
                    </a:p>
                  </a:txBody>
                  <a:tcPr>
                    <a:solidFill>
                      <a:schemeClr val="tx2">
                        <a:lumMod val="50000"/>
                      </a:schemeClr>
                    </a:solidFill>
                  </a:tcPr>
                </a:tc>
              </a:tr>
              <a:tr h="533400">
                <a:tc>
                  <a:txBody>
                    <a:bodyPr/>
                    <a:lstStyle/>
                    <a:p>
                      <a:r>
                        <a:rPr lang="en-US" dirty="0" smtClean="0"/>
                        <a:t>I</a:t>
                      </a:r>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tc>
                  <a:txBody>
                    <a:bodyPr/>
                    <a:lstStyle/>
                    <a:p>
                      <a:r>
                        <a:rPr lang="en-US" dirty="0" smtClean="0"/>
                        <a:t>1.6 A</a:t>
                      </a:r>
                      <a:endParaRPr lang="en-US" dirty="0"/>
                    </a:p>
                  </a:txBody>
                  <a:tcPr>
                    <a:solidFill>
                      <a:schemeClr val="tx2">
                        <a:lumMod val="50000"/>
                      </a:schemeClr>
                    </a:solidFill>
                  </a:tcPr>
                </a:tc>
              </a:tr>
              <a:tr h="533400">
                <a:tc>
                  <a:txBody>
                    <a:bodyPr/>
                    <a:lstStyle/>
                    <a:p>
                      <a:r>
                        <a:rPr lang="en-US" dirty="0" smtClean="0"/>
                        <a:t>R</a:t>
                      </a:r>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tc>
                  <a:txBody>
                    <a:bodyPr/>
                    <a:lstStyle/>
                    <a:p>
                      <a:r>
                        <a:rPr lang="en-US" dirty="0" smtClean="0"/>
                        <a:t>36 </a:t>
                      </a:r>
                      <a:r>
                        <a:rPr lang="el-GR" dirty="0" smtClean="0"/>
                        <a:t>Ω</a:t>
                      </a:r>
                      <a:endParaRPr lang="en-US" dirty="0"/>
                    </a:p>
                  </a:txBody>
                  <a:tcPr>
                    <a:solidFill>
                      <a:schemeClr val="tx2">
                        <a:lumMod val="50000"/>
                      </a:schemeClr>
                    </a:solidFill>
                  </a:tcPr>
                </a:tc>
                <a:tc>
                  <a:txBody>
                    <a:bodyPr/>
                    <a:lstStyle/>
                    <a:p>
                      <a:r>
                        <a:rPr lang="en-US" dirty="0" smtClean="0"/>
                        <a:t>20 </a:t>
                      </a:r>
                      <a:r>
                        <a:rPr lang="el-GR" dirty="0" smtClean="0"/>
                        <a:t>Ω</a:t>
                      </a:r>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tr>
            </a:tbl>
          </a:graphicData>
        </a:graphic>
      </p:graphicFrame>
      <p:sp>
        <p:nvSpPr>
          <p:cNvPr id="25" name="Content Placeholder 24"/>
          <p:cNvSpPr>
            <a:spLocks noGrp="1"/>
          </p:cNvSpPr>
          <p:nvPr>
            <p:ph sz="half" idx="1"/>
          </p:nvPr>
        </p:nvSpPr>
        <p:spPr>
          <a:xfrm>
            <a:off x="1141410" y="2249486"/>
            <a:ext cx="4878389" cy="3541714"/>
          </a:xfrm>
        </p:spPr>
        <p:txBody>
          <a:bodyPr/>
          <a:lstStyle/>
          <a:p>
            <a:r>
              <a:rPr lang="en-US" sz="2000" dirty="0"/>
              <a:t>9. Calculate the voltage across each resistor and the current through each resistor.</a:t>
            </a:r>
          </a:p>
          <a:p>
            <a:r>
              <a:rPr lang="en-US" sz="2000" dirty="0"/>
              <a:t>10. Calculate the resistance of resistor 1.</a:t>
            </a:r>
          </a:p>
          <a:p>
            <a:endParaRPr lang="en-US" dirty="0"/>
          </a:p>
        </p:txBody>
      </p:sp>
    </p:spTree>
    <p:extLst>
      <p:ext uri="{BB962C8B-B14F-4D97-AF65-F5344CB8AC3E}">
        <p14:creationId xmlns:p14="http://schemas.microsoft.com/office/powerpoint/2010/main" val="330103264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problems – combinations of </a:t>
            </a:r>
            <a:r>
              <a:rPr lang="en-US" dirty="0" smtClean="0"/>
              <a:t>resistors #1</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521903835"/>
              </p:ext>
            </p:extLst>
          </p:nvPr>
        </p:nvGraphicFramePr>
        <p:xfrm>
          <a:off x="6172200" y="2249488"/>
          <a:ext cx="4875215" cy="1483360"/>
        </p:xfrm>
        <a:graphic>
          <a:graphicData uri="http://schemas.openxmlformats.org/drawingml/2006/table">
            <a:tbl>
              <a:tblPr firstRow="1" bandRow="1">
                <a:tableStyleId>{5C22544A-7EE6-4342-B048-85BDC9FD1C3A}</a:tableStyleId>
              </a:tblPr>
              <a:tblGrid>
                <a:gridCol w="975043"/>
                <a:gridCol w="975043"/>
                <a:gridCol w="975043"/>
                <a:gridCol w="975043"/>
                <a:gridCol w="975043"/>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pic>
        <p:nvPicPr>
          <p:cNvPr id="7" name="Picture 6"/>
          <p:cNvPicPr>
            <a:picLocks noChangeAspect="1"/>
          </p:cNvPicPr>
          <p:nvPr/>
        </p:nvPicPr>
        <p:blipFill rotWithShape="1">
          <a:blip r:embed="rId2"/>
          <a:srcRect l="38339" t="29557" r="10388" b="16861"/>
          <a:stretch/>
        </p:blipFill>
        <p:spPr>
          <a:xfrm>
            <a:off x="6121803" y="1602739"/>
            <a:ext cx="5595257" cy="3287486"/>
          </a:xfrm>
          <a:prstGeom prst="rect">
            <a:avLst/>
          </a:prstGeom>
        </p:spPr>
      </p:pic>
      <p:pic>
        <p:nvPicPr>
          <p:cNvPr id="8" name="Picture 7"/>
          <p:cNvPicPr>
            <a:picLocks noChangeAspect="1"/>
          </p:cNvPicPr>
          <p:nvPr/>
        </p:nvPicPr>
        <p:blipFill rotWithShape="1">
          <a:blip r:embed="rId2"/>
          <a:srcRect l="6662" t="29018" r="62884" b="48661"/>
          <a:stretch/>
        </p:blipFill>
        <p:spPr>
          <a:xfrm>
            <a:off x="6836226" y="5127169"/>
            <a:ext cx="3962401" cy="1632857"/>
          </a:xfrm>
          <a:prstGeom prst="rect">
            <a:avLst/>
          </a:prstGeom>
        </p:spPr>
      </p:pic>
      <p:cxnSp>
        <p:nvCxnSpPr>
          <p:cNvPr id="9" name="Straight Arrow Connector 8"/>
          <p:cNvCxnSpPr/>
          <p:nvPr/>
        </p:nvCxnSpPr>
        <p:spPr>
          <a:xfrm>
            <a:off x="7884160" y="2097088"/>
            <a:ext cx="1085668"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798627" y="2918443"/>
            <a:ext cx="11748" cy="84552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631680" y="2918443"/>
            <a:ext cx="46806" cy="86107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080942" y="4632960"/>
            <a:ext cx="1124018"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10839" y="198862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4" name="TextBox 13"/>
          <p:cNvSpPr txBox="1"/>
          <p:nvPr/>
        </p:nvSpPr>
        <p:spPr>
          <a:xfrm>
            <a:off x="9862092" y="183677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5" name="TextBox 14"/>
          <p:cNvSpPr txBox="1"/>
          <p:nvPr/>
        </p:nvSpPr>
        <p:spPr>
          <a:xfrm>
            <a:off x="11281383" y="255887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6" name="TextBox 15"/>
          <p:cNvSpPr txBox="1"/>
          <p:nvPr/>
        </p:nvSpPr>
        <p:spPr>
          <a:xfrm>
            <a:off x="9874065" y="3333192"/>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7" name="TextBox 16"/>
          <p:cNvSpPr txBox="1"/>
          <p:nvPr/>
        </p:nvSpPr>
        <p:spPr>
          <a:xfrm>
            <a:off x="6872919" y="3048445"/>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18" name="TextBox 17"/>
          <p:cNvSpPr txBox="1"/>
          <p:nvPr/>
        </p:nvSpPr>
        <p:spPr>
          <a:xfrm>
            <a:off x="9962602" y="3000826"/>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19" name="TextBox 18"/>
          <p:cNvSpPr txBox="1"/>
          <p:nvPr/>
        </p:nvSpPr>
        <p:spPr>
          <a:xfrm>
            <a:off x="9862092" y="4490829"/>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20" name="TextBox 19"/>
          <p:cNvSpPr txBox="1"/>
          <p:nvPr/>
        </p:nvSpPr>
        <p:spPr>
          <a:xfrm>
            <a:off x="11260907" y="3960353"/>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21" name="Donut 20"/>
          <p:cNvSpPr/>
          <p:nvPr/>
        </p:nvSpPr>
        <p:spPr>
          <a:xfrm>
            <a:off x="10036387" y="4644499"/>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10025292" y="1593377"/>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22"/>
          <p:cNvSpPr/>
          <p:nvPr/>
        </p:nvSpPr>
        <p:spPr>
          <a:xfrm>
            <a:off x="7379469" y="2230375"/>
            <a:ext cx="3799910" cy="2287975"/>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Rounded Rectangle 23"/>
          <p:cNvSpPr/>
          <p:nvPr/>
        </p:nvSpPr>
        <p:spPr>
          <a:xfrm>
            <a:off x="7663585" y="2355595"/>
            <a:ext cx="2210479" cy="197409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03965488"/>
              </p:ext>
            </p:extLst>
          </p:nvPr>
        </p:nvGraphicFramePr>
        <p:xfrm>
          <a:off x="1192798" y="4518350"/>
          <a:ext cx="4590865" cy="2133600"/>
        </p:xfrm>
        <a:graphic>
          <a:graphicData uri="http://schemas.openxmlformats.org/drawingml/2006/table">
            <a:tbl>
              <a:tblPr firstRow="1" bandRow="1">
                <a:tableStyleId>{5C22544A-7EE6-4342-B048-85BDC9FD1C3A}</a:tableStyleId>
              </a:tblPr>
              <a:tblGrid>
                <a:gridCol w="918173"/>
                <a:gridCol w="918173"/>
                <a:gridCol w="918173"/>
                <a:gridCol w="918173"/>
                <a:gridCol w="918173"/>
              </a:tblGrid>
              <a:tr h="533400">
                <a:tc>
                  <a:txBody>
                    <a:bodyPr/>
                    <a:lstStyle/>
                    <a:p>
                      <a:endParaRPr lang="en-US" dirty="0"/>
                    </a:p>
                  </a:txBody>
                  <a:tcPr>
                    <a:solidFill>
                      <a:schemeClr val="tx2">
                        <a:lumMod val="50000"/>
                      </a:schemeClr>
                    </a:solidFill>
                  </a:tcPr>
                </a:tc>
                <a:tc>
                  <a:txBody>
                    <a:bodyPr/>
                    <a:lstStyle/>
                    <a:p>
                      <a:r>
                        <a:rPr lang="en-US" dirty="0" smtClean="0"/>
                        <a:t>R1</a:t>
                      </a:r>
                      <a:endParaRPr lang="en-US" dirty="0"/>
                    </a:p>
                  </a:txBody>
                  <a:tcPr>
                    <a:solidFill>
                      <a:schemeClr val="tx2">
                        <a:lumMod val="50000"/>
                      </a:schemeClr>
                    </a:solidFill>
                  </a:tcPr>
                </a:tc>
                <a:tc>
                  <a:txBody>
                    <a:bodyPr/>
                    <a:lstStyle/>
                    <a:p>
                      <a:r>
                        <a:rPr lang="en-US" dirty="0" smtClean="0"/>
                        <a:t>R2</a:t>
                      </a:r>
                      <a:endParaRPr lang="en-US" dirty="0"/>
                    </a:p>
                  </a:txBody>
                  <a:tcPr>
                    <a:solidFill>
                      <a:schemeClr val="tx2">
                        <a:lumMod val="50000"/>
                      </a:schemeClr>
                    </a:solidFill>
                  </a:tcPr>
                </a:tc>
                <a:tc>
                  <a:txBody>
                    <a:bodyPr/>
                    <a:lstStyle/>
                    <a:p>
                      <a:r>
                        <a:rPr lang="en-US" dirty="0" smtClean="0"/>
                        <a:t>R3</a:t>
                      </a:r>
                      <a:endParaRPr lang="en-US" dirty="0"/>
                    </a:p>
                  </a:txBody>
                  <a:tcPr>
                    <a:solidFill>
                      <a:schemeClr val="tx2">
                        <a:lumMod val="50000"/>
                      </a:schemeClr>
                    </a:solidFill>
                  </a:tcPr>
                </a:tc>
                <a:tc>
                  <a:txBody>
                    <a:bodyPr/>
                    <a:lstStyle/>
                    <a:p>
                      <a:r>
                        <a:rPr lang="en-US" dirty="0" smtClean="0"/>
                        <a:t>Source</a:t>
                      </a:r>
                      <a:endParaRPr lang="en-US" dirty="0"/>
                    </a:p>
                  </a:txBody>
                  <a:tcPr>
                    <a:solidFill>
                      <a:schemeClr val="tx2">
                        <a:lumMod val="50000"/>
                      </a:schemeClr>
                    </a:solidFill>
                  </a:tcPr>
                </a:tc>
              </a:tr>
              <a:tr h="533400">
                <a:tc>
                  <a:txBody>
                    <a:bodyPr/>
                    <a:lstStyle/>
                    <a:p>
                      <a:r>
                        <a:rPr lang="en-US" dirty="0" smtClean="0"/>
                        <a:t>V</a:t>
                      </a:r>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tc>
                  <a:txBody>
                    <a:bodyPr/>
                    <a:lstStyle/>
                    <a:p>
                      <a:r>
                        <a:rPr lang="en-US" dirty="0" smtClean="0">
                          <a:solidFill>
                            <a:srgbClr val="FF0000"/>
                          </a:solidFill>
                        </a:rPr>
                        <a:t>24 V</a:t>
                      </a:r>
                      <a:endParaRPr lang="en-US" dirty="0">
                        <a:solidFill>
                          <a:srgbClr val="FF0000"/>
                        </a:solidFill>
                      </a:endParaRPr>
                    </a:p>
                  </a:txBody>
                  <a:tcPr>
                    <a:solidFill>
                      <a:schemeClr val="tx2">
                        <a:lumMod val="50000"/>
                      </a:schemeClr>
                    </a:solidFill>
                  </a:tcPr>
                </a:tc>
                <a:tc>
                  <a:txBody>
                    <a:bodyPr/>
                    <a:lstStyle/>
                    <a:p>
                      <a:r>
                        <a:rPr lang="en-US" dirty="0" smtClean="0"/>
                        <a:t>24 V</a:t>
                      </a:r>
                      <a:endParaRPr lang="en-US" dirty="0"/>
                    </a:p>
                  </a:txBody>
                  <a:tcPr>
                    <a:solidFill>
                      <a:schemeClr val="tx2">
                        <a:lumMod val="50000"/>
                      </a:schemeClr>
                    </a:solidFill>
                  </a:tcPr>
                </a:tc>
              </a:tr>
              <a:tr h="533400">
                <a:tc>
                  <a:txBody>
                    <a:bodyPr/>
                    <a:lstStyle/>
                    <a:p>
                      <a:r>
                        <a:rPr lang="en-US" dirty="0" smtClean="0"/>
                        <a:t>I</a:t>
                      </a:r>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tc>
                  <a:txBody>
                    <a:bodyPr/>
                    <a:lstStyle/>
                    <a:p>
                      <a:r>
                        <a:rPr lang="en-US" dirty="0" smtClean="0"/>
                        <a:t>1.6 A</a:t>
                      </a:r>
                      <a:endParaRPr lang="en-US" dirty="0"/>
                    </a:p>
                  </a:txBody>
                  <a:tcPr>
                    <a:solidFill>
                      <a:schemeClr val="tx2">
                        <a:lumMod val="50000"/>
                      </a:schemeClr>
                    </a:solidFill>
                  </a:tcPr>
                </a:tc>
              </a:tr>
              <a:tr h="533400">
                <a:tc>
                  <a:txBody>
                    <a:bodyPr/>
                    <a:lstStyle/>
                    <a:p>
                      <a:r>
                        <a:rPr lang="en-US" dirty="0" smtClean="0"/>
                        <a:t>R</a:t>
                      </a:r>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tc>
                  <a:txBody>
                    <a:bodyPr/>
                    <a:lstStyle/>
                    <a:p>
                      <a:r>
                        <a:rPr lang="en-US" dirty="0" smtClean="0"/>
                        <a:t>36 </a:t>
                      </a:r>
                      <a:r>
                        <a:rPr lang="el-GR" dirty="0" smtClean="0"/>
                        <a:t>Ω</a:t>
                      </a:r>
                      <a:endParaRPr lang="en-US" dirty="0"/>
                    </a:p>
                  </a:txBody>
                  <a:tcPr>
                    <a:solidFill>
                      <a:schemeClr val="tx2">
                        <a:lumMod val="50000"/>
                      </a:schemeClr>
                    </a:solidFill>
                  </a:tcPr>
                </a:tc>
                <a:tc>
                  <a:txBody>
                    <a:bodyPr/>
                    <a:lstStyle/>
                    <a:p>
                      <a:r>
                        <a:rPr lang="en-US" dirty="0" smtClean="0"/>
                        <a:t>20 </a:t>
                      </a:r>
                      <a:r>
                        <a:rPr lang="el-GR" dirty="0" smtClean="0"/>
                        <a:t>Ω</a:t>
                      </a:r>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tr>
            </a:tbl>
          </a:graphicData>
        </a:graphic>
      </p:graphicFrame>
      <p:sp>
        <p:nvSpPr>
          <p:cNvPr id="25" name="Content Placeholder 24"/>
          <p:cNvSpPr>
            <a:spLocks noGrp="1"/>
          </p:cNvSpPr>
          <p:nvPr>
            <p:ph sz="half" idx="1"/>
          </p:nvPr>
        </p:nvSpPr>
        <p:spPr>
          <a:xfrm>
            <a:off x="1141410" y="2249486"/>
            <a:ext cx="4878389" cy="3541714"/>
          </a:xfrm>
        </p:spPr>
        <p:txBody>
          <a:bodyPr/>
          <a:lstStyle/>
          <a:p>
            <a:r>
              <a:rPr lang="en-US" dirty="0" err="1" smtClean="0"/>
              <a:t>V</a:t>
            </a:r>
            <a:r>
              <a:rPr lang="en-US" baseline="-25000" dirty="0" err="1" smtClean="0"/>
              <a:t>Source</a:t>
            </a:r>
            <a:r>
              <a:rPr lang="en-US" dirty="0" smtClean="0"/>
              <a:t> = V</a:t>
            </a:r>
            <a:r>
              <a:rPr lang="en-US" baseline="-25000" dirty="0" smtClean="0"/>
              <a:t>1</a:t>
            </a:r>
            <a:r>
              <a:rPr lang="en-US" dirty="0" smtClean="0"/>
              <a:t> + V</a:t>
            </a:r>
            <a:r>
              <a:rPr lang="en-US" baseline="-25000" dirty="0" smtClean="0"/>
              <a:t>2</a:t>
            </a:r>
            <a:r>
              <a:rPr lang="en-US" dirty="0" smtClean="0"/>
              <a:t> = V</a:t>
            </a:r>
            <a:r>
              <a:rPr lang="en-US" baseline="-25000" dirty="0" smtClean="0"/>
              <a:t>3</a:t>
            </a:r>
            <a:r>
              <a:rPr lang="en-US" dirty="0" smtClean="0"/>
              <a:t> </a:t>
            </a:r>
          </a:p>
          <a:p>
            <a:r>
              <a:rPr lang="en-US" dirty="0" smtClean="0"/>
              <a:t>(parallel relationship)</a:t>
            </a:r>
          </a:p>
          <a:p>
            <a:r>
              <a:rPr lang="en-US" dirty="0" err="1" smtClean="0"/>
              <a:t>V</a:t>
            </a:r>
            <a:r>
              <a:rPr lang="en-US" baseline="-25000" dirty="0" err="1" smtClean="0"/>
              <a:t>Source</a:t>
            </a:r>
            <a:r>
              <a:rPr lang="en-US" dirty="0" smtClean="0"/>
              <a:t> = </a:t>
            </a:r>
            <a:r>
              <a:rPr lang="en-US" dirty="0"/>
              <a:t>V</a:t>
            </a:r>
            <a:r>
              <a:rPr lang="en-US" baseline="-25000" dirty="0"/>
              <a:t>3</a:t>
            </a:r>
            <a:r>
              <a:rPr lang="en-US" dirty="0"/>
              <a:t> = 24V</a:t>
            </a:r>
          </a:p>
          <a:p>
            <a:endParaRPr lang="en-US" dirty="0"/>
          </a:p>
        </p:txBody>
      </p:sp>
    </p:spTree>
    <p:extLst>
      <p:ext uri="{BB962C8B-B14F-4D97-AF65-F5344CB8AC3E}">
        <p14:creationId xmlns:p14="http://schemas.microsoft.com/office/powerpoint/2010/main" val="164757342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problems – combinations of </a:t>
            </a:r>
            <a:r>
              <a:rPr lang="en-US" dirty="0" smtClean="0"/>
              <a:t>resistors #1</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521903835"/>
              </p:ext>
            </p:extLst>
          </p:nvPr>
        </p:nvGraphicFramePr>
        <p:xfrm>
          <a:off x="6172200" y="2249488"/>
          <a:ext cx="4875215" cy="1483360"/>
        </p:xfrm>
        <a:graphic>
          <a:graphicData uri="http://schemas.openxmlformats.org/drawingml/2006/table">
            <a:tbl>
              <a:tblPr firstRow="1" bandRow="1">
                <a:tableStyleId>{5C22544A-7EE6-4342-B048-85BDC9FD1C3A}</a:tableStyleId>
              </a:tblPr>
              <a:tblGrid>
                <a:gridCol w="975043"/>
                <a:gridCol w="975043"/>
                <a:gridCol w="975043"/>
                <a:gridCol w="975043"/>
                <a:gridCol w="975043"/>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pic>
        <p:nvPicPr>
          <p:cNvPr id="7" name="Picture 6"/>
          <p:cNvPicPr>
            <a:picLocks noChangeAspect="1"/>
          </p:cNvPicPr>
          <p:nvPr/>
        </p:nvPicPr>
        <p:blipFill rotWithShape="1">
          <a:blip r:embed="rId2"/>
          <a:srcRect l="38339" t="29557" r="10388" b="16861"/>
          <a:stretch/>
        </p:blipFill>
        <p:spPr>
          <a:xfrm>
            <a:off x="6121803" y="1602739"/>
            <a:ext cx="5595257" cy="3287486"/>
          </a:xfrm>
          <a:prstGeom prst="rect">
            <a:avLst/>
          </a:prstGeom>
        </p:spPr>
      </p:pic>
      <p:pic>
        <p:nvPicPr>
          <p:cNvPr id="8" name="Picture 7"/>
          <p:cNvPicPr>
            <a:picLocks noChangeAspect="1"/>
          </p:cNvPicPr>
          <p:nvPr/>
        </p:nvPicPr>
        <p:blipFill rotWithShape="1">
          <a:blip r:embed="rId2"/>
          <a:srcRect l="6662" t="29018" r="62884" b="48661"/>
          <a:stretch/>
        </p:blipFill>
        <p:spPr>
          <a:xfrm>
            <a:off x="6836226" y="5127169"/>
            <a:ext cx="3962401" cy="1632857"/>
          </a:xfrm>
          <a:prstGeom prst="rect">
            <a:avLst/>
          </a:prstGeom>
        </p:spPr>
      </p:pic>
      <p:cxnSp>
        <p:nvCxnSpPr>
          <p:cNvPr id="9" name="Straight Arrow Connector 8"/>
          <p:cNvCxnSpPr/>
          <p:nvPr/>
        </p:nvCxnSpPr>
        <p:spPr>
          <a:xfrm>
            <a:off x="7884160" y="2097088"/>
            <a:ext cx="1085668"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798627" y="2918443"/>
            <a:ext cx="11748" cy="84552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631680" y="2918443"/>
            <a:ext cx="46806" cy="86107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080942" y="4632960"/>
            <a:ext cx="1124018"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10839" y="198862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4" name="TextBox 13"/>
          <p:cNvSpPr txBox="1"/>
          <p:nvPr/>
        </p:nvSpPr>
        <p:spPr>
          <a:xfrm>
            <a:off x="9862092" y="183677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5" name="TextBox 14"/>
          <p:cNvSpPr txBox="1"/>
          <p:nvPr/>
        </p:nvSpPr>
        <p:spPr>
          <a:xfrm>
            <a:off x="11281383" y="255887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6" name="TextBox 15"/>
          <p:cNvSpPr txBox="1"/>
          <p:nvPr/>
        </p:nvSpPr>
        <p:spPr>
          <a:xfrm>
            <a:off x="9874065" y="3333192"/>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7" name="TextBox 16"/>
          <p:cNvSpPr txBox="1"/>
          <p:nvPr/>
        </p:nvSpPr>
        <p:spPr>
          <a:xfrm>
            <a:off x="6872919" y="3048445"/>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18" name="TextBox 17"/>
          <p:cNvSpPr txBox="1"/>
          <p:nvPr/>
        </p:nvSpPr>
        <p:spPr>
          <a:xfrm>
            <a:off x="9962602" y="3000826"/>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19" name="TextBox 18"/>
          <p:cNvSpPr txBox="1"/>
          <p:nvPr/>
        </p:nvSpPr>
        <p:spPr>
          <a:xfrm>
            <a:off x="9862092" y="4490829"/>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20" name="TextBox 19"/>
          <p:cNvSpPr txBox="1"/>
          <p:nvPr/>
        </p:nvSpPr>
        <p:spPr>
          <a:xfrm>
            <a:off x="11260907" y="3960353"/>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21" name="Donut 20"/>
          <p:cNvSpPr/>
          <p:nvPr/>
        </p:nvSpPr>
        <p:spPr>
          <a:xfrm>
            <a:off x="10036387" y="4644499"/>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10025292" y="1593377"/>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22"/>
          <p:cNvSpPr/>
          <p:nvPr/>
        </p:nvSpPr>
        <p:spPr>
          <a:xfrm>
            <a:off x="7379469" y="2230375"/>
            <a:ext cx="3799910" cy="2287975"/>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Rounded Rectangle 23"/>
          <p:cNvSpPr/>
          <p:nvPr/>
        </p:nvSpPr>
        <p:spPr>
          <a:xfrm>
            <a:off x="7663585" y="2355595"/>
            <a:ext cx="2210479" cy="197409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03642309"/>
              </p:ext>
            </p:extLst>
          </p:nvPr>
        </p:nvGraphicFramePr>
        <p:xfrm>
          <a:off x="1192798" y="4518350"/>
          <a:ext cx="4590865" cy="2133600"/>
        </p:xfrm>
        <a:graphic>
          <a:graphicData uri="http://schemas.openxmlformats.org/drawingml/2006/table">
            <a:tbl>
              <a:tblPr firstRow="1" bandRow="1">
                <a:tableStyleId>{5C22544A-7EE6-4342-B048-85BDC9FD1C3A}</a:tableStyleId>
              </a:tblPr>
              <a:tblGrid>
                <a:gridCol w="918173"/>
                <a:gridCol w="918173"/>
                <a:gridCol w="918173"/>
                <a:gridCol w="918173"/>
                <a:gridCol w="918173"/>
              </a:tblGrid>
              <a:tr h="533400">
                <a:tc>
                  <a:txBody>
                    <a:bodyPr/>
                    <a:lstStyle/>
                    <a:p>
                      <a:endParaRPr lang="en-US" dirty="0"/>
                    </a:p>
                  </a:txBody>
                  <a:tcPr>
                    <a:solidFill>
                      <a:schemeClr val="tx2">
                        <a:lumMod val="50000"/>
                      </a:schemeClr>
                    </a:solidFill>
                  </a:tcPr>
                </a:tc>
                <a:tc>
                  <a:txBody>
                    <a:bodyPr/>
                    <a:lstStyle/>
                    <a:p>
                      <a:r>
                        <a:rPr lang="en-US" dirty="0" smtClean="0"/>
                        <a:t>R1</a:t>
                      </a:r>
                      <a:endParaRPr lang="en-US" dirty="0"/>
                    </a:p>
                  </a:txBody>
                  <a:tcPr>
                    <a:solidFill>
                      <a:schemeClr val="tx2">
                        <a:lumMod val="50000"/>
                      </a:schemeClr>
                    </a:solidFill>
                  </a:tcPr>
                </a:tc>
                <a:tc>
                  <a:txBody>
                    <a:bodyPr/>
                    <a:lstStyle/>
                    <a:p>
                      <a:r>
                        <a:rPr lang="en-US" dirty="0" smtClean="0"/>
                        <a:t>R2</a:t>
                      </a:r>
                      <a:endParaRPr lang="en-US" dirty="0"/>
                    </a:p>
                  </a:txBody>
                  <a:tcPr>
                    <a:solidFill>
                      <a:schemeClr val="tx2">
                        <a:lumMod val="50000"/>
                      </a:schemeClr>
                    </a:solidFill>
                  </a:tcPr>
                </a:tc>
                <a:tc>
                  <a:txBody>
                    <a:bodyPr/>
                    <a:lstStyle/>
                    <a:p>
                      <a:r>
                        <a:rPr lang="en-US" dirty="0" smtClean="0"/>
                        <a:t>R3</a:t>
                      </a:r>
                      <a:endParaRPr lang="en-US" dirty="0"/>
                    </a:p>
                  </a:txBody>
                  <a:tcPr>
                    <a:solidFill>
                      <a:schemeClr val="tx2">
                        <a:lumMod val="50000"/>
                      </a:schemeClr>
                    </a:solidFill>
                  </a:tcPr>
                </a:tc>
                <a:tc>
                  <a:txBody>
                    <a:bodyPr/>
                    <a:lstStyle/>
                    <a:p>
                      <a:r>
                        <a:rPr lang="en-US" dirty="0" smtClean="0"/>
                        <a:t>Source</a:t>
                      </a:r>
                      <a:endParaRPr lang="en-US" dirty="0"/>
                    </a:p>
                  </a:txBody>
                  <a:tcPr>
                    <a:solidFill>
                      <a:schemeClr val="tx2">
                        <a:lumMod val="50000"/>
                      </a:schemeClr>
                    </a:solidFill>
                  </a:tcPr>
                </a:tc>
              </a:tr>
              <a:tr h="533400">
                <a:tc>
                  <a:txBody>
                    <a:bodyPr/>
                    <a:lstStyle/>
                    <a:p>
                      <a:r>
                        <a:rPr lang="en-US" dirty="0" smtClean="0"/>
                        <a:t>V</a:t>
                      </a:r>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tc>
                  <a:txBody>
                    <a:bodyPr/>
                    <a:lstStyle/>
                    <a:p>
                      <a:r>
                        <a:rPr lang="en-US" dirty="0" smtClean="0">
                          <a:solidFill>
                            <a:srgbClr val="FF0000"/>
                          </a:solidFill>
                        </a:rPr>
                        <a:t>24 V</a:t>
                      </a:r>
                      <a:endParaRPr lang="en-US" dirty="0">
                        <a:solidFill>
                          <a:srgbClr val="FF0000"/>
                        </a:solidFill>
                      </a:endParaRPr>
                    </a:p>
                  </a:txBody>
                  <a:tcPr>
                    <a:solidFill>
                      <a:schemeClr val="tx2">
                        <a:lumMod val="50000"/>
                      </a:schemeClr>
                    </a:solidFill>
                  </a:tcPr>
                </a:tc>
                <a:tc>
                  <a:txBody>
                    <a:bodyPr/>
                    <a:lstStyle/>
                    <a:p>
                      <a:r>
                        <a:rPr lang="en-US" dirty="0" smtClean="0"/>
                        <a:t>24 V</a:t>
                      </a:r>
                      <a:endParaRPr lang="en-US" dirty="0"/>
                    </a:p>
                  </a:txBody>
                  <a:tcPr>
                    <a:solidFill>
                      <a:schemeClr val="tx2">
                        <a:lumMod val="50000"/>
                      </a:schemeClr>
                    </a:solidFill>
                  </a:tcPr>
                </a:tc>
              </a:tr>
              <a:tr h="533400">
                <a:tc>
                  <a:txBody>
                    <a:bodyPr/>
                    <a:lstStyle/>
                    <a:p>
                      <a:r>
                        <a:rPr lang="en-US" dirty="0" smtClean="0"/>
                        <a:t>I</a:t>
                      </a:r>
                      <a:endParaRPr lang="en-US" dirty="0"/>
                    </a:p>
                  </a:txBody>
                  <a:tcPr>
                    <a:solidFill>
                      <a:schemeClr val="tx2">
                        <a:lumMod val="50000"/>
                      </a:schemeClr>
                    </a:solidFill>
                  </a:tcPr>
                </a:tc>
                <a:tc>
                  <a:txBody>
                    <a:bodyPr/>
                    <a:lstStyle/>
                    <a:p>
                      <a:r>
                        <a:rPr lang="en-US" dirty="0" smtClean="0">
                          <a:solidFill>
                            <a:srgbClr val="FF0000"/>
                          </a:solidFill>
                        </a:rPr>
                        <a:t>0.4 A</a:t>
                      </a:r>
                      <a:endParaRPr lang="en-US" dirty="0">
                        <a:solidFill>
                          <a:srgbClr val="FF0000"/>
                        </a:solidFill>
                      </a:endParaRPr>
                    </a:p>
                  </a:txBody>
                  <a:tcPr>
                    <a:solidFill>
                      <a:schemeClr val="tx2">
                        <a:lumMod val="50000"/>
                      </a:schemeClr>
                    </a:solidFill>
                  </a:tcPr>
                </a:tc>
                <a:tc>
                  <a:txBody>
                    <a:bodyPr/>
                    <a:lstStyle/>
                    <a:p>
                      <a:r>
                        <a:rPr lang="en-US" dirty="0" smtClean="0">
                          <a:solidFill>
                            <a:srgbClr val="FF0000"/>
                          </a:solidFill>
                        </a:rPr>
                        <a:t>0.4 A</a:t>
                      </a:r>
                      <a:endParaRPr lang="en-US" dirty="0">
                        <a:solidFill>
                          <a:srgbClr val="FF0000"/>
                        </a:solidFill>
                      </a:endParaRPr>
                    </a:p>
                  </a:txBody>
                  <a:tcPr>
                    <a:solidFill>
                      <a:schemeClr val="tx2">
                        <a:lumMod val="50000"/>
                      </a:schemeClr>
                    </a:solidFill>
                  </a:tcPr>
                </a:tc>
                <a:tc>
                  <a:txBody>
                    <a:bodyPr/>
                    <a:lstStyle/>
                    <a:p>
                      <a:r>
                        <a:rPr lang="en-US" dirty="0" smtClean="0">
                          <a:solidFill>
                            <a:srgbClr val="FF0000"/>
                          </a:solidFill>
                        </a:rPr>
                        <a:t>1.2 A</a:t>
                      </a:r>
                      <a:endParaRPr lang="en-US" dirty="0">
                        <a:solidFill>
                          <a:srgbClr val="FF0000"/>
                        </a:solidFill>
                      </a:endParaRPr>
                    </a:p>
                  </a:txBody>
                  <a:tcPr>
                    <a:solidFill>
                      <a:schemeClr val="tx2">
                        <a:lumMod val="50000"/>
                      </a:schemeClr>
                    </a:solidFill>
                  </a:tcPr>
                </a:tc>
                <a:tc>
                  <a:txBody>
                    <a:bodyPr/>
                    <a:lstStyle/>
                    <a:p>
                      <a:r>
                        <a:rPr lang="en-US" dirty="0" smtClean="0"/>
                        <a:t>1.6 A</a:t>
                      </a:r>
                      <a:endParaRPr lang="en-US" dirty="0"/>
                    </a:p>
                  </a:txBody>
                  <a:tcPr>
                    <a:solidFill>
                      <a:schemeClr val="tx2">
                        <a:lumMod val="50000"/>
                      </a:schemeClr>
                    </a:solidFill>
                  </a:tcPr>
                </a:tc>
              </a:tr>
              <a:tr h="533400">
                <a:tc>
                  <a:txBody>
                    <a:bodyPr/>
                    <a:lstStyle/>
                    <a:p>
                      <a:r>
                        <a:rPr lang="en-US" dirty="0" smtClean="0"/>
                        <a:t>R</a:t>
                      </a:r>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tc>
                  <a:txBody>
                    <a:bodyPr/>
                    <a:lstStyle/>
                    <a:p>
                      <a:r>
                        <a:rPr lang="en-US" dirty="0" smtClean="0"/>
                        <a:t>36 </a:t>
                      </a:r>
                      <a:r>
                        <a:rPr lang="el-GR" dirty="0" smtClean="0"/>
                        <a:t>Ω</a:t>
                      </a:r>
                      <a:endParaRPr lang="en-US" dirty="0"/>
                    </a:p>
                  </a:txBody>
                  <a:tcPr>
                    <a:solidFill>
                      <a:schemeClr val="tx2">
                        <a:lumMod val="50000"/>
                      </a:schemeClr>
                    </a:solidFill>
                  </a:tcPr>
                </a:tc>
                <a:tc>
                  <a:txBody>
                    <a:bodyPr/>
                    <a:lstStyle/>
                    <a:p>
                      <a:r>
                        <a:rPr lang="en-US" dirty="0" smtClean="0"/>
                        <a:t>20 </a:t>
                      </a:r>
                      <a:r>
                        <a:rPr lang="el-GR" dirty="0" smtClean="0"/>
                        <a:t>Ω</a:t>
                      </a:r>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tr>
            </a:tbl>
          </a:graphicData>
        </a:graphic>
      </p:graphicFrame>
      <p:sp>
        <p:nvSpPr>
          <p:cNvPr id="25" name="Content Placeholder 24"/>
          <p:cNvSpPr>
            <a:spLocks noGrp="1"/>
          </p:cNvSpPr>
          <p:nvPr>
            <p:ph sz="half" idx="1"/>
          </p:nvPr>
        </p:nvSpPr>
        <p:spPr>
          <a:xfrm>
            <a:off x="1141410" y="2249486"/>
            <a:ext cx="4878389" cy="3541714"/>
          </a:xfrm>
        </p:spPr>
        <p:txBody>
          <a:bodyPr/>
          <a:lstStyle/>
          <a:p>
            <a:r>
              <a:rPr lang="en-US" dirty="0" smtClean="0"/>
              <a:t>I</a:t>
            </a:r>
            <a:r>
              <a:rPr lang="en-US" baseline="-25000" dirty="0" smtClean="0"/>
              <a:t>3</a:t>
            </a:r>
            <a:r>
              <a:rPr lang="en-US" dirty="0" smtClean="0"/>
              <a:t> = V/R = 24 V/20 </a:t>
            </a:r>
            <a:r>
              <a:rPr lang="el-GR" dirty="0" smtClean="0"/>
              <a:t>Ω</a:t>
            </a:r>
            <a:r>
              <a:rPr lang="en-US" dirty="0" smtClean="0"/>
              <a:t> = 1.2 A </a:t>
            </a:r>
          </a:p>
          <a:p>
            <a:r>
              <a:rPr lang="en-US" dirty="0" err="1" smtClean="0"/>
              <a:t>I</a:t>
            </a:r>
            <a:r>
              <a:rPr lang="en-US" baseline="-25000" dirty="0" err="1" smtClean="0"/>
              <a:t>source</a:t>
            </a:r>
            <a:r>
              <a:rPr lang="en-US" dirty="0" smtClean="0"/>
              <a:t> = </a:t>
            </a:r>
            <a:r>
              <a:rPr lang="en-US" dirty="0"/>
              <a:t>I</a:t>
            </a:r>
            <a:r>
              <a:rPr lang="en-US" baseline="-25000" dirty="0"/>
              <a:t>3</a:t>
            </a:r>
            <a:r>
              <a:rPr lang="en-US" dirty="0"/>
              <a:t> </a:t>
            </a:r>
            <a:r>
              <a:rPr lang="en-US" dirty="0" smtClean="0"/>
              <a:t>+ I</a:t>
            </a:r>
            <a:r>
              <a:rPr lang="en-US" baseline="-25000" dirty="0" smtClean="0"/>
              <a:t>1&amp;2</a:t>
            </a:r>
            <a:r>
              <a:rPr lang="en-US" dirty="0" smtClean="0"/>
              <a:t> </a:t>
            </a:r>
          </a:p>
          <a:p>
            <a:r>
              <a:rPr lang="en-US" dirty="0" smtClean="0"/>
              <a:t>1.6 A = 1.2 A + </a:t>
            </a:r>
            <a:r>
              <a:rPr lang="en-US" dirty="0"/>
              <a:t>I</a:t>
            </a:r>
            <a:r>
              <a:rPr lang="en-US" baseline="-25000" dirty="0"/>
              <a:t>1&amp;2</a:t>
            </a:r>
            <a:endParaRPr lang="en-US" dirty="0"/>
          </a:p>
          <a:p>
            <a:r>
              <a:rPr lang="en-US" dirty="0" smtClean="0"/>
              <a:t>I</a:t>
            </a:r>
            <a:r>
              <a:rPr lang="en-US" baseline="-25000" dirty="0" smtClean="0"/>
              <a:t>1&amp;2 </a:t>
            </a:r>
            <a:r>
              <a:rPr lang="en-US" dirty="0" smtClean="0"/>
              <a:t>= 0.4 A</a:t>
            </a:r>
            <a:endParaRPr lang="en-US" dirty="0"/>
          </a:p>
        </p:txBody>
      </p:sp>
    </p:spTree>
    <p:extLst>
      <p:ext uri="{BB962C8B-B14F-4D97-AF65-F5344CB8AC3E}">
        <p14:creationId xmlns:p14="http://schemas.microsoft.com/office/powerpoint/2010/main" val="41430290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problems – combinations of </a:t>
            </a:r>
            <a:r>
              <a:rPr lang="en-US" dirty="0" smtClean="0"/>
              <a:t>resistors #1</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521903835"/>
              </p:ext>
            </p:extLst>
          </p:nvPr>
        </p:nvGraphicFramePr>
        <p:xfrm>
          <a:off x="6172200" y="2249488"/>
          <a:ext cx="4875215" cy="1483360"/>
        </p:xfrm>
        <a:graphic>
          <a:graphicData uri="http://schemas.openxmlformats.org/drawingml/2006/table">
            <a:tbl>
              <a:tblPr firstRow="1" bandRow="1">
                <a:tableStyleId>{5C22544A-7EE6-4342-B048-85BDC9FD1C3A}</a:tableStyleId>
              </a:tblPr>
              <a:tblGrid>
                <a:gridCol w="975043"/>
                <a:gridCol w="975043"/>
                <a:gridCol w="975043"/>
                <a:gridCol w="975043"/>
                <a:gridCol w="975043"/>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pic>
        <p:nvPicPr>
          <p:cNvPr id="7" name="Picture 6"/>
          <p:cNvPicPr>
            <a:picLocks noChangeAspect="1"/>
          </p:cNvPicPr>
          <p:nvPr/>
        </p:nvPicPr>
        <p:blipFill rotWithShape="1">
          <a:blip r:embed="rId2"/>
          <a:srcRect l="38339" t="29557" r="10388" b="16861"/>
          <a:stretch/>
        </p:blipFill>
        <p:spPr>
          <a:xfrm>
            <a:off x="6121803" y="1602739"/>
            <a:ext cx="5595257" cy="3287486"/>
          </a:xfrm>
          <a:prstGeom prst="rect">
            <a:avLst/>
          </a:prstGeom>
        </p:spPr>
      </p:pic>
      <p:pic>
        <p:nvPicPr>
          <p:cNvPr id="8" name="Picture 7"/>
          <p:cNvPicPr>
            <a:picLocks noChangeAspect="1"/>
          </p:cNvPicPr>
          <p:nvPr/>
        </p:nvPicPr>
        <p:blipFill rotWithShape="1">
          <a:blip r:embed="rId2"/>
          <a:srcRect l="6662" t="29018" r="62884" b="48661"/>
          <a:stretch/>
        </p:blipFill>
        <p:spPr>
          <a:xfrm>
            <a:off x="6836226" y="5127169"/>
            <a:ext cx="3962401" cy="1632857"/>
          </a:xfrm>
          <a:prstGeom prst="rect">
            <a:avLst/>
          </a:prstGeom>
        </p:spPr>
      </p:pic>
      <p:cxnSp>
        <p:nvCxnSpPr>
          <p:cNvPr id="9" name="Straight Arrow Connector 8"/>
          <p:cNvCxnSpPr/>
          <p:nvPr/>
        </p:nvCxnSpPr>
        <p:spPr>
          <a:xfrm>
            <a:off x="7884160" y="2097088"/>
            <a:ext cx="1085668"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798627" y="2918443"/>
            <a:ext cx="11748" cy="84552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631680" y="2918443"/>
            <a:ext cx="46806" cy="86107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080942" y="4632960"/>
            <a:ext cx="1124018"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10839" y="198862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4" name="TextBox 13"/>
          <p:cNvSpPr txBox="1"/>
          <p:nvPr/>
        </p:nvSpPr>
        <p:spPr>
          <a:xfrm>
            <a:off x="9862092" y="183677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5" name="TextBox 14"/>
          <p:cNvSpPr txBox="1"/>
          <p:nvPr/>
        </p:nvSpPr>
        <p:spPr>
          <a:xfrm>
            <a:off x="11281383" y="255887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6" name="TextBox 15"/>
          <p:cNvSpPr txBox="1"/>
          <p:nvPr/>
        </p:nvSpPr>
        <p:spPr>
          <a:xfrm>
            <a:off x="9874065" y="3333192"/>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7" name="TextBox 16"/>
          <p:cNvSpPr txBox="1"/>
          <p:nvPr/>
        </p:nvSpPr>
        <p:spPr>
          <a:xfrm>
            <a:off x="6872919" y="3048445"/>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18" name="TextBox 17"/>
          <p:cNvSpPr txBox="1"/>
          <p:nvPr/>
        </p:nvSpPr>
        <p:spPr>
          <a:xfrm>
            <a:off x="9962602" y="3000826"/>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19" name="TextBox 18"/>
          <p:cNvSpPr txBox="1"/>
          <p:nvPr/>
        </p:nvSpPr>
        <p:spPr>
          <a:xfrm>
            <a:off x="9862092" y="4490829"/>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20" name="TextBox 19"/>
          <p:cNvSpPr txBox="1"/>
          <p:nvPr/>
        </p:nvSpPr>
        <p:spPr>
          <a:xfrm>
            <a:off x="11260907" y="3960353"/>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21" name="Donut 20"/>
          <p:cNvSpPr/>
          <p:nvPr/>
        </p:nvSpPr>
        <p:spPr>
          <a:xfrm>
            <a:off x="10036387" y="4644499"/>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10025292" y="1593377"/>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22"/>
          <p:cNvSpPr/>
          <p:nvPr/>
        </p:nvSpPr>
        <p:spPr>
          <a:xfrm>
            <a:off x="7379469" y="2230375"/>
            <a:ext cx="3799910" cy="2287975"/>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Rounded Rectangle 23"/>
          <p:cNvSpPr/>
          <p:nvPr/>
        </p:nvSpPr>
        <p:spPr>
          <a:xfrm>
            <a:off x="7663585" y="2355595"/>
            <a:ext cx="2210479" cy="197409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39380821"/>
              </p:ext>
            </p:extLst>
          </p:nvPr>
        </p:nvGraphicFramePr>
        <p:xfrm>
          <a:off x="1192798" y="4518350"/>
          <a:ext cx="4590865" cy="2133600"/>
        </p:xfrm>
        <a:graphic>
          <a:graphicData uri="http://schemas.openxmlformats.org/drawingml/2006/table">
            <a:tbl>
              <a:tblPr firstRow="1" bandRow="1">
                <a:tableStyleId>{5C22544A-7EE6-4342-B048-85BDC9FD1C3A}</a:tableStyleId>
              </a:tblPr>
              <a:tblGrid>
                <a:gridCol w="918173"/>
                <a:gridCol w="918173"/>
                <a:gridCol w="918173"/>
                <a:gridCol w="918173"/>
                <a:gridCol w="918173"/>
              </a:tblGrid>
              <a:tr h="533400">
                <a:tc>
                  <a:txBody>
                    <a:bodyPr/>
                    <a:lstStyle/>
                    <a:p>
                      <a:endParaRPr lang="en-US" dirty="0"/>
                    </a:p>
                  </a:txBody>
                  <a:tcPr>
                    <a:solidFill>
                      <a:schemeClr val="tx2">
                        <a:lumMod val="50000"/>
                      </a:schemeClr>
                    </a:solidFill>
                  </a:tcPr>
                </a:tc>
                <a:tc>
                  <a:txBody>
                    <a:bodyPr/>
                    <a:lstStyle/>
                    <a:p>
                      <a:r>
                        <a:rPr lang="en-US" dirty="0" smtClean="0"/>
                        <a:t>R1</a:t>
                      </a:r>
                      <a:endParaRPr lang="en-US" dirty="0"/>
                    </a:p>
                  </a:txBody>
                  <a:tcPr>
                    <a:solidFill>
                      <a:schemeClr val="tx2">
                        <a:lumMod val="50000"/>
                      </a:schemeClr>
                    </a:solidFill>
                  </a:tcPr>
                </a:tc>
                <a:tc>
                  <a:txBody>
                    <a:bodyPr/>
                    <a:lstStyle/>
                    <a:p>
                      <a:r>
                        <a:rPr lang="en-US" dirty="0" smtClean="0"/>
                        <a:t>R2</a:t>
                      </a:r>
                      <a:endParaRPr lang="en-US" dirty="0"/>
                    </a:p>
                  </a:txBody>
                  <a:tcPr>
                    <a:solidFill>
                      <a:schemeClr val="tx2">
                        <a:lumMod val="50000"/>
                      </a:schemeClr>
                    </a:solidFill>
                  </a:tcPr>
                </a:tc>
                <a:tc>
                  <a:txBody>
                    <a:bodyPr/>
                    <a:lstStyle/>
                    <a:p>
                      <a:r>
                        <a:rPr lang="en-US" dirty="0" smtClean="0"/>
                        <a:t>R3</a:t>
                      </a:r>
                      <a:endParaRPr lang="en-US" dirty="0"/>
                    </a:p>
                  </a:txBody>
                  <a:tcPr>
                    <a:solidFill>
                      <a:schemeClr val="tx2">
                        <a:lumMod val="50000"/>
                      </a:schemeClr>
                    </a:solidFill>
                  </a:tcPr>
                </a:tc>
                <a:tc>
                  <a:txBody>
                    <a:bodyPr/>
                    <a:lstStyle/>
                    <a:p>
                      <a:r>
                        <a:rPr lang="en-US" dirty="0" smtClean="0"/>
                        <a:t>Source</a:t>
                      </a:r>
                      <a:endParaRPr lang="en-US" dirty="0"/>
                    </a:p>
                  </a:txBody>
                  <a:tcPr>
                    <a:solidFill>
                      <a:schemeClr val="tx2">
                        <a:lumMod val="50000"/>
                      </a:schemeClr>
                    </a:solidFill>
                  </a:tcPr>
                </a:tc>
              </a:tr>
              <a:tr h="533400">
                <a:tc>
                  <a:txBody>
                    <a:bodyPr/>
                    <a:lstStyle/>
                    <a:p>
                      <a:r>
                        <a:rPr lang="en-US" dirty="0" smtClean="0"/>
                        <a:t>V</a:t>
                      </a:r>
                      <a:endParaRPr lang="en-US" dirty="0"/>
                    </a:p>
                  </a:txBody>
                  <a:tcPr>
                    <a:solidFill>
                      <a:schemeClr val="tx2">
                        <a:lumMod val="50000"/>
                      </a:schemeClr>
                    </a:solidFill>
                  </a:tcPr>
                </a:tc>
                <a:tc>
                  <a:txBody>
                    <a:bodyPr/>
                    <a:lstStyle/>
                    <a:p>
                      <a:r>
                        <a:rPr lang="en-US" dirty="0" smtClean="0">
                          <a:solidFill>
                            <a:srgbClr val="FF0000"/>
                          </a:solidFill>
                        </a:rPr>
                        <a:t>9.6 V</a:t>
                      </a:r>
                      <a:endParaRPr lang="en-US" dirty="0">
                        <a:solidFill>
                          <a:srgbClr val="FF0000"/>
                        </a:solidFill>
                      </a:endParaRPr>
                    </a:p>
                  </a:txBody>
                  <a:tcPr>
                    <a:solidFill>
                      <a:schemeClr val="tx2">
                        <a:lumMod val="50000"/>
                      </a:schemeClr>
                    </a:solidFill>
                  </a:tcPr>
                </a:tc>
                <a:tc>
                  <a:txBody>
                    <a:bodyPr/>
                    <a:lstStyle/>
                    <a:p>
                      <a:r>
                        <a:rPr lang="en-US" dirty="0" smtClean="0">
                          <a:solidFill>
                            <a:srgbClr val="FF0000"/>
                          </a:solidFill>
                        </a:rPr>
                        <a:t>14.4 V</a:t>
                      </a:r>
                      <a:endParaRPr lang="en-US" dirty="0">
                        <a:solidFill>
                          <a:srgbClr val="FF0000"/>
                        </a:solidFill>
                      </a:endParaRPr>
                    </a:p>
                  </a:txBody>
                  <a:tcPr>
                    <a:solidFill>
                      <a:schemeClr val="tx2">
                        <a:lumMod val="50000"/>
                      </a:schemeClr>
                    </a:solidFill>
                  </a:tcPr>
                </a:tc>
                <a:tc>
                  <a:txBody>
                    <a:bodyPr/>
                    <a:lstStyle/>
                    <a:p>
                      <a:r>
                        <a:rPr lang="en-US" dirty="0" smtClean="0">
                          <a:solidFill>
                            <a:srgbClr val="FF0000"/>
                          </a:solidFill>
                        </a:rPr>
                        <a:t>24 V</a:t>
                      </a:r>
                      <a:endParaRPr lang="en-US" dirty="0">
                        <a:solidFill>
                          <a:srgbClr val="FF0000"/>
                        </a:solidFill>
                      </a:endParaRPr>
                    </a:p>
                  </a:txBody>
                  <a:tcPr>
                    <a:solidFill>
                      <a:schemeClr val="tx2">
                        <a:lumMod val="50000"/>
                      </a:schemeClr>
                    </a:solidFill>
                  </a:tcPr>
                </a:tc>
                <a:tc>
                  <a:txBody>
                    <a:bodyPr/>
                    <a:lstStyle/>
                    <a:p>
                      <a:r>
                        <a:rPr lang="en-US" dirty="0" smtClean="0"/>
                        <a:t>24 V</a:t>
                      </a:r>
                      <a:endParaRPr lang="en-US" dirty="0"/>
                    </a:p>
                  </a:txBody>
                  <a:tcPr>
                    <a:solidFill>
                      <a:schemeClr val="tx2">
                        <a:lumMod val="50000"/>
                      </a:schemeClr>
                    </a:solidFill>
                  </a:tcPr>
                </a:tc>
              </a:tr>
              <a:tr h="533400">
                <a:tc>
                  <a:txBody>
                    <a:bodyPr/>
                    <a:lstStyle/>
                    <a:p>
                      <a:r>
                        <a:rPr lang="en-US" dirty="0" smtClean="0"/>
                        <a:t>I</a:t>
                      </a:r>
                      <a:endParaRPr lang="en-US" dirty="0"/>
                    </a:p>
                  </a:txBody>
                  <a:tcPr>
                    <a:solidFill>
                      <a:schemeClr val="tx2">
                        <a:lumMod val="50000"/>
                      </a:schemeClr>
                    </a:solidFill>
                  </a:tcPr>
                </a:tc>
                <a:tc>
                  <a:txBody>
                    <a:bodyPr/>
                    <a:lstStyle/>
                    <a:p>
                      <a:r>
                        <a:rPr lang="en-US" dirty="0" smtClean="0">
                          <a:solidFill>
                            <a:srgbClr val="FF0000"/>
                          </a:solidFill>
                        </a:rPr>
                        <a:t>0.4 A</a:t>
                      </a:r>
                      <a:endParaRPr lang="en-US" dirty="0">
                        <a:solidFill>
                          <a:srgbClr val="FF0000"/>
                        </a:solidFill>
                      </a:endParaRPr>
                    </a:p>
                  </a:txBody>
                  <a:tcPr>
                    <a:solidFill>
                      <a:schemeClr val="tx2">
                        <a:lumMod val="50000"/>
                      </a:schemeClr>
                    </a:solidFill>
                  </a:tcPr>
                </a:tc>
                <a:tc>
                  <a:txBody>
                    <a:bodyPr/>
                    <a:lstStyle/>
                    <a:p>
                      <a:r>
                        <a:rPr lang="en-US" dirty="0" smtClean="0">
                          <a:solidFill>
                            <a:srgbClr val="FF0000"/>
                          </a:solidFill>
                        </a:rPr>
                        <a:t>0.4 A</a:t>
                      </a:r>
                      <a:endParaRPr lang="en-US" dirty="0">
                        <a:solidFill>
                          <a:srgbClr val="FF0000"/>
                        </a:solidFill>
                      </a:endParaRPr>
                    </a:p>
                  </a:txBody>
                  <a:tcPr>
                    <a:solidFill>
                      <a:schemeClr val="tx2">
                        <a:lumMod val="50000"/>
                      </a:schemeClr>
                    </a:solidFill>
                  </a:tcPr>
                </a:tc>
                <a:tc>
                  <a:txBody>
                    <a:bodyPr/>
                    <a:lstStyle/>
                    <a:p>
                      <a:r>
                        <a:rPr lang="en-US" dirty="0" smtClean="0">
                          <a:solidFill>
                            <a:srgbClr val="FF0000"/>
                          </a:solidFill>
                        </a:rPr>
                        <a:t>1.2 A</a:t>
                      </a:r>
                      <a:endParaRPr lang="en-US" dirty="0">
                        <a:solidFill>
                          <a:srgbClr val="FF0000"/>
                        </a:solidFill>
                      </a:endParaRPr>
                    </a:p>
                  </a:txBody>
                  <a:tcPr>
                    <a:solidFill>
                      <a:schemeClr val="tx2">
                        <a:lumMod val="50000"/>
                      </a:schemeClr>
                    </a:solidFill>
                  </a:tcPr>
                </a:tc>
                <a:tc>
                  <a:txBody>
                    <a:bodyPr/>
                    <a:lstStyle/>
                    <a:p>
                      <a:r>
                        <a:rPr lang="en-US" dirty="0" smtClean="0"/>
                        <a:t>1.6 A</a:t>
                      </a:r>
                      <a:endParaRPr lang="en-US" dirty="0"/>
                    </a:p>
                  </a:txBody>
                  <a:tcPr>
                    <a:solidFill>
                      <a:schemeClr val="tx2">
                        <a:lumMod val="50000"/>
                      </a:schemeClr>
                    </a:solidFill>
                  </a:tcPr>
                </a:tc>
              </a:tr>
              <a:tr h="533400">
                <a:tc>
                  <a:txBody>
                    <a:bodyPr/>
                    <a:lstStyle/>
                    <a:p>
                      <a:r>
                        <a:rPr lang="en-US" dirty="0" smtClean="0"/>
                        <a:t>R</a:t>
                      </a:r>
                      <a:endParaRPr lang="en-US" dirty="0"/>
                    </a:p>
                  </a:txBody>
                  <a:tcPr>
                    <a:solidFill>
                      <a:schemeClr val="tx2">
                        <a:lumMod val="50000"/>
                      </a:schemeClr>
                    </a:solidFill>
                  </a:tcPr>
                </a:tc>
                <a:tc>
                  <a:txBody>
                    <a:bodyPr/>
                    <a:lstStyle/>
                    <a:p>
                      <a:r>
                        <a:rPr lang="en-US" dirty="0" smtClean="0"/>
                        <a:t>24 </a:t>
                      </a:r>
                      <a:r>
                        <a:rPr lang="el-GR" dirty="0" smtClean="0"/>
                        <a:t>Ω</a:t>
                      </a:r>
                      <a:endParaRPr lang="en-US" dirty="0"/>
                    </a:p>
                  </a:txBody>
                  <a:tcPr>
                    <a:solidFill>
                      <a:schemeClr val="tx2">
                        <a:lumMod val="50000"/>
                      </a:schemeClr>
                    </a:solidFill>
                  </a:tcPr>
                </a:tc>
                <a:tc>
                  <a:txBody>
                    <a:bodyPr/>
                    <a:lstStyle/>
                    <a:p>
                      <a:r>
                        <a:rPr lang="en-US" dirty="0" smtClean="0"/>
                        <a:t>36 </a:t>
                      </a:r>
                      <a:r>
                        <a:rPr lang="el-GR" dirty="0" smtClean="0"/>
                        <a:t>Ω</a:t>
                      </a:r>
                      <a:endParaRPr lang="en-US" dirty="0"/>
                    </a:p>
                  </a:txBody>
                  <a:tcPr>
                    <a:solidFill>
                      <a:schemeClr val="tx2">
                        <a:lumMod val="50000"/>
                      </a:schemeClr>
                    </a:solidFill>
                  </a:tcPr>
                </a:tc>
                <a:tc>
                  <a:txBody>
                    <a:bodyPr/>
                    <a:lstStyle/>
                    <a:p>
                      <a:r>
                        <a:rPr lang="en-US" dirty="0" smtClean="0"/>
                        <a:t>20 </a:t>
                      </a:r>
                      <a:r>
                        <a:rPr lang="el-GR" dirty="0" smtClean="0"/>
                        <a:t>Ω</a:t>
                      </a:r>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tr>
            </a:tbl>
          </a:graphicData>
        </a:graphic>
      </p:graphicFrame>
      <p:sp>
        <p:nvSpPr>
          <p:cNvPr id="25" name="Content Placeholder 24"/>
          <p:cNvSpPr>
            <a:spLocks noGrp="1"/>
          </p:cNvSpPr>
          <p:nvPr>
            <p:ph sz="half" idx="1"/>
          </p:nvPr>
        </p:nvSpPr>
        <p:spPr>
          <a:xfrm>
            <a:off x="1141410" y="2249486"/>
            <a:ext cx="4878389" cy="3541714"/>
          </a:xfrm>
        </p:spPr>
        <p:txBody>
          <a:bodyPr/>
          <a:lstStyle/>
          <a:p>
            <a:r>
              <a:rPr lang="en-US" dirty="0" smtClean="0"/>
              <a:t>V</a:t>
            </a:r>
            <a:r>
              <a:rPr lang="en-US" baseline="-25000" dirty="0"/>
              <a:t>2</a:t>
            </a:r>
            <a:r>
              <a:rPr lang="en-US" dirty="0" smtClean="0"/>
              <a:t> = IR = (0.4 V)(36 </a:t>
            </a:r>
            <a:r>
              <a:rPr lang="el-GR" dirty="0" smtClean="0"/>
              <a:t>Ω</a:t>
            </a:r>
            <a:r>
              <a:rPr lang="en-US" dirty="0" smtClean="0"/>
              <a:t>) = 14.4 V </a:t>
            </a:r>
          </a:p>
          <a:p>
            <a:r>
              <a:rPr lang="en-US" dirty="0" smtClean="0"/>
              <a:t>V</a:t>
            </a:r>
            <a:r>
              <a:rPr lang="en-US" baseline="-25000" dirty="0" smtClean="0"/>
              <a:t>1</a:t>
            </a:r>
            <a:r>
              <a:rPr lang="en-US" dirty="0" smtClean="0"/>
              <a:t> </a:t>
            </a:r>
            <a:r>
              <a:rPr lang="en-US" dirty="0"/>
              <a:t>= </a:t>
            </a:r>
            <a:r>
              <a:rPr lang="en-US" dirty="0" err="1" smtClean="0"/>
              <a:t>V</a:t>
            </a:r>
            <a:r>
              <a:rPr lang="en-US" baseline="-25000" dirty="0" err="1" smtClean="0"/>
              <a:t>source</a:t>
            </a:r>
            <a:r>
              <a:rPr lang="en-US" dirty="0" smtClean="0"/>
              <a:t> – V</a:t>
            </a:r>
            <a:r>
              <a:rPr lang="en-US" baseline="-25000" dirty="0" smtClean="0"/>
              <a:t>2</a:t>
            </a:r>
            <a:r>
              <a:rPr lang="en-US" dirty="0" smtClean="0"/>
              <a:t> </a:t>
            </a:r>
            <a:r>
              <a:rPr lang="en-US" dirty="0"/>
              <a:t>=</a:t>
            </a:r>
            <a:r>
              <a:rPr lang="en-US" dirty="0" smtClean="0"/>
              <a:t> 24 V – 14.4 V </a:t>
            </a:r>
          </a:p>
          <a:p>
            <a:pPr marL="0" indent="0">
              <a:buNone/>
            </a:pPr>
            <a:r>
              <a:rPr lang="en-US" dirty="0"/>
              <a:t> </a:t>
            </a:r>
            <a:r>
              <a:rPr lang="en-US" dirty="0" smtClean="0"/>
              <a:t>      = 9.6 V (Loop Law)</a:t>
            </a:r>
            <a:endParaRPr lang="en-US" dirty="0"/>
          </a:p>
          <a:p>
            <a:r>
              <a:rPr lang="en-US" dirty="0" smtClean="0"/>
              <a:t>R</a:t>
            </a:r>
            <a:r>
              <a:rPr lang="en-US" baseline="-25000" dirty="0" smtClean="0"/>
              <a:t>1 </a:t>
            </a:r>
            <a:r>
              <a:rPr lang="en-US" dirty="0" smtClean="0"/>
              <a:t>= V/I = 9.6 V/ 0.4 A = 24 </a:t>
            </a:r>
            <a:r>
              <a:rPr lang="el-GR" dirty="0"/>
              <a:t>Ω</a:t>
            </a:r>
            <a:endParaRPr lang="en-US" dirty="0"/>
          </a:p>
        </p:txBody>
      </p:sp>
    </p:spTree>
    <p:extLst>
      <p:ext uri="{BB962C8B-B14F-4D97-AF65-F5344CB8AC3E}">
        <p14:creationId xmlns:p14="http://schemas.microsoft.com/office/powerpoint/2010/main" val="192525903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problems – combinations of </a:t>
            </a:r>
            <a:r>
              <a:rPr lang="en-US" dirty="0" smtClean="0"/>
              <a:t>resistors #1</a:t>
            </a:r>
            <a:r>
              <a:rPr lang="en-US" dirty="0"/>
              <a:t> </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521903835"/>
              </p:ext>
            </p:extLst>
          </p:nvPr>
        </p:nvGraphicFramePr>
        <p:xfrm>
          <a:off x="6172200" y="2249488"/>
          <a:ext cx="4875215" cy="1483360"/>
        </p:xfrm>
        <a:graphic>
          <a:graphicData uri="http://schemas.openxmlformats.org/drawingml/2006/table">
            <a:tbl>
              <a:tblPr firstRow="1" bandRow="1">
                <a:tableStyleId>{5C22544A-7EE6-4342-B048-85BDC9FD1C3A}</a:tableStyleId>
              </a:tblPr>
              <a:tblGrid>
                <a:gridCol w="975043"/>
                <a:gridCol w="975043"/>
                <a:gridCol w="975043"/>
                <a:gridCol w="975043"/>
                <a:gridCol w="975043"/>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pic>
        <p:nvPicPr>
          <p:cNvPr id="7" name="Picture 6"/>
          <p:cNvPicPr>
            <a:picLocks noChangeAspect="1"/>
          </p:cNvPicPr>
          <p:nvPr/>
        </p:nvPicPr>
        <p:blipFill rotWithShape="1">
          <a:blip r:embed="rId2"/>
          <a:srcRect l="38339" t="29557" r="10388" b="16861"/>
          <a:stretch/>
        </p:blipFill>
        <p:spPr>
          <a:xfrm>
            <a:off x="6121803" y="1602739"/>
            <a:ext cx="5595257" cy="3287486"/>
          </a:xfrm>
          <a:prstGeom prst="rect">
            <a:avLst/>
          </a:prstGeom>
        </p:spPr>
      </p:pic>
      <p:pic>
        <p:nvPicPr>
          <p:cNvPr id="8" name="Picture 7"/>
          <p:cNvPicPr>
            <a:picLocks noChangeAspect="1"/>
          </p:cNvPicPr>
          <p:nvPr/>
        </p:nvPicPr>
        <p:blipFill rotWithShape="1">
          <a:blip r:embed="rId2"/>
          <a:srcRect l="6662" t="29018" r="62884" b="48661"/>
          <a:stretch/>
        </p:blipFill>
        <p:spPr>
          <a:xfrm>
            <a:off x="6836226" y="5127169"/>
            <a:ext cx="3962401" cy="1632857"/>
          </a:xfrm>
          <a:prstGeom prst="rect">
            <a:avLst/>
          </a:prstGeom>
        </p:spPr>
      </p:pic>
      <p:cxnSp>
        <p:nvCxnSpPr>
          <p:cNvPr id="9" name="Straight Arrow Connector 8"/>
          <p:cNvCxnSpPr/>
          <p:nvPr/>
        </p:nvCxnSpPr>
        <p:spPr>
          <a:xfrm>
            <a:off x="7884160" y="2097088"/>
            <a:ext cx="1085668"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798627" y="2918443"/>
            <a:ext cx="11748" cy="84552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631680" y="2918443"/>
            <a:ext cx="46806" cy="86107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080942" y="4632960"/>
            <a:ext cx="1124018"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10839" y="198862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4" name="TextBox 13"/>
          <p:cNvSpPr txBox="1"/>
          <p:nvPr/>
        </p:nvSpPr>
        <p:spPr>
          <a:xfrm>
            <a:off x="9862092" y="183677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5" name="TextBox 14"/>
          <p:cNvSpPr txBox="1"/>
          <p:nvPr/>
        </p:nvSpPr>
        <p:spPr>
          <a:xfrm>
            <a:off x="11281383" y="255887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6" name="TextBox 15"/>
          <p:cNvSpPr txBox="1"/>
          <p:nvPr/>
        </p:nvSpPr>
        <p:spPr>
          <a:xfrm>
            <a:off x="9874065" y="3333192"/>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7" name="TextBox 16"/>
          <p:cNvSpPr txBox="1"/>
          <p:nvPr/>
        </p:nvSpPr>
        <p:spPr>
          <a:xfrm>
            <a:off x="6872919" y="3048445"/>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18" name="TextBox 17"/>
          <p:cNvSpPr txBox="1"/>
          <p:nvPr/>
        </p:nvSpPr>
        <p:spPr>
          <a:xfrm>
            <a:off x="9962602" y="3000826"/>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19" name="TextBox 18"/>
          <p:cNvSpPr txBox="1"/>
          <p:nvPr/>
        </p:nvSpPr>
        <p:spPr>
          <a:xfrm>
            <a:off x="9862092" y="4490829"/>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20" name="TextBox 19"/>
          <p:cNvSpPr txBox="1"/>
          <p:nvPr/>
        </p:nvSpPr>
        <p:spPr>
          <a:xfrm>
            <a:off x="11260907" y="3960353"/>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21" name="Donut 20"/>
          <p:cNvSpPr/>
          <p:nvPr/>
        </p:nvSpPr>
        <p:spPr>
          <a:xfrm>
            <a:off x="10036387" y="4644499"/>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10025292" y="1593377"/>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22"/>
          <p:cNvSpPr/>
          <p:nvPr/>
        </p:nvSpPr>
        <p:spPr>
          <a:xfrm>
            <a:off x="7379469" y="2230375"/>
            <a:ext cx="3799910" cy="2287975"/>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Rounded Rectangle 23"/>
          <p:cNvSpPr/>
          <p:nvPr/>
        </p:nvSpPr>
        <p:spPr>
          <a:xfrm>
            <a:off x="7663585" y="2355595"/>
            <a:ext cx="2210479" cy="197409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39380821"/>
              </p:ext>
            </p:extLst>
          </p:nvPr>
        </p:nvGraphicFramePr>
        <p:xfrm>
          <a:off x="1192798" y="4518350"/>
          <a:ext cx="4590865" cy="2133600"/>
        </p:xfrm>
        <a:graphic>
          <a:graphicData uri="http://schemas.openxmlformats.org/drawingml/2006/table">
            <a:tbl>
              <a:tblPr firstRow="1" bandRow="1">
                <a:tableStyleId>{5C22544A-7EE6-4342-B048-85BDC9FD1C3A}</a:tableStyleId>
              </a:tblPr>
              <a:tblGrid>
                <a:gridCol w="918173"/>
                <a:gridCol w="918173"/>
                <a:gridCol w="918173"/>
                <a:gridCol w="918173"/>
                <a:gridCol w="918173"/>
              </a:tblGrid>
              <a:tr h="533400">
                <a:tc>
                  <a:txBody>
                    <a:bodyPr/>
                    <a:lstStyle/>
                    <a:p>
                      <a:endParaRPr lang="en-US" dirty="0"/>
                    </a:p>
                  </a:txBody>
                  <a:tcPr>
                    <a:solidFill>
                      <a:schemeClr val="tx2">
                        <a:lumMod val="50000"/>
                      </a:schemeClr>
                    </a:solidFill>
                  </a:tcPr>
                </a:tc>
                <a:tc>
                  <a:txBody>
                    <a:bodyPr/>
                    <a:lstStyle/>
                    <a:p>
                      <a:r>
                        <a:rPr lang="en-US" dirty="0" smtClean="0"/>
                        <a:t>R1</a:t>
                      </a:r>
                      <a:endParaRPr lang="en-US" dirty="0"/>
                    </a:p>
                  </a:txBody>
                  <a:tcPr>
                    <a:solidFill>
                      <a:schemeClr val="tx2">
                        <a:lumMod val="50000"/>
                      </a:schemeClr>
                    </a:solidFill>
                  </a:tcPr>
                </a:tc>
                <a:tc>
                  <a:txBody>
                    <a:bodyPr/>
                    <a:lstStyle/>
                    <a:p>
                      <a:r>
                        <a:rPr lang="en-US" dirty="0" smtClean="0"/>
                        <a:t>R2</a:t>
                      </a:r>
                      <a:endParaRPr lang="en-US" dirty="0"/>
                    </a:p>
                  </a:txBody>
                  <a:tcPr>
                    <a:solidFill>
                      <a:schemeClr val="tx2">
                        <a:lumMod val="50000"/>
                      </a:schemeClr>
                    </a:solidFill>
                  </a:tcPr>
                </a:tc>
                <a:tc>
                  <a:txBody>
                    <a:bodyPr/>
                    <a:lstStyle/>
                    <a:p>
                      <a:r>
                        <a:rPr lang="en-US" dirty="0" smtClean="0"/>
                        <a:t>R3</a:t>
                      </a:r>
                      <a:endParaRPr lang="en-US" dirty="0"/>
                    </a:p>
                  </a:txBody>
                  <a:tcPr>
                    <a:solidFill>
                      <a:schemeClr val="tx2">
                        <a:lumMod val="50000"/>
                      </a:schemeClr>
                    </a:solidFill>
                  </a:tcPr>
                </a:tc>
                <a:tc>
                  <a:txBody>
                    <a:bodyPr/>
                    <a:lstStyle/>
                    <a:p>
                      <a:r>
                        <a:rPr lang="en-US" dirty="0" smtClean="0"/>
                        <a:t>Source</a:t>
                      </a:r>
                      <a:endParaRPr lang="en-US" dirty="0"/>
                    </a:p>
                  </a:txBody>
                  <a:tcPr>
                    <a:solidFill>
                      <a:schemeClr val="tx2">
                        <a:lumMod val="50000"/>
                      </a:schemeClr>
                    </a:solidFill>
                  </a:tcPr>
                </a:tc>
              </a:tr>
              <a:tr h="533400">
                <a:tc>
                  <a:txBody>
                    <a:bodyPr/>
                    <a:lstStyle/>
                    <a:p>
                      <a:r>
                        <a:rPr lang="en-US" dirty="0" smtClean="0"/>
                        <a:t>V</a:t>
                      </a:r>
                      <a:endParaRPr lang="en-US" dirty="0"/>
                    </a:p>
                  </a:txBody>
                  <a:tcPr>
                    <a:solidFill>
                      <a:schemeClr val="tx2">
                        <a:lumMod val="50000"/>
                      </a:schemeClr>
                    </a:solidFill>
                  </a:tcPr>
                </a:tc>
                <a:tc>
                  <a:txBody>
                    <a:bodyPr/>
                    <a:lstStyle/>
                    <a:p>
                      <a:r>
                        <a:rPr lang="en-US" dirty="0" smtClean="0">
                          <a:solidFill>
                            <a:srgbClr val="FF0000"/>
                          </a:solidFill>
                        </a:rPr>
                        <a:t>9.6 V</a:t>
                      </a:r>
                      <a:endParaRPr lang="en-US" dirty="0">
                        <a:solidFill>
                          <a:srgbClr val="FF0000"/>
                        </a:solidFill>
                      </a:endParaRPr>
                    </a:p>
                  </a:txBody>
                  <a:tcPr>
                    <a:solidFill>
                      <a:schemeClr val="tx2">
                        <a:lumMod val="50000"/>
                      </a:schemeClr>
                    </a:solidFill>
                  </a:tcPr>
                </a:tc>
                <a:tc>
                  <a:txBody>
                    <a:bodyPr/>
                    <a:lstStyle/>
                    <a:p>
                      <a:r>
                        <a:rPr lang="en-US" dirty="0" smtClean="0">
                          <a:solidFill>
                            <a:srgbClr val="FF0000"/>
                          </a:solidFill>
                        </a:rPr>
                        <a:t>14.4 V</a:t>
                      </a:r>
                      <a:endParaRPr lang="en-US" dirty="0">
                        <a:solidFill>
                          <a:srgbClr val="FF0000"/>
                        </a:solidFill>
                      </a:endParaRPr>
                    </a:p>
                  </a:txBody>
                  <a:tcPr>
                    <a:solidFill>
                      <a:schemeClr val="tx2">
                        <a:lumMod val="50000"/>
                      </a:schemeClr>
                    </a:solidFill>
                  </a:tcPr>
                </a:tc>
                <a:tc>
                  <a:txBody>
                    <a:bodyPr/>
                    <a:lstStyle/>
                    <a:p>
                      <a:r>
                        <a:rPr lang="en-US" dirty="0" smtClean="0">
                          <a:solidFill>
                            <a:srgbClr val="FF0000"/>
                          </a:solidFill>
                        </a:rPr>
                        <a:t>24 V</a:t>
                      </a:r>
                      <a:endParaRPr lang="en-US" dirty="0">
                        <a:solidFill>
                          <a:srgbClr val="FF0000"/>
                        </a:solidFill>
                      </a:endParaRPr>
                    </a:p>
                  </a:txBody>
                  <a:tcPr>
                    <a:solidFill>
                      <a:schemeClr val="tx2">
                        <a:lumMod val="50000"/>
                      </a:schemeClr>
                    </a:solidFill>
                  </a:tcPr>
                </a:tc>
                <a:tc>
                  <a:txBody>
                    <a:bodyPr/>
                    <a:lstStyle/>
                    <a:p>
                      <a:r>
                        <a:rPr lang="en-US" dirty="0" smtClean="0"/>
                        <a:t>24 V</a:t>
                      </a:r>
                      <a:endParaRPr lang="en-US" dirty="0"/>
                    </a:p>
                  </a:txBody>
                  <a:tcPr>
                    <a:solidFill>
                      <a:schemeClr val="tx2">
                        <a:lumMod val="50000"/>
                      </a:schemeClr>
                    </a:solidFill>
                  </a:tcPr>
                </a:tc>
              </a:tr>
              <a:tr h="533400">
                <a:tc>
                  <a:txBody>
                    <a:bodyPr/>
                    <a:lstStyle/>
                    <a:p>
                      <a:r>
                        <a:rPr lang="en-US" dirty="0" smtClean="0"/>
                        <a:t>I</a:t>
                      </a:r>
                      <a:endParaRPr lang="en-US" dirty="0"/>
                    </a:p>
                  </a:txBody>
                  <a:tcPr>
                    <a:solidFill>
                      <a:schemeClr val="tx2">
                        <a:lumMod val="50000"/>
                      </a:schemeClr>
                    </a:solidFill>
                  </a:tcPr>
                </a:tc>
                <a:tc>
                  <a:txBody>
                    <a:bodyPr/>
                    <a:lstStyle/>
                    <a:p>
                      <a:r>
                        <a:rPr lang="en-US" dirty="0" smtClean="0">
                          <a:solidFill>
                            <a:srgbClr val="FF0000"/>
                          </a:solidFill>
                        </a:rPr>
                        <a:t>0.4 A</a:t>
                      </a:r>
                      <a:endParaRPr lang="en-US" dirty="0">
                        <a:solidFill>
                          <a:srgbClr val="FF0000"/>
                        </a:solidFill>
                      </a:endParaRPr>
                    </a:p>
                  </a:txBody>
                  <a:tcPr>
                    <a:solidFill>
                      <a:schemeClr val="tx2">
                        <a:lumMod val="50000"/>
                      </a:schemeClr>
                    </a:solidFill>
                  </a:tcPr>
                </a:tc>
                <a:tc>
                  <a:txBody>
                    <a:bodyPr/>
                    <a:lstStyle/>
                    <a:p>
                      <a:r>
                        <a:rPr lang="en-US" dirty="0" smtClean="0">
                          <a:solidFill>
                            <a:srgbClr val="FF0000"/>
                          </a:solidFill>
                        </a:rPr>
                        <a:t>0.4 A</a:t>
                      </a:r>
                      <a:endParaRPr lang="en-US" dirty="0">
                        <a:solidFill>
                          <a:srgbClr val="FF0000"/>
                        </a:solidFill>
                      </a:endParaRPr>
                    </a:p>
                  </a:txBody>
                  <a:tcPr>
                    <a:solidFill>
                      <a:schemeClr val="tx2">
                        <a:lumMod val="50000"/>
                      </a:schemeClr>
                    </a:solidFill>
                  </a:tcPr>
                </a:tc>
                <a:tc>
                  <a:txBody>
                    <a:bodyPr/>
                    <a:lstStyle/>
                    <a:p>
                      <a:r>
                        <a:rPr lang="en-US" dirty="0" smtClean="0">
                          <a:solidFill>
                            <a:srgbClr val="FF0000"/>
                          </a:solidFill>
                        </a:rPr>
                        <a:t>1.2 A</a:t>
                      </a:r>
                      <a:endParaRPr lang="en-US" dirty="0">
                        <a:solidFill>
                          <a:srgbClr val="FF0000"/>
                        </a:solidFill>
                      </a:endParaRPr>
                    </a:p>
                  </a:txBody>
                  <a:tcPr>
                    <a:solidFill>
                      <a:schemeClr val="tx2">
                        <a:lumMod val="50000"/>
                      </a:schemeClr>
                    </a:solidFill>
                  </a:tcPr>
                </a:tc>
                <a:tc>
                  <a:txBody>
                    <a:bodyPr/>
                    <a:lstStyle/>
                    <a:p>
                      <a:r>
                        <a:rPr lang="en-US" dirty="0" smtClean="0"/>
                        <a:t>1.6 A</a:t>
                      </a:r>
                      <a:endParaRPr lang="en-US" dirty="0"/>
                    </a:p>
                  </a:txBody>
                  <a:tcPr>
                    <a:solidFill>
                      <a:schemeClr val="tx2">
                        <a:lumMod val="50000"/>
                      </a:schemeClr>
                    </a:solidFill>
                  </a:tcPr>
                </a:tc>
              </a:tr>
              <a:tr h="533400">
                <a:tc>
                  <a:txBody>
                    <a:bodyPr/>
                    <a:lstStyle/>
                    <a:p>
                      <a:r>
                        <a:rPr lang="en-US" dirty="0" smtClean="0"/>
                        <a:t>R</a:t>
                      </a:r>
                      <a:endParaRPr lang="en-US" dirty="0"/>
                    </a:p>
                  </a:txBody>
                  <a:tcPr>
                    <a:solidFill>
                      <a:schemeClr val="tx2">
                        <a:lumMod val="50000"/>
                      </a:schemeClr>
                    </a:solidFill>
                  </a:tcPr>
                </a:tc>
                <a:tc>
                  <a:txBody>
                    <a:bodyPr/>
                    <a:lstStyle/>
                    <a:p>
                      <a:r>
                        <a:rPr lang="en-US" dirty="0" smtClean="0"/>
                        <a:t>24 </a:t>
                      </a:r>
                      <a:r>
                        <a:rPr lang="el-GR" dirty="0" smtClean="0"/>
                        <a:t>Ω</a:t>
                      </a:r>
                      <a:endParaRPr lang="en-US" dirty="0"/>
                    </a:p>
                  </a:txBody>
                  <a:tcPr>
                    <a:solidFill>
                      <a:schemeClr val="tx2">
                        <a:lumMod val="50000"/>
                      </a:schemeClr>
                    </a:solidFill>
                  </a:tcPr>
                </a:tc>
                <a:tc>
                  <a:txBody>
                    <a:bodyPr/>
                    <a:lstStyle/>
                    <a:p>
                      <a:r>
                        <a:rPr lang="en-US" dirty="0" smtClean="0"/>
                        <a:t>36 </a:t>
                      </a:r>
                      <a:r>
                        <a:rPr lang="el-GR" dirty="0" smtClean="0"/>
                        <a:t>Ω</a:t>
                      </a:r>
                      <a:endParaRPr lang="en-US" dirty="0"/>
                    </a:p>
                  </a:txBody>
                  <a:tcPr>
                    <a:solidFill>
                      <a:schemeClr val="tx2">
                        <a:lumMod val="50000"/>
                      </a:schemeClr>
                    </a:solidFill>
                  </a:tcPr>
                </a:tc>
                <a:tc>
                  <a:txBody>
                    <a:bodyPr/>
                    <a:lstStyle/>
                    <a:p>
                      <a:r>
                        <a:rPr lang="en-US" dirty="0" smtClean="0"/>
                        <a:t>20 </a:t>
                      </a:r>
                      <a:r>
                        <a:rPr lang="el-GR" dirty="0" smtClean="0"/>
                        <a:t>Ω</a:t>
                      </a:r>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tr>
            </a:tbl>
          </a:graphicData>
        </a:graphic>
      </p:graphicFrame>
      <p:sp>
        <p:nvSpPr>
          <p:cNvPr id="25" name="Content Placeholder 24"/>
          <p:cNvSpPr>
            <a:spLocks noGrp="1"/>
          </p:cNvSpPr>
          <p:nvPr>
            <p:ph sz="half" idx="1"/>
          </p:nvPr>
        </p:nvSpPr>
        <p:spPr>
          <a:xfrm>
            <a:off x="1141410" y="2249486"/>
            <a:ext cx="4878389" cy="3541714"/>
          </a:xfrm>
        </p:spPr>
        <p:txBody>
          <a:bodyPr/>
          <a:lstStyle/>
          <a:p>
            <a:r>
              <a:rPr lang="en-US" sz="2000" dirty="0" smtClean="0"/>
              <a:t>R</a:t>
            </a:r>
            <a:r>
              <a:rPr lang="en-US" sz="2000" baseline="-25000" dirty="0"/>
              <a:t>1</a:t>
            </a:r>
            <a:r>
              <a:rPr lang="en-US" sz="2000" baseline="-25000" dirty="0" smtClean="0"/>
              <a:t> </a:t>
            </a:r>
            <a:r>
              <a:rPr lang="en-US" sz="2000" dirty="0" smtClean="0"/>
              <a:t>&amp;R</a:t>
            </a:r>
            <a:r>
              <a:rPr lang="en-US" sz="2000" baseline="-25000" dirty="0"/>
              <a:t>2</a:t>
            </a:r>
            <a:r>
              <a:rPr lang="en-US" sz="2000" dirty="0" smtClean="0"/>
              <a:t> are in series and </a:t>
            </a:r>
            <a:r>
              <a:rPr lang="en-US" sz="2000" dirty="0"/>
              <a:t>R</a:t>
            </a:r>
            <a:r>
              <a:rPr lang="en-US" sz="2000" baseline="-25000" dirty="0"/>
              <a:t>1&amp;2</a:t>
            </a:r>
            <a:r>
              <a:rPr lang="en-US" sz="2000" dirty="0" smtClean="0"/>
              <a:t>  is parallel with R</a:t>
            </a:r>
            <a:r>
              <a:rPr lang="en-US" sz="2000" baseline="-25000" dirty="0"/>
              <a:t>3</a:t>
            </a:r>
            <a:r>
              <a:rPr lang="en-US" sz="2000" baseline="-25000" dirty="0" smtClean="0"/>
              <a:t> </a:t>
            </a:r>
            <a:r>
              <a:rPr lang="en-US" sz="2000" dirty="0" smtClean="0"/>
              <a:t>=</a:t>
            </a:r>
          </a:p>
          <a:p>
            <a:r>
              <a:rPr lang="en-US" sz="2000" dirty="0" smtClean="0"/>
              <a:t>R</a:t>
            </a:r>
            <a:r>
              <a:rPr lang="en-US" sz="2000" baseline="-25000" dirty="0" smtClean="0"/>
              <a:t>1</a:t>
            </a:r>
            <a:r>
              <a:rPr lang="en-US" sz="2000" dirty="0" smtClean="0"/>
              <a:t>+R</a:t>
            </a:r>
            <a:r>
              <a:rPr lang="en-US" sz="2000" baseline="-25000" dirty="0" smtClean="0"/>
              <a:t>2</a:t>
            </a:r>
            <a:r>
              <a:rPr lang="en-US" sz="2000" dirty="0" smtClean="0"/>
              <a:t> =24 </a:t>
            </a:r>
            <a:r>
              <a:rPr lang="el-GR" sz="2000" dirty="0"/>
              <a:t>Ω </a:t>
            </a:r>
            <a:r>
              <a:rPr lang="en-US" sz="2000" dirty="0" smtClean="0"/>
              <a:t>+ 36 </a:t>
            </a:r>
            <a:r>
              <a:rPr lang="el-GR" sz="2000" dirty="0" smtClean="0"/>
              <a:t>Ω</a:t>
            </a:r>
            <a:r>
              <a:rPr lang="en-US" sz="2000" dirty="0" smtClean="0"/>
              <a:t>= 60 </a:t>
            </a:r>
            <a:r>
              <a:rPr lang="el-GR" sz="2000" dirty="0" smtClean="0"/>
              <a:t>Ω</a:t>
            </a:r>
            <a:r>
              <a:rPr lang="en-US" sz="2000" dirty="0" smtClean="0"/>
              <a:t> </a:t>
            </a:r>
          </a:p>
          <a:p>
            <a:r>
              <a:rPr lang="en-US" sz="2000" dirty="0"/>
              <a:t>R</a:t>
            </a:r>
            <a:r>
              <a:rPr lang="en-US" sz="2000" baseline="-25000" dirty="0"/>
              <a:t>1&amp;2</a:t>
            </a:r>
            <a:r>
              <a:rPr lang="en-US" sz="2000" dirty="0"/>
              <a:t> </a:t>
            </a:r>
            <a:r>
              <a:rPr lang="en-US" sz="2000" dirty="0" smtClean="0"/>
              <a:t>+ </a:t>
            </a:r>
            <a:r>
              <a:rPr lang="en-US" sz="2000" dirty="0"/>
              <a:t>R</a:t>
            </a:r>
            <a:r>
              <a:rPr lang="en-US" sz="2000" baseline="-25000" dirty="0"/>
              <a:t>3 </a:t>
            </a:r>
            <a:r>
              <a:rPr lang="en-US" sz="2000" dirty="0" smtClean="0"/>
              <a:t>= (1/60 + 1/20) </a:t>
            </a:r>
            <a:r>
              <a:rPr lang="en-US" sz="2000" baseline="30000" dirty="0" smtClean="0"/>
              <a:t>-1</a:t>
            </a:r>
            <a:r>
              <a:rPr lang="en-US" sz="2000" dirty="0" smtClean="0"/>
              <a:t> = 15</a:t>
            </a:r>
            <a:r>
              <a:rPr lang="en-US" sz="2000" dirty="0"/>
              <a:t> </a:t>
            </a:r>
            <a:r>
              <a:rPr lang="el-GR" sz="2000" dirty="0" smtClean="0"/>
              <a:t>Ω</a:t>
            </a:r>
            <a:endParaRPr lang="en-US" sz="2000" dirty="0" smtClean="0"/>
          </a:p>
          <a:p>
            <a:endParaRPr lang="en-US" dirty="0"/>
          </a:p>
        </p:txBody>
      </p:sp>
    </p:spTree>
    <p:extLst>
      <p:ext uri="{BB962C8B-B14F-4D97-AF65-F5344CB8AC3E}">
        <p14:creationId xmlns:p14="http://schemas.microsoft.com/office/powerpoint/2010/main" val="387759566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problems – combinations of </a:t>
            </a:r>
            <a:r>
              <a:rPr lang="en-US" dirty="0" smtClean="0"/>
              <a:t>resistors #1</a:t>
            </a:r>
            <a:r>
              <a:rPr lang="en-US" dirty="0"/>
              <a:t> </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521903835"/>
              </p:ext>
            </p:extLst>
          </p:nvPr>
        </p:nvGraphicFramePr>
        <p:xfrm>
          <a:off x="6172200" y="2249488"/>
          <a:ext cx="4875215" cy="1483360"/>
        </p:xfrm>
        <a:graphic>
          <a:graphicData uri="http://schemas.openxmlformats.org/drawingml/2006/table">
            <a:tbl>
              <a:tblPr firstRow="1" bandRow="1">
                <a:tableStyleId>{5C22544A-7EE6-4342-B048-85BDC9FD1C3A}</a:tableStyleId>
              </a:tblPr>
              <a:tblGrid>
                <a:gridCol w="975043"/>
                <a:gridCol w="975043"/>
                <a:gridCol w="975043"/>
                <a:gridCol w="975043"/>
                <a:gridCol w="975043"/>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pic>
        <p:nvPicPr>
          <p:cNvPr id="7" name="Picture 6"/>
          <p:cNvPicPr>
            <a:picLocks noChangeAspect="1"/>
          </p:cNvPicPr>
          <p:nvPr/>
        </p:nvPicPr>
        <p:blipFill rotWithShape="1">
          <a:blip r:embed="rId2"/>
          <a:srcRect l="38339" t="29557" r="10388" b="16861"/>
          <a:stretch/>
        </p:blipFill>
        <p:spPr>
          <a:xfrm>
            <a:off x="6121803" y="1602739"/>
            <a:ext cx="5595257" cy="3287486"/>
          </a:xfrm>
          <a:prstGeom prst="rect">
            <a:avLst/>
          </a:prstGeom>
        </p:spPr>
      </p:pic>
      <p:pic>
        <p:nvPicPr>
          <p:cNvPr id="8" name="Picture 7"/>
          <p:cNvPicPr>
            <a:picLocks noChangeAspect="1"/>
          </p:cNvPicPr>
          <p:nvPr/>
        </p:nvPicPr>
        <p:blipFill rotWithShape="1">
          <a:blip r:embed="rId2"/>
          <a:srcRect l="6662" t="29018" r="62884" b="48661"/>
          <a:stretch/>
        </p:blipFill>
        <p:spPr>
          <a:xfrm>
            <a:off x="6836226" y="5127169"/>
            <a:ext cx="3962401" cy="1632857"/>
          </a:xfrm>
          <a:prstGeom prst="rect">
            <a:avLst/>
          </a:prstGeom>
        </p:spPr>
      </p:pic>
      <p:cxnSp>
        <p:nvCxnSpPr>
          <p:cNvPr id="9" name="Straight Arrow Connector 8"/>
          <p:cNvCxnSpPr/>
          <p:nvPr/>
        </p:nvCxnSpPr>
        <p:spPr>
          <a:xfrm>
            <a:off x="7884160" y="2097088"/>
            <a:ext cx="1085668"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798627" y="2918443"/>
            <a:ext cx="11748" cy="84552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631680" y="2918443"/>
            <a:ext cx="46806" cy="86107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080942" y="4632960"/>
            <a:ext cx="1124018"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10839" y="198862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4" name="TextBox 13"/>
          <p:cNvSpPr txBox="1"/>
          <p:nvPr/>
        </p:nvSpPr>
        <p:spPr>
          <a:xfrm>
            <a:off x="9862092" y="183677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5" name="TextBox 14"/>
          <p:cNvSpPr txBox="1"/>
          <p:nvPr/>
        </p:nvSpPr>
        <p:spPr>
          <a:xfrm>
            <a:off x="11281383" y="255887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6" name="TextBox 15"/>
          <p:cNvSpPr txBox="1"/>
          <p:nvPr/>
        </p:nvSpPr>
        <p:spPr>
          <a:xfrm>
            <a:off x="9874065" y="3333192"/>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7" name="TextBox 16"/>
          <p:cNvSpPr txBox="1"/>
          <p:nvPr/>
        </p:nvSpPr>
        <p:spPr>
          <a:xfrm>
            <a:off x="6872919" y="3048445"/>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18" name="TextBox 17"/>
          <p:cNvSpPr txBox="1"/>
          <p:nvPr/>
        </p:nvSpPr>
        <p:spPr>
          <a:xfrm>
            <a:off x="9962602" y="3000826"/>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19" name="TextBox 18"/>
          <p:cNvSpPr txBox="1"/>
          <p:nvPr/>
        </p:nvSpPr>
        <p:spPr>
          <a:xfrm>
            <a:off x="9862092" y="4490829"/>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20" name="TextBox 19"/>
          <p:cNvSpPr txBox="1"/>
          <p:nvPr/>
        </p:nvSpPr>
        <p:spPr>
          <a:xfrm>
            <a:off x="11260907" y="3960353"/>
            <a:ext cx="506550" cy="369332"/>
          </a:xfrm>
          <a:prstGeom prst="rect">
            <a:avLst/>
          </a:prstGeom>
          <a:noFill/>
        </p:spPr>
        <p:txBody>
          <a:bodyPr wrap="square" rtlCol="0">
            <a:spAutoFit/>
          </a:bodyPr>
          <a:lstStyle/>
          <a:p>
            <a:r>
              <a:rPr lang="en-US" dirty="0">
                <a:solidFill>
                  <a:srgbClr val="002060"/>
                </a:solidFill>
              </a:rPr>
              <a:t>P</a:t>
            </a:r>
            <a:endParaRPr lang="en-US" dirty="0">
              <a:solidFill>
                <a:srgbClr val="002060"/>
              </a:solidFill>
            </a:endParaRPr>
          </a:p>
        </p:txBody>
      </p:sp>
      <p:sp>
        <p:nvSpPr>
          <p:cNvPr id="21" name="Donut 20"/>
          <p:cNvSpPr/>
          <p:nvPr/>
        </p:nvSpPr>
        <p:spPr>
          <a:xfrm>
            <a:off x="10036387" y="4644499"/>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10025292" y="1593377"/>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22"/>
          <p:cNvSpPr/>
          <p:nvPr/>
        </p:nvSpPr>
        <p:spPr>
          <a:xfrm>
            <a:off x="7379469" y="2230375"/>
            <a:ext cx="3799910" cy="2287975"/>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Rounded Rectangle 23"/>
          <p:cNvSpPr/>
          <p:nvPr/>
        </p:nvSpPr>
        <p:spPr>
          <a:xfrm>
            <a:off x="7663585" y="2355595"/>
            <a:ext cx="2210479" cy="197409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39380821"/>
              </p:ext>
            </p:extLst>
          </p:nvPr>
        </p:nvGraphicFramePr>
        <p:xfrm>
          <a:off x="1192798" y="4518350"/>
          <a:ext cx="4590865" cy="2133600"/>
        </p:xfrm>
        <a:graphic>
          <a:graphicData uri="http://schemas.openxmlformats.org/drawingml/2006/table">
            <a:tbl>
              <a:tblPr firstRow="1" bandRow="1">
                <a:tableStyleId>{5C22544A-7EE6-4342-B048-85BDC9FD1C3A}</a:tableStyleId>
              </a:tblPr>
              <a:tblGrid>
                <a:gridCol w="918173"/>
                <a:gridCol w="918173"/>
                <a:gridCol w="918173"/>
                <a:gridCol w="918173"/>
                <a:gridCol w="918173"/>
              </a:tblGrid>
              <a:tr h="533400">
                <a:tc>
                  <a:txBody>
                    <a:bodyPr/>
                    <a:lstStyle/>
                    <a:p>
                      <a:endParaRPr lang="en-US" dirty="0"/>
                    </a:p>
                  </a:txBody>
                  <a:tcPr>
                    <a:solidFill>
                      <a:schemeClr val="tx2">
                        <a:lumMod val="50000"/>
                      </a:schemeClr>
                    </a:solidFill>
                  </a:tcPr>
                </a:tc>
                <a:tc>
                  <a:txBody>
                    <a:bodyPr/>
                    <a:lstStyle/>
                    <a:p>
                      <a:r>
                        <a:rPr lang="en-US" dirty="0" smtClean="0"/>
                        <a:t>R1</a:t>
                      </a:r>
                      <a:endParaRPr lang="en-US" dirty="0"/>
                    </a:p>
                  </a:txBody>
                  <a:tcPr>
                    <a:solidFill>
                      <a:schemeClr val="tx2">
                        <a:lumMod val="50000"/>
                      </a:schemeClr>
                    </a:solidFill>
                  </a:tcPr>
                </a:tc>
                <a:tc>
                  <a:txBody>
                    <a:bodyPr/>
                    <a:lstStyle/>
                    <a:p>
                      <a:r>
                        <a:rPr lang="en-US" dirty="0" smtClean="0"/>
                        <a:t>R2</a:t>
                      </a:r>
                      <a:endParaRPr lang="en-US" dirty="0"/>
                    </a:p>
                  </a:txBody>
                  <a:tcPr>
                    <a:solidFill>
                      <a:schemeClr val="tx2">
                        <a:lumMod val="50000"/>
                      </a:schemeClr>
                    </a:solidFill>
                  </a:tcPr>
                </a:tc>
                <a:tc>
                  <a:txBody>
                    <a:bodyPr/>
                    <a:lstStyle/>
                    <a:p>
                      <a:r>
                        <a:rPr lang="en-US" dirty="0" smtClean="0"/>
                        <a:t>R3</a:t>
                      </a:r>
                      <a:endParaRPr lang="en-US" dirty="0"/>
                    </a:p>
                  </a:txBody>
                  <a:tcPr>
                    <a:solidFill>
                      <a:schemeClr val="tx2">
                        <a:lumMod val="50000"/>
                      </a:schemeClr>
                    </a:solidFill>
                  </a:tcPr>
                </a:tc>
                <a:tc>
                  <a:txBody>
                    <a:bodyPr/>
                    <a:lstStyle/>
                    <a:p>
                      <a:r>
                        <a:rPr lang="en-US" dirty="0" smtClean="0"/>
                        <a:t>Source</a:t>
                      </a:r>
                      <a:endParaRPr lang="en-US" dirty="0"/>
                    </a:p>
                  </a:txBody>
                  <a:tcPr>
                    <a:solidFill>
                      <a:schemeClr val="tx2">
                        <a:lumMod val="50000"/>
                      </a:schemeClr>
                    </a:solidFill>
                  </a:tcPr>
                </a:tc>
              </a:tr>
              <a:tr h="533400">
                <a:tc>
                  <a:txBody>
                    <a:bodyPr/>
                    <a:lstStyle/>
                    <a:p>
                      <a:r>
                        <a:rPr lang="en-US" dirty="0" smtClean="0"/>
                        <a:t>V</a:t>
                      </a:r>
                      <a:endParaRPr lang="en-US" dirty="0"/>
                    </a:p>
                  </a:txBody>
                  <a:tcPr>
                    <a:solidFill>
                      <a:schemeClr val="tx2">
                        <a:lumMod val="50000"/>
                      </a:schemeClr>
                    </a:solidFill>
                  </a:tcPr>
                </a:tc>
                <a:tc>
                  <a:txBody>
                    <a:bodyPr/>
                    <a:lstStyle/>
                    <a:p>
                      <a:r>
                        <a:rPr lang="en-US" dirty="0" smtClean="0">
                          <a:solidFill>
                            <a:srgbClr val="FF0000"/>
                          </a:solidFill>
                        </a:rPr>
                        <a:t>9.6 V</a:t>
                      </a:r>
                      <a:endParaRPr lang="en-US" dirty="0">
                        <a:solidFill>
                          <a:srgbClr val="FF0000"/>
                        </a:solidFill>
                      </a:endParaRPr>
                    </a:p>
                  </a:txBody>
                  <a:tcPr>
                    <a:solidFill>
                      <a:schemeClr val="tx2">
                        <a:lumMod val="50000"/>
                      </a:schemeClr>
                    </a:solidFill>
                  </a:tcPr>
                </a:tc>
                <a:tc>
                  <a:txBody>
                    <a:bodyPr/>
                    <a:lstStyle/>
                    <a:p>
                      <a:r>
                        <a:rPr lang="en-US" dirty="0" smtClean="0">
                          <a:solidFill>
                            <a:srgbClr val="FF0000"/>
                          </a:solidFill>
                        </a:rPr>
                        <a:t>14.4 V</a:t>
                      </a:r>
                      <a:endParaRPr lang="en-US" dirty="0">
                        <a:solidFill>
                          <a:srgbClr val="FF0000"/>
                        </a:solidFill>
                      </a:endParaRPr>
                    </a:p>
                  </a:txBody>
                  <a:tcPr>
                    <a:solidFill>
                      <a:schemeClr val="tx2">
                        <a:lumMod val="50000"/>
                      </a:schemeClr>
                    </a:solidFill>
                  </a:tcPr>
                </a:tc>
                <a:tc>
                  <a:txBody>
                    <a:bodyPr/>
                    <a:lstStyle/>
                    <a:p>
                      <a:r>
                        <a:rPr lang="en-US" dirty="0" smtClean="0">
                          <a:solidFill>
                            <a:srgbClr val="FF0000"/>
                          </a:solidFill>
                        </a:rPr>
                        <a:t>24 V</a:t>
                      </a:r>
                      <a:endParaRPr lang="en-US" dirty="0">
                        <a:solidFill>
                          <a:srgbClr val="FF0000"/>
                        </a:solidFill>
                      </a:endParaRPr>
                    </a:p>
                  </a:txBody>
                  <a:tcPr>
                    <a:solidFill>
                      <a:schemeClr val="tx2">
                        <a:lumMod val="50000"/>
                      </a:schemeClr>
                    </a:solidFill>
                  </a:tcPr>
                </a:tc>
                <a:tc>
                  <a:txBody>
                    <a:bodyPr/>
                    <a:lstStyle/>
                    <a:p>
                      <a:r>
                        <a:rPr lang="en-US" dirty="0" smtClean="0"/>
                        <a:t>24 V</a:t>
                      </a:r>
                      <a:endParaRPr lang="en-US" dirty="0"/>
                    </a:p>
                  </a:txBody>
                  <a:tcPr>
                    <a:solidFill>
                      <a:schemeClr val="tx2">
                        <a:lumMod val="50000"/>
                      </a:schemeClr>
                    </a:solidFill>
                  </a:tcPr>
                </a:tc>
              </a:tr>
              <a:tr h="533400">
                <a:tc>
                  <a:txBody>
                    <a:bodyPr/>
                    <a:lstStyle/>
                    <a:p>
                      <a:r>
                        <a:rPr lang="en-US" dirty="0" smtClean="0"/>
                        <a:t>I</a:t>
                      </a:r>
                      <a:endParaRPr lang="en-US" dirty="0"/>
                    </a:p>
                  </a:txBody>
                  <a:tcPr>
                    <a:solidFill>
                      <a:schemeClr val="tx2">
                        <a:lumMod val="50000"/>
                      </a:schemeClr>
                    </a:solidFill>
                  </a:tcPr>
                </a:tc>
                <a:tc>
                  <a:txBody>
                    <a:bodyPr/>
                    <a:lstStyle/>
                    <a:p>
                      <a:r>
                        <a:rPr lang="en-US" dirty="0" smtClean="0">
                          <a:solidFill>
                            <a:srgbClr val="FF0000"/>
                          </a:solidFill>
                        </a:rPr>
                        <a:t>0.4 A</a:t>
                      </a:r>
                      <a:endParaRPr lang="en-US" dirty="0">
                        <a:solidFill>
                          <a:srgbClr val="FF0000"/>
                        </a:solidFill>
                      </a:endParaRPr>
                    </a:p>
                  </a:txBody>
                  <a:tcPr>
                    <a:solidFill>
                      <a:schemeClr val="tx2">
                        <a:lumMod val="50000"/>
                      </a:schemeClr>
                    </a:solidFill>
                  </a:tcPr>
                </a:tc>
                <a:tc>
                  <a:txBody>
                    <a:bodyPr/>
                    <a:lstStyle/>
                    <a:p>
                      <a:r>
                        <a:rPr lang="en-US" dirty="0" smtClean="0">
                          <a:solidFill>
                            <a:srgbClr val="FF0000"/>
                          </a:solidFill>
                        </a:rPr>
                        <a:t>0.4 A</a:t>
                      </a:r>
                      <a:endParaRPr lang="en-US" dirty="0">
                        <a:solidFill>
                          <a:srgbClr val="FF0000"/>
                        </a:solidFill>
                      </a:endParaRPr>
                    </a:p>
                  </a:txBody>
                  <a:tcPr>
                    <a:solidFill>
                      <a:schemeClr val="tx2">
                        <a:lumMod val="50000"/>
                      </a:schemeClr>
                    </a:solidFill>
                  </a:tcPr>
                </a:tc>
                <a:tc>
                  <a:txBody>
                    <a:bodyPr/>
                    <a:lstStyle/>
                    <a:p>
                      <a:r>
                        <a:rPr lang="en-US" dirty="0" smtClean="0">
                          <a:solidFill>
                            <a:srgbClr val="FF0000"/>
                          </a:solidFill>
                        </a:rPr>
                        <a:t>1.2 A</a:t>
                      </a:r>
                      <a:endParaRPr lang="en-US" dirty="0">
                        <a:solidFill>
                          <a:srgbClr val="FF0000"/>
                        </a:solidFill>
                      </a:endParaRPr>
                    </a:p>
                  </a:txBody>
                  <a:tcPr>
                    <a:solidFill>
                      <a:schemeClr val="tx2">
                        <a:lumMod val="50000"/>
                      </a:schemeClr>
                    </a:solidFill>
                  </a:tcPr>
                </a:tc>
                <a:tc>
                  <a:txBody>
                    <a:bodyPr/>
                    <a:lstStyle/>
                    <a:p>
                      <a:r>
                        <a:rPr lang="en-US" dirty="0" smtClean="0"/>
                        <a:t>1.6 A</a:t>
                      </a:r>
                      <a:endParaRPr lang="en-US" dirty="0"/>
                    </a:p>
                  </a:txBody>
                  <a:tcPr>
                    <a:solidFill>
                      <a:schemeClr val="tx2">
                        <a:lumMod val="50000"/>
                      </a:schemeClr>
                    </a:solidFill>
                  </a:tcPr>
                </a:tc>
              </a:tr>
              <a:tr h="533400">
                <a:tc>
                  <a:txBody>
                    <a:bodyPr/>
                    <a:lstStyle/>
                    <a:p>
                      <a:r>
                        <a:rPr lang="en-US" dirty="0" smtClean="0"/>
                        <a:t>R</a:t>
                      </a:r>
                      <a:endParaRPr lang="en-US" dirty="0"/>
                    </a:p>
                  </a:txBody>
                  <a:tcPr>
                    <a:solidFill>
                      <a:schemeClr val="tx2">
                        <a:lumMod val="50000"/>
                      </a:schemeClr>
                    </a:solidFill>
                  </a:tcPr>
                </a:tc>
                <a:tc>
                  <a:txBody>
                    <a:bodyPr/>
                    <a:lstStyle/>
                    <a:p>
                      <a:r>
                        <a:rPr lang="en-US" dirty="0" smtClean="0"/>
                        <a:t>24 </a:t>
                      </a:r>
                      <a:r>
                        <a:rPr lang="el-GR" dirty="0" smtClean="0"/>
                        <a:t>Ω</a:t>
                      </a:r>
                      <a:endParaRPr lang="en-US" dirty="0"/>
                    </a:p>
                  </a:txBody>
                  <a:tcPr>
                    <a:solidFill>
                      <a:schemeClr val="tx2">
                        <a:lumMod val="50000"/>
                      </a:schemeClr>
                    </a:solidFill>
                  </a:tcPr>
                </a:tc>
                <a:tc>
                  <a:txBody>
                    <a:bodyPr/>
                    <a:lstStyle/>
                    <a:p>
                      <a:r>
                        <a:rPr lang="en-US" dirty="0" smtClean="0"/>
                        <a:t>36 </a:t>
                      </a:r>
                      <a:r>
                        <a:rPr lang="el-GR" dirty="0" smtClean="0"/>
                        <a:t>Ω</a:t>
                      </a:r>
                      <a:endParaRPr lang="en-US" dirty="0"/>
                    </a:p>
                  </a:txBody>
                  <a:tcPr>
                    <a:solidFill>
                      <a:schemeClr val="tx2">
                        <a:lumMod val="50000"/>
                      </a:schemeClr>
                    </a:solidFill>
                  </a:tcPr>
                </a:tc>
                <a:tc>
                  <a:txBody>
                    <a:bodyPr/>
                    <a:lstStyle/>
                    <a:p>
                      <a:r>
                        <a:rPr lang="en-US" dirty="0" smtClean="0"/>
                        <a:t>20 </a:t>
                      </a:r>
                      <a:r>
                        <a:rPr lang="el-GR" dirty="0" smtClean="0"/>
                        <a:t>Ω</a:t>
                      </a:r>
                      <a:endParaRPr lang="en-US" dirty="0"/>
                    </a:p>
                  </a:txBody>
                  <a:tcPr>
                    <a:solidFill>
                      <a:schemeClr val="tx2">
                        <a:lumMod val="50000"/>
                      </a:schemeClr>
                    </a:solidFill>
                  </a:tcPr>
                </a:tc>
                <a:tc>
                  <a:txBody>
                    <a:bodyPr/>
                    <a:lstStyle/>
                    <a:p>
                      <a:endParaRPr lang="en-US" dirty="0"/>
                    </a:p>
                  </a:txBody>
                  <a:tcPr>
                    <a:solidFill>
                      <a:schemeClr val="tx2">
                        <a:lumMod val="50000"/>
                      </a:schemeClr>
                    </a:solidFill>
                  </a:tcPr>
                </a:tc>
              </a:tr>
            </a:tbl>
          </a:graphicData>
        </a:graphic>
      </p:graphicFrame>
      <p:sp>
        <p:nvSpPr>
          <p:cNvPr id="25" name="Content Placeholder 24"/>
          <p:cNvSpPr>
            <a:spLocks noGrp="1"/>
          </p:cNvSpPr>
          <p:nvPr>
            <p:ph sz="half" idx="1"/>
          </p:nvPr>
        </p:nvSpPr>
        <p:spPr>
          <a:xfrm>
            <a:off x="1141410" y="2249486"/>
            <a:ext cx="4878389" cy="3541714"/>
          </a:xfrm>
        </p:spPr>
        <p:txBody>
          <a:bodyPr>
            <a:normAutofit/>
          </a:bodyPr>
          <a:lstStyle/>
          <a:p>
            <a:r>
              <a:rPr lang="en-US" sz="2800" dirty="0" smtClean="0"/>
              <a:t>Also, </a:t>
            </a:r>
            <a:r>
              <a:rPr lang="en-US" sz="2800" dirty="0" err="1" smtClean="0"/>
              <a:t>R</a:t>
            </a:r>
            <a:r>
              <a:rPr lang="en-US" sz="2800" baseline="-25000" dirty="0" err="1" smtClean="0"/>
              <a:t>circuit</a:t>
            </a:r>
            <a:r>
              <a:rPr lang="en-US" sz="2800" dirty="0" smtClean="0"/>
              <a:t> = V / I </a:t>
            </a:r>
          </a:p>
          <a:p>
            <a:r>
              <a:rPr lang="en-US" sz="2800" dirty="0" smtClean="0"/>
              <a:t>= 24 V / 1.6 A = 15 </a:t>
            </a:r>
            <a:r>
              <a:rPr lang="el-GR" sz="2800" dirty="0" smtClean="0"/>
              <a:t>Ω</a:t>
            </a:r>
            <a:endParaRPr lang="en-US" sz="2800" dirty="0" smtClean="0"/>
          </a:p>
          <a:p>
            <a:endParaRPr lang="en-US" sz="2800" dirty="0"/>
          </a:p>
        </p:txBody>
      </p:sp>
    </p:spTree>
    <p:extLst>
      <p:ext uri="{BB962C8B-B14F-4D97-AF65-F5344CB8AC3E}">
        <p14:creationId xmlns:p14="http://schemas.microsoft.com/office/powerpoint/2010/main" val="168217313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105232" y="1357803"/>
            <a:ext cx="6542482" cy="2824831"/>
          </a:xfrm>
          <a:prstGeom prst="rect">
            <a:avLst/>
          </a:prstGeom>
        </p:spPr>
      </p:pic>
      <p:pic>
        <p:nvPicPr>
          <p:cNvPr id="6" name="Picture 5"/>
          <p:cNvPicPr>
            <a:picLocks noChangeAspect="1"/>
          </p:cNvPicPr>
          <p:nvPr/>
        </p:nvPicPr>
        <p:blipFill rotWithShape="1">
          <a:blip r:embed="rId3"/>
          <a:srcRect l="10008" t="31994" r="44311" b="28423"/>
          <a:stretch/>
        </p:blipFill>
        <p:spPr>
          <a:xfrm>
            <a:off x="5769430" y="4231629"/>
            <a:ext cx="5277982" cy="2571325"/>
          </a:xfrm>
          <a:prstGeom prst="rect">
            <a:avLst/>
          </a:prstGeom>
        </p:spPr>
      </p:pic>
    </p:spTree>
    <p:extLst>
      <p:ext uri="{BB962C8B-B14F-4D97-AF65-F5344CB8AC3E}">
        <p14:creationId xmlns:p14="http://schemas.microsoft.com/office/powerpoint/2010/main" val="55598804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26843" y="2249486"/>
            <a:ext cx="4878389" cy="3541714"/>
          </a:xfrm>
        </p:spPr>
        <p:txBody>
          <a:bodyPr/>
          <a:lstStyle/>
          <a:p>
            <a:r>
              <a:rPr lang="en-US" dirty="0"/>
              <a:t>1. Show the flow of current through the circuit.  Label the current through each resistor and from the source.</a:t>
            </a:r>
          </a:p>
          <a:p>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105232" y="1357803"/>
            <a:ext cx="6542482" cy="2824831"/>
          </a:xfrm>
          <a:prstGeom prst="rect">
            <a:avLst/>
          </a:prstGeom>
        </p:spPr>
      </p:pic>
      <p:pic>
        <p:nvPicPr>
          <p:cNvPr id="6" name="Picture 5"/>
          <p:cNvPicPr>
            <a:picLocks noChangeAspect="1"/>
          </p:cNvPicPr>
          <p:nvPr/>
        </p:nvPicPr>
        <p:blipFill rotWithShape="1">
          <a:blip r:embed="rId3"/>
          <a:srcRect l="10008" t="31994" r="44311" b="28423"/>
          <a:stretch/>
        </p:blipFill>
        <p:spPr>
          <a:xfrm>
            <a:off x="5769430" y="4231629"/>
            <a:ext cx="5277982" cy="2571325"/>
          </a:xfrm>
          <a:prstGeom prst="rect">
            <a:avLst/>
          </a:prstGeom>
        </p:spPr>
      </p:pic>
    </p:spTree>
    <p:extLst>
      <p:ext uri="{BB962C8B-B14F-4D97-AF65-F5344CB8AC3E}">
        <p14:creationId xmlns:p14="http://schemas.microsoft.com/office/powerpoint/2010/main" val="1424990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Ohm’s law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lnSpcReduction="10000"/>
              </a:bodyPr>
              <a:lstStyle/>
              <a:p>
                <a:r>
                  <a:rPr lang="en-US" dirty="0" smtClean="0"/>
                  <a:t>The main idea in all circuit electricity is Ohm’s law.  Ohm’s law states:</a:t>
                </a:r>
              </a:p>
              <a:p>
                <a:r>
                  <a:rPr lang="en-US" dirty="0"/>
                  <a:t>	</a:t>
                </a:r>
                <a:r>
                  <a:rPr lang="en-US" b="1" dirty="0"/>
                  <a:t>The current through a resistor is directly proportional to the electrical potential difference across the resistor and inversely proportional to the resistance of the resistor.</a:t>
                </a:r>
                <a:endParaRPr lang="en-US" dirty="0"/>
              </a:p>
              <a:p>
                <a:r>
                  <a:rPr lang="en-US" dirty="0" smtClean="0"/>
                  <a:t>V= IR or </a:t>
                </a:r>
                <a14:m>
                  <m:oMath xmlns:m="http://schemas.openxmlformats.org/officeDocument/2006/math">
                    <m:r>
                      <a:rPr lang="en-US" sz="2400" b="0" i="1" smtClean="0">
                        <a:latin typeface="Cambria Math" panose="02040503050406030204" pitchFamily="18" charset="0"/>
                      </a:rPr>
                      <m:t>𝐼</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𝑉</m:t>
                        </m:r>
                      </m:num>
                      <m:den>
                        <m:r>
                          <a:rPr lang="en-US" sz="2400" b="0" i="1" smtClean="0">
                            <a:latin typeface="Cambria Math" panose="02040503050406030204" pitchFamily="18" charset="0"/>
                          </a:rPr>
                          <m:t>𝑅</m:t>
                        </m:r>
                      </m:den>
                    </m:f>
                  </m:oMath>
                </a14:m>
                <a:r>
                  <a:rPr lang="en-US" sz="2400" dirty="0" smtClean="0"/>
                  <a:t> </a:t>
                </a:r>
                <a:r>
                  <a:rPr lang="en-US" dirty="0" smtClean="0"/>
                  <a:t>or R</a:t>
                </a:r>
                <a14:m>
                  <m:oMath xmlns:m="http://schemas.openxmlformats.org/officeDocument/2006/math">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𝑉</m:t>
                        </m:r>
                      </m:num>
                      <m:den>
                        <m:r>
                          <a:rPr lang="en-US" sz="2400" b="0" i="1" smtClean="0">
                            <a:latin typeface="Cambria Math" panose="02040503050406030204" pitchFamily="18" charset="0"/>
                          </a:rPr>
                          <m:t>𝐼</m:t>
                        </m:r>
                      </m:den>
                    </m:f>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0">
                <a:blip r:embed="rId2"/>
                <a:stretch>
                  <a:fillRect l="-2125" t="-2754" r="-2000"/>
                </a:stretch>
              </a:blipFill>
            </p:spPr>
            <p:txBody>
              <a:bodyPr/>
              <a:lstStyle/>
              <a:p>
                <a:r>
                  <a:rPr lang="en-US">
                    <a:noFill/>
                  </a:rPr>
                  <a:t> </a:t>
                </a:r>
              </a:p>
            </p:txBody>
          </p:sp>
        </mc:Fallback>
      </mc:AlternateContent>
      <p:sp>
        <p:nvSpPr>
          <p:cNvPr id="4" name="Content Placeholder 3"/>
          <p:cNvSpPr>
            <a:spLocks noGrp="1"/>
          </p:cNvSpPr>
          <p:nvPr>
            <p:ph sz="half" idx="2"/>
          </p:nvPr>
        </p:nvSpPr>
        <p:spPr/>
        <p:txBody>
          <a:bodyPr>
            <a:normAutofit fontScale="92500" lnSpcReduction="10000"/>
          </a:bodyPr>
          <a:lstStyle/>
          <a:p>
            <a:r>
              <a:rPr lang="en-US" dirty="0"/>
              <a:t>I – current through the resistor in amperes, A</a:t>
            </a:r>
          </a:p>
          <a:p>
            <a:r>
              <a:rPr lang="en-US" dirty="0"/>
              <a:t>V – electrical potential difference across the resistor in volts, V</a:t>
            </a:r>
          </a:p>
          <a:p>
            <a:r>
              <a:rPr lang="en-US" dirty="0"/>
              <a:t>R – resistance of the resistor in ohms, Ω</a:t>
            </a:r>
          </a:p>
          <a:p>
            <a:endParaRPr lang="en-US" dirty="0"/>
          </a:p>
        </p:txBody>
      </p:sp>
    </p:spTree>
    <p:extLst>
      <p:ext uri="{BB962C8B-B14F-4D97-AF65-F5344CB8AC3E}">
        <p14:creationId xmlns:p14="http://schemas.microsoft.com/office/powerpoint/2010/main" val="39769627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26843" y="2249486"/>
            <a:ext cx="4878389" cy="3541714"/>
          </a:xfrm>
        </p:spPr>
        <p:txBody>
          <a:bodyPr/>
          <a:lstStyle/>
          <a:p>
            <a:r>
              <a:rPr lang="en-US" dirty="0"/>
              <a:t>1. Show the flow of current through the circuit.  Label the current through each resistor and from the source.</a:t>
            </a:r>
          </a:p>
          <a:p>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105232" y="1357803"/>
            <a:ext cx="6542482" cy="2824831"/>
          </a:xfrm>
          <a:prstGeom prst="rect">
            <a:avLst/>
          </a:prstGeom>
        </p:spPr>
      </p:pic>
      <p:pic>
        <p:nvPicPr>
          <p:cNvPr id="6" name="Picture 5"/>
          <p:cNvPicPr>
            <a:picLocks noChangeAspect="1"/>
          </p:cNvPicPr>
          <p:nvPr/>
        </p:nvPicPr>
        <p:blipFill rotWithShape="1">
          <a:blip r:embed="rId3"/>
          <a:srcRect l="10008" t="31994" r="44311" b="28423"/>
          <a:stretch/>
        </p:blipFill>
        <p:spPr>
          <a:xfrm>
            <a:off x="5769430" y="4231629"/>
            <a:ext cx="5277982" cy="2571325"/>
          </a:xfrm>
          <a:prstGeom prst="rect">
            <a:avLst/>
          </a:prstGeom>
        </p:spPr>
      </p:pic>
      <p:cxnSp>
        <p:nvCxnSpPr>
          <p:cNvPr id="8" name="Straight Arrow Connector 7"/>
          <p:cNvCxnSpPr/>
          <p:nvPr/>
        </p:nvCxnSpPr>
        <p:spPr>
          <a:xfrm>
            <a:off x="5486400" y="1686560"/>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313648"/>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556068" y="1721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54800" y="1851427"/>
            <a:ext cx="1574800" cy="253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676472" y="2446149"/>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743440" y="2423362"/>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332322" y="2268390"/>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426530" y="3860800"/>
            <a:ext cx="745669"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6851248" y="3827303"/>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8550987" y="3827303"/>
            <a:ext cx="745669"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49802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26843" y="2249486"/>
            <a:ext cx="4878389" cy="3541714"/>
          </a:xfrm>
        </p:spPr>
        <p:txBody>
          <a:bodyPr/>
          <a:lstStyle/>
          <a:p>
            <a:r>
              <a:rPr lang="en-US" dirty="0"/>
              <a:t>2. Label the positive and negative ends of the source and each resistor.</a:t>
            </a:r>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105232" y="1406798"/>
            <a:ext cx="6542482" cy="2824831"/>
          </a:xfrm>
          <a:prstGeom prst="rect">
            <a:avLst/>
          </a:prstGeom>
        </p:spPr>
      </p:pic>
      <p:pic>
        <p:nvPicPr>
          <p:cNvPr id="6" name="Picture 5"/>
          <p:cNvPicPr>
            <a:picLocks noChangeAspect="1"/>
          </p:cNvPicPr>
          <p:nvPr/>
        </p:nvPicPr>
        <p:blipFill rotWithShape="1">
          <a:blip r:embed="rId3"/>
          <a:srcRect l="10008" t="31994" r="44311" b="28423"/>
          <a:stretch/>
        </p:blipFill>
        <p:spPr>
          <a:xfrm>
            <a:off x="5769430" y="4231629"/>
            <a:ext cx="5277982" cy="2571325"/>
          </a:xfrm>
          <a:prstGeom prst="rect">
            <a:avLst/>
          </a:prstGeom>
        </p:spPr>
      </p:pic>
      <p:cxnSp>
        <p:nvCxnSpPr>
          <p:cNvPr id="8" name="Straight Arrow Connector 7"/>
          <p:cNvCxnSpPr/>
          <p:nvPr/>
        </p:nvCxnSpPr>
        <p:spPr>
          <a:xfrm>
            <a:off x="5486400" y="1686560"/>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313648"/>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556068" y="1721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54800" y="1851427"/>
            <a:ext cx="1574800" cy="253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676472" y="2446149"/>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743440" y="2423362"/>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332322" y="2268390"/>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426530" y="3860800"/>
            <a:ext cx="745669"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6851248" y="3827303"/>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8550987" y="3827303"/>
            <a:ext cx="745669"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10990" y="224591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158410" y="211143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0757960" y="3786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183022" y="211143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178494" y="2127012"/>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9743440" y="130880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401525" y="1392917"/>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291215" y="2964925"/>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442200" y="1392917"/>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158410" y="3156629"/>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0767646" y="1351834"/>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9772290" y="3827303"/>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234350" y="3219757"/>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287308" y="3277908"/>
            <a:ext cx="506550" cy="369332"/>
          </a:xfrm>
          <a:prstGeom prst="rect">
            <a:avLst/>
          </a:prstGeom>
          <a:noFill/>
        </p:spPr>
        <p:txBody>
          <a:bodyPr wrap="square" rtlCol="0">
            <a:spAutoFit/>
          </a:bodyPr>
          <a:lstStyle/>
          <a:p>
            <a:r>
              <a:rPr lang="en-US" dirty="0">
                <a:solidFill>
                  <a:srgbClr val="002060"/>
                </a:solidFill>
              </a:rPr>
              <a:t>P</a:t>
            </a:r>
          </a:p>
        </p:txBody>
      </p:sp>
    </p:spTree>
    <p:extLst>
      <p:ext uri="{BB962C8B-B14F-4D97-AF65-F5344CB8AC3E}">
        <p14:creationId xmlns:p14="http://schemas.microsoft.com/office/powerpoint/2010/main" val="285156526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26843" y="2249486"/>
            <a:ext cx="4878389" cy="3541714"/>
          </a:xfrm>
        </p:spPr>
        <p:txBody>
          <a:bodyPr/>
          <a:lstStyle/>
          <a:p>
            <a:r>
              <a:rPr lang="en-US" dirty="0"/>
              <a:t>3. Identify and label the six junctions in the circuit</a:t>
            </a:r>
            <a:r>
              <a:rPr lang="en-US" dirty="0" smtClean="0"/>
              <a:t>.</a:t>
            </a:r>
          </a:p>
          <a:p>
            <a:r>
              <a:rPr lang="en-US" dirty="0" smtClean="0"/>
              <a:t>J = </a:t>
            </a:r>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105232" y="1406798"/>
            <a:ext cx="6542482" cy="2824831"/>
          </a:xfrm>
          <a:prstGeom prst="rect">
            <a:avLst/>
          </a:prstGeom>
        </p:spPr>
      </p:pic>
      <p:pic>
        <p:nvPicPr>
          <p:cNvPr id="6" name="Picture 5"/>
          <p:cNvPicPr>
            <a:picLocks noChangeAspect="1"/>
          </p:cNvPicPr>
          <p:nvPr/>
        </p:nvPicPr>
        <p:blipFill rotWithShape="1">
          <a:blip r:embed="rId3"/>
          <a:srcRect l="10008" t="31994" r="44311" b="28423"/>
          <a:stretch/>
        </p:blipFill>
        <p:spPr>
          <a:xfrm>
            <a:off x="5769430" y="4231629"/>
            <a:ext cx="5277982" cy="2571325"/>
          </a:xfrm>
          <a:prstGeom prst="rect">
            <a:avLst/>
          </a:prstGeom>
        </p:spPr>
      </p:pic>
      <p:cxnSp>
        <p:nvCxnSpPr>
          <p:cNvPr id="8" name="Straight Arrow Connector 7"/>
          <p:cNvCxnSpPr/>
          <p:nvPr/>
        </p:nvCxnSpPr>
        <p:spPr>
          <a:xfrm>
            <a:off x="5486400" y="1686560"/>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313648"/>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556068" y="1721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54800" y="1851427"/>
            <a:ext cx="1574800" cy="253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676472" y="2446149"/>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743440" y="2423362"/>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332322" y="2268390"/>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426530" y="3860800"/>
            <a:ext cx="745669"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6851248" y="3827303"/>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8550987" y="3827303"/>
            <a:ext cx="745669"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10990" y="224591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158410" y="211143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0757960" y="3786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183022" y="211143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178494" y="2127012"/>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9743440" y="130880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401525" y="1392917"/>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291215" y="2964925"/>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442200" y="1392917"/>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158410" y="3156629"/>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0767646" y="1351834"/>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9772290" y="3827303"/>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234350" y="3219757"/>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287308" y="3277908"/>
            <a:ext cx="506550" cy="369332"/>
          </a:xfrm>
          <a:prstGeom prst="rect">
            <a:avLst/>
          </a:prstGeom>
          <a:noFill/>
        </p:spPr>
        <p:txBody>
          <a:bodyPr wrap="square" rtlCol="0">
            <a:spAutoFit/>
          </a:bodyPr>
          <a:lstStyle/>
          <a:p>
            <a:r>
              <a:rPr lang="en-US" dirty="0">
                <a:solidFill>
                  <a:srgbClr val="002060"/>
                </a:solidFill>
              </a:rPr>
              <a:t>P</a:t>
            </a:r>
          </a:p>
        </p:txBody>
      </p:sp>
      <p:sp>
        <p:nvSpPr>
          <p:cNvPr id="9" name="Donut 8"/>
          <p:cNvSpPr/>
          <p:nvPr/>
        </p:nvSpPr>
        <p:spPr>
          <a:xfrm>
            <a:off x="1143868" y="3277908"/>
            <a:ext cx="381169" cy="410415"/>
          </a:xfrm>
          <a:prstGeom prst="donu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6092491" y="1376874"/>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150304" y="384405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269946" y="3835094"/>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250210" y="1364527"/>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200536" y="3835095"/>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166557" y="14267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317543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26843" y="2249486"/>
            <a:ext cx="4878389" cy="3541714"/>
          </a:xfrm>
        </p:spPr>
        <p:txBody>
          <a:bodyPr/>
          <a:lstStyle/>
          <a:p>
            <a:r>
              <a:rPr lang="en-US" dirty="0"/>
              <a:t>4. Draw the four circuit loops as individual circuits.</a:t>
            </a:r>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105232" y="1406798"/>
            <a:ext cx="6542482" cy="2824831"/>
          </a:xfrm>
          <a:prstGeom prst="rect">
            <a:avLst/>
          </a:prstGeom>
        </p:spPr>
      </p:pic>
      <p:pic>
        <p:nvPicPr>
          <p:cNvPr id="6" name="Picture 5"/>
          <p:cNvPicPr>
            <a:picLocks noChangeAspect="1"/>
          </p:cNvPicPr>
          <p:nvPr/>
        </p:nvPicPr>
        <p:blipFill rotWithShape="1">
          <a:blip r:embed="rId3"/>
          <a:srcRect l="10008" t="31994" r="44311" b="28423"/>
          <a:stretch/>
        </p:blipFill>
        <p:spPr>
          <a:xfrm>
            <a:off x="5769430" y="4231629"/>
            <a:ext cx="5277982" cy="2571325"/>
          </a:xfrm>
          <a:prstGeom prst="rect">
            <a:avLst/>
          </a:prstGeom>
        </p:spPr>
      </p:pic>
      <p:cxnSp>
        <p:nvCxnSpPr>
          <p:cNvPr id="8" name="Straight Arrow Connector 7"/>
          <p:cNvCxnSpPr/>
          <p:nvPr/>
        </p:nvCxnSpPr>
        <p:spPr>
          <a:xfrm>
            <a:off x="5486400" y="1686560"/>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313648"/>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556068" y="1721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54800" y="1851427"/>
            <a:ext cx="1574800" cy="253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676472" y="2446149"/>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743440" y="2423362"/>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332322" y="2268390"/>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426530" y="3860800"/>
            <a:ext cx="745669"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6851248" y="3827303"/>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8550987" y="3827303"/>
            <a:ext cx="745669"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10990" y="224591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158410" y="211143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0757960" y="3786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183022" y="211143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178494" y="2127012"/>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9743440" y="130880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401525" y="1392917"/>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291215" y="2964925"/>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442200" y="1392917"/>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158410" y="3156629"/>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0767646" y="1351834"/>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9772290" y="3827303"/>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234350" y="3219757"/>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287308" y="3277908"/>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092491" y="1376874"/>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150304" y="384405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269946" y="3835094"/>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250210" y="1364527"/>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200536" y="3835095"/>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166557" y="14267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5486400" y="1876727"/>
            <a:ext cx="685799" cy="1770513"/>
          </a:xfrm>
          <a:prstGeom prst="roundRect">
            <a:avLst/>
          </a:prstGeom>
          <a:solidFill>
            <a:schemeClr val="lt1">
              <a:alpha val="0"/>
            </a:schemeClr>
          </a:solidFill>
          <a:ln w="508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5580240" y="1974717"/>
            <a:ext cx="2489969" cy="1660678"/>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679230" y="1865994"/>
            <a:ext cx="5500150" cy="1759491"/>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805419" y="1867132"/>
            <a:ext cx="3395117" cy="1658829"/>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88193012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26843" y="2249486"/>
            <a:ext cx="4878389" cy="3541714"/>
          </a:xfrm>
        </p:spPr>
        <p:txBody>
          <a:bodyPr/>
          <a:lstStyle/>
          <a:p>
            <a:r>
              <a:rPr lang="en-US" dirty="0"/>
              <a:t>5. Identify all resistors that are in series with the source, if any.</a:t>
            </a:r>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105232" y="1406798"/>
            <a:ext cx="6542482" cy="2824831"/>
          </a:xfrm>
          <a:prstGeom prst="rect">
            <a:avLst/>
          </a:prstGeom>
        </p:spPr>
      </p:pic>
      <p:pic>
        <p:nvPicPr>
          <p:cNvPr id="6" name="Picture 5"/>
          <p:cNvPicPr>
            <a:picLocks noChangeAspect="1"/>
          </p:cNvPicPr>
          <p:nvPr/>
        </p:nvPicPr>
        <p:blipFill rotWithShape="1">
          <a:blip r:embed="rId3"/>
          <a:srcRect l="10008" t="31994" r="44311" b="28423"/>
          <a:stretch/>
        </p:blipFill>
        <p:spPr>
          <a:xfrm>
            <a:off x="5769430" y="4231629"/>
            <a:ext cx="5277982" cy="2571325"/>
          </a:xfrm>
          <a:prstGeom prst="rect">
            <a:avLst/>
          </a:prstGeom>
        </p:spPr>
      </p:pic>
      <p:cxnSp>
        <p:nvCxnSpPr>
          <p:cNvPr id="8" name="Straight Arrow Connector 7"/>
          <p:cNvCxnSpPr/>
          <p:nvPr/>
        </p:nvCxnSpPr>
        <p:spPr>
          <a:xfrm>
            <a:off x="5486400" y="1686560"/>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313648"/>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556068" y="1721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54800" y="1851427"/>
            <a:ext cx="1574800" cy="253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676472" y="2446149"/>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743440" y="2423362"/>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332322" y="2268390"/>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426530" y="3860800"/>
            <a:ext cx="745669"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6851248" y="3827303"/>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8550987" y="3827303"/>
            <a:ext cx="745669"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10990" y="224591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158410" y="211143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0757960" y="3786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183022" y="211143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178494" y="2127012"/>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9743440" y="130880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401525" y="1392917"/>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291215" y="2964925"/>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442200" y="1392917"/>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158410" y="3156629"/>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0767646" y="1351834"/>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9772290" y="3827303"/>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234350" y="3219757"/>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287308" y="3277908"/>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092491" y="1376874"/>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150304" y="384405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269946" y="3835094"/>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250210" y="1364527"/>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200536" y="3835095"/>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166557" y="14267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5486400" y="1876727"/>
            <a:ext cx="685799" cy="1770513"/>
          </a:xfrm>
          <a:prstGeom prst="roundRect">
            <a:avLst/>
          </a:prstGeom>
          <a:solidFill>
            <a:schemeClr val="lt1">
              <a:alpha val="0"/>
            </a:schemeClr>
          </a:solidFill>
          <a:ln w="508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5580240" y="1974717"/>
            <a:ext cx="2489969" cy="1660678"/>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679230" y="1865994"/>
            <a:ext cx="5500150" cy="1759491"/>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805419" y="1867132"/>
            <a:ext cx="3395117" cy="1658829"/>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09847701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26843" y="2249486"/>
            <a:ext cx="4878389" cy="3541714"/>
          </a:xfrm>
        </p:spPr>
        <p:txBody>
          <a:bodyPr/>
          <a:lstStyle/>
          <a:p>
            <a:r>
              <a:rPr lang="en-US" dirty="0"/>
              <a:t>5. Identify all resistors that are in series with the source, if any</a:t>
            </a:r>
            <a:r>
              <a:rPr lang="en-US" dirty="0" smtClean="0"/>
              <a:t>.</a:t>
            </a:r>
          </a:p>
          <a:p>
            <a:r>
              <a:rPr lang="en-US" dirty="0" smtClean="0"/>
              <a:t>None (junction first…current will not be the same through any resistor)</a:t>
            </a:r>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520524" y="1820704"/>
            <a:ext cx="6542482" cy="4417536"/>
          </a:xfrm>
          <a:prstGeom prst="rect">
            <a:avLst/>
          </a:prstGeom>
        </p:spPr>
      </p:pic>
      <p:pic>
        <p:nvPicPr>
          <p:cNvPr id="6" name="Picture 5"/>
          <p:cNvPicPr>
            <a:picLocks noChangeAspect="1"/>
          </p:cNvPicPr>
          <p:nvPr/>
        </p:nvPicPr>
        <p:blipFill rotWithShape="1">
          <a:blip r:embed="rId3"/>
          <a:srcRect l="10008" t="31994" r="44311" b="28423"/>
          <a:stretch/>
        </p:blipFill>
        <p:spPr>
          <a:xfrm>
            <a:off x="148548" y="4245509"/>
            <a:ext cx="5277982" cy="2571325"/>
          </a:xfrm>
          <a:prstGeom prst="rect">
            <a:avLst/>
          </a:prstGeom>
        </p:spPr>
      </p:pic>
      <p:cxnSp>
        <p:nvCxnSpPr>
          <p:cNvPr id="8" name="Straight Arrow Connector 7"/>
          <p:cNvCxnSpPr/>
          <p:nvPr/>
        </p:nvCxnSpPr>
        <p:spPr>
          <a:xfrm>
            <a:off x="5871146" y="2229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577497"/>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69459" y="2199282"/>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5615" y="2203816"/>
            <a:ext cx="888730" cy="165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97488" y="264758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2891" y="2710536"/>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721630" y="276216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07663" y="5833874"/>
            <a:ext cx="529072"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126073" y="5857241"/>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9059878" y="5917186"/>
            <a:ext cx="492393" cy="241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27915" y="327120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898401" y="184713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1220160" y="5672575"/>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514442" y="315662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462909" y="3043473"/>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10168752" y="2029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552660" y="320239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627915" y="4420391"/>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916119" y="1852571"/>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601187" y="4605057"/>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1336396" y="1996351"/>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10152804" y="5634117"/>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564665" y="4656784"/>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676472" y="4659133"/>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527737" y="18829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567725" y="5732798"/>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676472" y="5809512"/>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687060" y="192490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627356" y="5787810"/>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581722" y="1904236"/>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14157" y="2647583"/>
            <a:ext cx="428432" cy="2976741"/>
          </a:xfrm>
          <a:prstGeom prst="roundRect">
            <a:avLst/>
          </a:prstGeom>
          <a:solidFill>
            <a:schemeClr val="lt1">
              <a:alpha val="0"/>
            </a:schemeClr>
          </a:solid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6244537" y="2586515"/>
            <a:ext cx="2195546" cy="270078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964249" y="2439512"/>
            <a:ext cx="5577511" cy="3196193"/>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907663" y="2421200"/>
            <a:ext cx="3674059" cy="3105300"/>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97794057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65625" y="1847134"/>
            <a:ext cx="4878389" cy="3541714"/>
          </a:xfrm>
        </p:spPr>
        <p:txBody>
          <a:bodyPr/>
          <a:lstStyle/>
          <a:p>
            <a:r>
              <a:rPr lang="en-US" dirty="0"/>
              <a:t> 6. Identify all resistors that are in parallel with the source, if any</a:t>
            </a:r>
            <a:r>
              <a:rPr lang="en-US" dirty="0" smtClean="0"/>
              <a:t>.</a:t>
            </a:r>
          </a:p>
          <a:p>
            <a:r>
              <a:rPr lang="en-US" dirty="0" smtClean="0"/>
              <a:t>R</a:t>
            </a:r>
            <a:r>
              <a:rPr lang="en-US" baseline="-25000" dirty="0" smtClean="0"/>
              <a:t>A</a:t>
            </a:r>
            <a:r>
              <a:rPr lang="en-US" dirty="0" smtClean="0"/>
              <a:t> (negative ends and positive ends meet with only wires. R</a:t>
            </a:r>
            <a:r>
              <a:rPr lang="en-US" baseline="-25000" dirty="0" smtClean="0"/>
              <a:t>B</a:t>
            </a:r>
            <a:r>
              <a:rPr lang="en-US" dirty="0" smtClean="0"/>
              <a:t> disrupts all others)</a:t>
            </a:r>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520524" y="1820704"/>
            <a:ext cx="6542482" cy="4417536"/>
          </a:xfrm>
          <a:prstGeom prst="rect">
            <a:avLst/>
          </a:prstGeom>
        </p:spPr>
      </p:pic>
      <p:pic>
        <p:nvPicPr>
          <p:cNvPr id="6" name="Picture 5"/>
          <p:cNvPicPr>
            <a:picLocks noChangeAspect="1"/>
          </p:cNvPicPr>
          <p:nvPr/>
        </p:nvPicPr>
        <p:blipFill rotWithShape="1">
          <a:blip r:embed="rId3"/>
          <a:srcRect l="10008" t="31994" r="44311" b="28423"/>
          <a:stretch/>
        </p:blipFill>
        <p:spPr>
          <a:xfrm>
            <a:off x="148548" y="4245509"/>
            <a:ext cx="5277982" cy="2571325"/>
          </a:xfrm>
          <a:prstGeom prst="rect">
            <a:avLst/>
          </a:prstGeom>
        </p:spPr>
      </p:pic>
      <p:cxnSp>
        <p:nvCxnSpPr>
          <p:cNvPr id="8" name="Straight Arrow Connector 7"/>
          <p:cNvCxnSpPr/>
          <p:nvPr/>
        </p:nvCxnSpPr>
        <p:spPr>
          <a:xfrm>
            <a:off x="5871146" y="2229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577497"/>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69459" y="2199282"/>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5615" y="2203816"/>
            <a:ext cx="888730" cy="165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97488" y="264758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2891" y="2710536"/>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721630" y="276216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07663" y="5833874"/>
            <a:ext cx="529072"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126073" y="5857241"/>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9059878" y="5917186"/>
            <a:ext cx="492393" cy="241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27915" y="327120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898401" y="184713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1220160" y="5672575"/>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514442" y="315662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462909" y="3043473"/>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10168752" y="2029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552660" y="320239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627915" y="4420391"/>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916119" y="1852571"/>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601187" y="4605057"/>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1336396" y="1996351"/>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10152804" y="5634117"/>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564665" y="4656784"/>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676472" y="4659133"/>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527737" y="18829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567725" y="5732798"/>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676472" y="5809512"/>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687060" y="192490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627356" y="5787810"/>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581722" y="1904236"/>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14157" y="2647583"/>
            <a:ext cx="428432" cy="2976741"/>
          </a:xfrm>
          <a:prstGeom prst="roundRect">
            <a:avLst/>
          </a:prstGeom>
          <a:solidFill>
            <a:schemeClr val="lt1">
              <a:alpha val="0"/>
            </a:schemeClr>
          </a:solid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6244537" y="2586515"/>
            <a:ext cx="2195546" cy="270078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964249" y="2439512"/>
            <a:ext cx="5577511" cy="3196193"/>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907663" y="2421200"/>
            <a:ext cx="3674059" cy="3105300"/>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44506464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65625" y="1847134"/>
            <a:ext cx="4878389" cy="3541714"/>
          </a:xfrm>
        </p:spPr>
        <p:txBody>
          <a:bodyPr/>
          <a:lstStyle/>
          <a:p>
            <a:r>
              <a:rPr lang="en-US" dirty="0"/>
              <a:t>7. Identify all resistors that are in series with each other, if any</a:t>
            </a:r>
            <a:r>
              <a:rPr lang="en-US" dirty="0" smtClean="0"/>
              <a:t>.</a:t>
            </a:r>
          </a:p>
          <a:p>
            <a:r>
              <a:rPr lang="en-US" dirty="0" smtClean="0"/>
              <a:t>R</a:t>
            </a:r>
            <a:r>
              <a:rPr lang="en-US" baseline="-25000" dirty="0"/>
              <a:t>E</a:t>
            </a:r>
            <a:r>
              <a:rPr lang="en-US" dirty="0" smtClean="0"/>
              <a:t> &amp; R</a:t>
            </a:r>
            <a:r>
              <a:rPr lang="en-US" baseline="-25000" dirty="0"/>
              <a:t>F</a:t>
            </a:r>
            <a:r>
              <a:rPr lang="en-US" baseline="-25000" dirty="0" smtClean="0"/>
              <a:t>  </a:t>
            </a:r>
            <a:r>
              <a:rPr lang="en-US" dirty="0" smtClean="0"/>
              <a:t>(same current must flow through each)</a:t>
            </a:r>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520524" y="1820704"/>
            <a:ext cx="6542482" cy="4417536"/>
          </a:xfrm>
          <a:prstGeom prst="rect">
            <a:avLst/>
          </a:prstGeom>
        </p:spPr>
      </p:pic>
      <p:pic>
        <p:nvPicPr>
          <p:cNvPr id="6" name="Picture 5"/>
          <p:cNvPicPr>
            <a:picLocks noChangeAspect="1"/>
          </p:cNvPicPr>
          <p:nvPr/>
        </p:nvPicPr>
        <p:blipFill rotWithShape="1">
          <a:blip r:embed="rId3"/>
          <a:srcRect l="10008" t="31994" r="44311" b="28423"/>
          <a:stretch/>
        </p:blipFill>
        <p:spPr>
          <a:xfrm>
            <a:off x="148548" y="4245509"/>
            <a:ext cx="5277982" cy="2571325"/>
          </a:xfrm>
          <a:prstGeom prst="rect">
            <a:avLst/>
          </a:prstGeom>
        </p:spPr>
      </p:pic>
      <p:cxnSp>
        <p:nvCxnSpPr>
          <p:cNvPr id="8" name="Straight Arrow Connector 7"/>
          <p:cNvCxnSpPr/>
          <p:nvPr/>
        </p:nvCxnSpPr>
        <p:spPr>
          <a:xfrm>
            <a:off x="5871146" y="2229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577497"/>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69459" y="2199282"/>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5615" y="2203816"/>
            <a:ext cx="888730" cy="165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97488" y="264758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2891" y="2710536"/>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721630" y="276216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07663" y="5833874"/>
            <a:ext cx="529072"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126073" y="5857241"/>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9059878" y="5917186"/>
            <a:ext cx="492393" cy="241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27915" y="327120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898401" y="184713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1220160" y="5672575"/>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514442" y="315662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462909" y="3043473"/>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10168752" y="2029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552660" y="320239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627915" y="4420391"/>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916119" y="1852571"/>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601187" y="4605057"/>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1336396" y="1996351"/>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10152804" y="5634117"/>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564665" y="4656784"/>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676472" y="4659133"/>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527737" y="18829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567725" y="5732798"/>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676472" y="5809512"/>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687060" y="192490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627356" y="5787810"/>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581722" y="1904236"/>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14157" y="2647583"/>
            <a:ext cx="428432" cy="2976741"/>
          </a:xfrm>
          <a:prstGeom prst="roundRect">
            <a:avLst/>
          </a:prstGeom>
          <a:solidFill>
            <a:schemeClr val="lt1">
              <a:alpha val="0"/>
            </a:schemeClr>
          </a:solid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6244537" y="2586515"/>
            <a:ext cx="2195546" cy="270078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964249" y="2439512"/>
            <a:ext cx="5577511" cy="3196193"/>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907663" y="2421200"/>
            <a:ext cx="3674059" cy="3105300"/>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0847795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65625" y="1847134"/>
            <a:ext cx="4878389" cy="3541714"/>
          </a:xfrm>
        </p:spPr>
        <p:txBody>
          <a:bodyPr/>
          <a:lstStyle/>
          <a:p>
            <a:r>
              <a:rPr lang="en-US" dirty="0"/>
              <a:t>8. Identify all resistors that are in parallel with each other, if any. </a:t>
            </a:r>
            <a:endParaRPr lang="en-US" dirty="0" smtClean="0"/>
          </a:p>
          <a:p>
            <a:r>
              <a:rPr lang="en-US" dirty="0" smtClean="0"/>
              <a:t>R</a:t>
            </a:r>
            <a:r>
              <a:rPr lang="en-US" baseline="-25000" dirty="0"/>
              <a:t>C</a:t>
            </a:r>
            <a:r>
              <a:rPr lang="en-US" dirty="0" smtClean="0"/>
              <a:t> &amp; R</a:t>
            </a:r>
            <a:r>
              <a:rPr lang="en-US" baseline="-25000" dirty="0" smtClean="0"/>
              <a:t>D  </a:t>
            </a:r>
            <a:r>
              <a:rPr lang="en-US" dirty="0" smtClean="0"/>
              <a:t>(</a:t>
            </a:r>
            <a:r>
              <a:rPr lang="en-US" dirty="0"/>
              <a:t>negative ends and positive ends meet with only wires. </a:t>
            </a:r>
            <a:r>
              <a:rPr lang="en-US" dirty="0" smtClean="0"/>
              <a:t>)</a:t>
            </a:r>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520524" y="1820704"/>
            <a:ext cx="6542482" cy="4417536"/>
          </a:xfrm>
          <a:prstGeom prst="rect">
            <a:avLst/>
          </a:prstGeom>
        </p:spPr>
      </p:pic>
      <p:pic>
        <p:nvPicPr>
          <p:cNvPr id="6" name="Picture 5"/>
          <p:cNvPicPr>
            <a:picLocks noChangeAspect="1"/>
          </p:cNvPicPr>
          <p:nvPr/>
        </p:nvPicPr>
        <p:blipFill rotWithShape="1">
          <a:blip r:embed="rId3"/>
          <a:srcRect l="10008" t="31994" r="44311" b="28423"/>
          <a:stretch/>
        </p:blipFill>
        <p:spPr>
          <a:xfrm>
            <a:off x="148548" y="4245509"/>
            <a:ext cx="5277982" cy="2571325"/>
          </a:xfrm>
          <a:prstGeom prst="rect">
            <a:avLst/>
          </a:prstGeom>
        </p:spPr>
      </p:pic>
      <p:cxnSp>
        <p:nvCxnSpPr>
          <p:cNvPr id="8" name="Straight Arrow Connector 7"/>
          <p:cNvCxnSpPr/>
          <p:nvPr/>
        </p:nvCxnSpPr>
        <p:spPr>
          <a:xfrm>
            <a:off x="5871146" y="2229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577497"/>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69459" y="2199282"/>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5615" y="2203816"/>
            <a:ext cx="888730" cy="165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97488" y="264758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2891" y="2710536"/>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721630" y="276216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07663" y="5833874"/>
            <a:ext cx="529072"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126073" y="5857241"/>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9059878" y="5917186"/>
            <a:ext cx="492393" cy="241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27915" y="327120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898401" y="184713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1220160" y="5672575"/>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514442" y="315662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462909" y="3043473"/>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10168752" y="2029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552660" y="320239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627915" y="4420391"/>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916119" y="1852571"/>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601187" y="4605057"/>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1336396" y="1996351"/>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10152804" y="5634117"/>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564665" y="4656784"/>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676472" y="4659133"/>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527737" y="18829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567725" y="5732798"/>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676472" y="5809512"/>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687060" y="192490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627356" y="5787810"/>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581722" y="1904236"/>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14157" y="2647583"/>
            <a:ext cx="428432" cy="2976741"/>
          </a:xfrm>
          <a:prstGeom prst="roundRect">
            <a:avLst/>
          </a:prstGeom>
          <a:solidFill>
            <a:schemeClr val="lt1">
              <a:alpha val="0"/>
            </a:schemeClr>
          </a:solid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6244537" y="2586515"/>
            <a:ext cx="2195546" cy="270078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964249" y="2439512"/>
            <a:ext cx="5577511" cy="3196193"/>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907663" y="2421200"/>
            <a:ext cx="3674059" cy="3105300"/>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30815932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65625" y="1847134"/>
            <a:ext cx="4878389" cy="3541714"/>
          </a:xfrm>
        </p:spPr>
        <p:txBody>
          <a:bodyPr/>
          <a:lstStyle/>
          <a:p>
            <a:r>
              <a:rPr lang="en-US" dirty="0"/>
              <a:t>9. Calculate the </a:t>
            </a:r>
            <a:r>
              <a:rPr lang="en-US" dirty="0" smtClean="0"/>
              <a:t>current and voltage </a:t>
            </a:r>
            <a:r>
              <a:rPr lang="en-US" dirty="0"/>
              <a:t>through each resistor and the </a:t>
            </a:r>
            <a:r>
              <a:rPr lang="en-US" dirty="0" smtClean="0"/>
              <a:t>current and voltage </a:t>
            </a:r>
            <a:r>
              <a:rPr lang="en-US" dirty="0"/>
              <a:t>produced by the source.</a:t>
            </a:r>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520524" y="1820704"/>
            <a:ext cx="6542482" cy="4417536"/>
          </a:xfrm>
          <a:prstGeom prst="rect">
            <a:avLst/>
          </a:prstGeom>
        </p:spPr>
      </p:pic>
      <p:pic>
        <p:nvPicPr>
          <p:cNvPr id="6" name="Picture 5"/>
          <p:cNvPicPr>
            <a:picLocks noChangeAspect="1"/>
          </p:cNvPicPr>
          <p:nvPr/>
        </p:nvPicPr>
        <p:blipFill rotWithShape="1">
          <a:blip r:embed="rId3"/>
          <a:srcRect l="10008" t="31994" r="44311" b="28423"/>
          <a:stretch/>
        </p:blipFill>
        <p:spPr>
          <a:xfrm>
            <a:off x="148548" y="4245509"/>
            <a:ext cx="5277982" cy="2571325"/>
          </a:xfrm>
          <a:prstGeom prst="rect">
            <a:avLst/>
          </a:prstGeom>
        </p:spPr>
      </p:pic>
      <p:cxnSp>
        <p:nvCxnSpPr>
          <p:cNvPr id="8" name="Straight Arrow Connector 7"/>
          <p:cNvCxnSpPr/>
          <p:nvPr/>
        </p:nvCxnSpPr>
        <p:spPr>
          <a:xfrm>
            <a:off x="5871146" y="2229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577497"/>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69459" y="2199282"/>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5615" y="2203816"/>
            <a:ext cx="888730" cy="165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97488" y="264758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2891" y="2710536"/>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721630" y="276216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07663" y="5833874"/>
            <a:ext cx="529072"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126073" y="5857241"/>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9059878" y="5917186"/>
            <a:ext cx="492393" cy="241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27915" y="327120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898401" y="184713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1220160" y="5672575"/>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514442" y="315662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462909" y="3043473"/>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10168752" y="2029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552660" y="320239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627915" y="4420391"/>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916119" y="1852571"/>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601187" y="4605057"/>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1336396" y="1996351"/>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10152804" y="5634117"/>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564665" y="4656784"/>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676472" y="4659133"/>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527737" y="18829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567725" y="5732798"/>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676472" y="5809512"/>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687060" y="192490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627356" y="5787810"/>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581722" y="1904236"/>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14157" y="2647583"/>
            <a:ext cx="428432" cy="2976741"/>
          </a:xfrm>
          <a:prstGeom prst="roundRect">
            <a:avLst/>
          </a:prstGeom>
          <a:solidFill>
            <a:schemeClr val="lt1">
              <a:alpha val="0"/>
            </a:schemeClr>
          </a:solid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6244537" y="2586515"/>
            <a:ext cx="2195546" cy="270078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964249" y="2439512"/>
            <a:ext cx="5577511" cy="3196193"/>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907663" y="2421200"/>
            <a:ext cx="3674059" cy="3105300"/>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117857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Ohm’s Law</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rmAutofit fontScale="85000" lnSpcReduction="10000"/>
              </a:bodyPr>
              <a:lstStyle/>
              <a:p>
                <a:r>
                  <a:rPr lang="en-US" dirty="0"/>
                  <a:t>Another way to think of Ohm’s law is that the resistance of a resistor is the ratio of the voltage </a:t>
                </a:r>
                <a:r>
                  <a:rPr lang="en-US" dirty="0" smtClean="0"/>
                  <a:t>across </a:t>
                </a:r>
                <a:r>
                  <a:rPr lang="en-US" dirty="0"/>
                  <a:t>the resistor that is needed to produce a certain current through the resistor.  We speak of a resistor as </a:t>
                </a:r>
                <a:r>
                  <a:rPr lang="en-US" b="1" i="1" dirty="0"/>
                  <a:t>drawing</a:t>
                </a:r>
                <a:r>
                  <a:rPr lang="en-US" dirty="0"/>
                  <a:t> current from the source.  Higher resistance draws less current from a source and higher resistance requires more voltage to draw the same current.  The resistance of a device is determined by the design and materials in the device.  The motor in an electric drill has a different resistance than the motor in an electric toothbrush</a:t>
                </a:r>
                <a:r>
                  <a:rPr lang="en-US" dirty="0" smtClean="0"/>
                  <a:t>.</a:t>
                </a:r>
              </a:p>
              <a:p>
                <a:endParaRPr lang="en-US" dirty="0" smtClean="0"/>
              </a:p>
              <a:p>
                <a:r>
                  <a:rPr lang="en-US" sz="3600" dirty="0" smtClean="0"/>
                  <a:t>V</a:t>
                </a:r>
                <a:r>
                  <a:rPr lang="en-US" sz="3600" dirty="0"/>
                  <a:t>= IR or </a:t>
                </a:r>
                <a14:m>
                  <m:oMath xmlns:m="http://schemas.openxmlformats.org/officeDocument/2006/math">
                    <m:r>
                      <a:rPr lang="en-US" sz="3600" i="1">
                        <a:latin typeface="Cambria Math" panose="02040503050406030204" pitchFamily="18" charset="0"/>
                      </a:rPr>
                      <m:t>𝐼</m:t>
                    </m:r>
                    <m:r>
                      <a:rPr lang="en-US" sz="3600" i="1">
                        <a:latin typeface="Cambria Math" panose="02040503050406030204" pitchFamily="18" charset="0"/>
                      </a:rPr>
                      <m:t>= </m:t>
                    </m:r>
                    <m:f>
                      <m:fPr>
                        <m:ctrlPr>
                          <a:rPr lang="en-US" sz="3600" i="1">
                            <a:latin typeface="Cambria Math" panose="02040503050406030204" pitchFamily="18" charset="0"/>
                          </a:rPr>
                        </m:ctrlPr>
                      </m:fPr>
                      <m:num>
                        <m:r>
                          <a:rPr lang="en-US" sz="3600" i="1">
                            <a:latin typeface="Cambria Math" panose="02040503050406030204" pitchFamily="18" charset="0"/>
                          </a:rPr>
                          <m:t>𝑉</m:t>
                        </m:r>
                      </m:num>
                      <m:den>
                        <m:r>
                          <a:rPr lang="en-US" sz="3600" i="1">
                            <a:latin typeface="Cambria Math" panose="02040503050406030204" pitchFamily="18" charset="0"/>
                          </a:rPr>
                          <m:t>𝑅</m:t>
                        </m:r>
                      </m:den>
                    </m:f>
                  </m:oMath>
                </a14:m>
                <a:r>
                  <a:rPr lang="en-US" sz="3600" dirty="0"/>
                  <a:t> or R</a:t>
                </a:r>
                <a14:m>
                  <m:oMath xmlns:m="http://schemas.openxmlformats.org/officeDocument/2006/math">
                    <m:r>
                      <a:rPr lang="en-US" sz="3600" i="1">
                        <a:latin typeface="Cambria Math" panose="02040503050406030204" pitchFamily="18" charset="0"/>
                      </a:rPr>
                      <m:t>= </m:t>
                    </m:r>
                    <m:f>
                      <m:fPr>
                        <m:ctrlPr>
                          <a:rPr lang="en-US" sz="3600" i="1">
                            <a:latin typeface="Cambria Math" panose="02040503050406030204" pitchFamily="18" charset="0"/>
                          </a:rPr>
                        </m:ctrlPr>
                      </m:fPr>
                      <m:num>
                        <m:r>
                          <a:rPr lang="en-US" sz="3600" i="1">
                            <a:latin typeface="Cambria Math" panose="02040503050406030204" pitchFamily="18" charset="0"/>
                          </a:rPr>
                          <m:t>𝑉</m:t>
                        </m:r>
                      </m:num>
                      <m:den>
                        <m:r>
                          <a:rPr lang="en-US" sz="3600" i="1">
                            <a:latin typeface="Cambria Math" panose="02040503050406030204" pitchFamily="18" charset="0"/>
                          </a:rPr>
                          <m:t>𝐼</m:t>
                        </m:r>
                      </m:den>
                    </m:f>
                  </m:oMath>
                </a14:m>
                <a:endParaRPr lang="en-US" sz="3600" dirty="0"/>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0">
                <a:blip r:embed="rId2"/>
                <a:stretch>
                  <a:fillRect l="-1846" t="-2238" r="-1108" b="-688"/>
                </a:stretch>
              </a:blipFill>
            </p:spPr>
            <p:txBody>
              <a:bodyPr/>
              <a:lstStyle/>
              <a:p>
                <a:r>
                  <a:rPr lang="en-US">
                    <a:noFill/>
                  </a:rPr>
                  <a:t> </a:t>
                </a:r>
              </a:p>
            </p:txBody>
          </p:sp>
        </mc:Fallback>
      </mc:AlternateContent>
    </p:spTree>
    <p:extLst>
      <p:ext uri="{BB962C8B-B14F-4D97-AF65-F5344CB8AC3E}">
        <p14:creationId xmlns:p14="http://schemas.microsoft.com/office/powerpoint/2010/main" val="179812383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65625" y="1847134"/>
            <a:ext cx="4878389" cy="3541714"/>
          </a:xfrm>
        </p:spPr>
        <p:txBody>
          <a:bodyPr/>
          <a:lstStyle/>
          <a:p>
            <a:r>
              <a:rPr lang="en-US" dirty="0" smtClean="0"/>
              <a:t>If we have all resistances, we can find the equivalent resistance of all the resistors (combination B).</a:t>
            </a:r>
          </a:p>
          <a:p>
            <a:r>
              <a:rPr lang="en-US" dirty="0" smtClean="0"/>
              <a:t>(Given)</a:t>
            </a:r>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520524" y="1820704"/>
            <a:ext cx="6542482" cy="4417536"/>
          </a:xfrm>
          <a:prstGeom prst="rect">
            <a:avLst/>
          </a:prstGeom>
        </p:spPr>
      </p:pic>
      <p:pic>
        <p:nvPicPr>
          <p:cNvPr id="6" name="Picture 5"/>
          <p:cNvPicPr>
            <a:picLocks noChangeAspect="1"/>
          </p:cNvPicPr>
          <p:nvPr/>
        </p:nvPicPr>
        <p:blipFill rotWithShape="1">
          <a:blip r:embed="rId3"/>
          <a:srcRect l="10008" t="31994" r="44311" b="28423"/>
          <a:stretch/>
        </p:blipFill>
        <p:spPr>
          <a:xfrm>
            <a:off x="148548" y="4245509"/>
            <a:ext cx="5277982" cy="2571325"/>
          </a:xfrm>
          <a:prstGeom prst="rect">
            <a:avLst/>
          </a:prstGeom>
        </p:spPr>
      </p:pic>
      <p:cxnSp>
        <p:nvCxnSpPr>
          <p:cNvPr id="8" name="Straight Arrow Connector 7"/>
          <p:cNvCxnSpPr/>
          <p:nvPr/>
        </p:nvCxnSpPr>
        <p:spPr>
          <a:xfrm>
            <a:off x="5871146" y="2229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577497"/>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69459" y="2199282"/>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5615" y="2203816"/>
            <a:ext cx="888730" cy="165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97488" y="264758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2891" y="2710536"/>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721630" y="276216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07663" y="5833874"/>
            <a:ext cx="529072"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126073" y="5857241"/>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9059878" y="5917186"/>
            <a:ext cx="492393" cy="241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27915" y="327120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898401" y="184713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1220160" y="5672575"/>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514442" y="315662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462909" y="3043473"/>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10168752" y="2029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552660" y="320239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627915" y="4420391"/>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916119" y="1852571"/>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601187" y="4605057"/>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1336396" y="1996351"/>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10152804" y="5634117"/>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564665" y="4656784"/>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676472" y="4659133"/>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527737" y="18829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567725" y="5732798"/>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676472" y="5809512"/>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687060" y="192490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627356" y="5787810"/>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581722" y="1904236"/>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14157" y="2647583"/>
            <a:ext cx="428432" cy="2976741"/>
          </a:xfrm>
          <a:prstGeom prst="roundRect">
            <a:avLst/>
          </a:prstGeom>
          <a:solidFill>
            <a:schemeClr val="lt1">
              <a:alpha val="0"/>
            </a:schemeClr>
          </a:solid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6244537" y="2586515"/>
            <a:ext cx="2195546" cy="270078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964249" y="2439512"/>
            <a:ext cx="5577511" cy="3196193"/>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907663" y="2421200"/>
            <a:ext cx="3674059" cy="3105300"/>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p:cNvSpPr txBox="1"/>
          <p:nvPr/>
        </p:nvSpPr>
        <p:spPr>
          <a:xfrm>
            <a:off x="7126073" y="3840480"/>
            <a:ext cx="790046" cy="923330"/>
          </a:xfrm>
          <a:prstGeom prst="rect">
            <a:avLst/>
          </a:prstGeom>
          <a:noFill/>
        </p:spPr>
        <p:txBody>
          <a:bodyPr wrap="square" rtlCol="0">
            <a:spAutoFit/>
          </a:bodyPr>
          <a:lstStyle/>
          <a:p>
            <a:r>
              <a:rPr lang="en-US" dirty="0" smtClean="0">
                <a:solidFill>
                  <a:srgbClr val="002060"/>
                </a:solidFill>
              </a:rPr>
              <a:t>60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7" name="TextBox 46"/>
          <p:cNvSpPr txBox="1"/>
          <p:nvPr/>
        </p:nvSpPr>
        <p:spPr>
          <a:xfrm>
            <a:off x="7176845" y="2694661"/>
            <a:ext cx="790046" cy="923330"/>
          </a:xfrm>
          <a:prstGeom prst="rect">
            <a:avLst/>
          </a:prstGeom>
          <a:noFill/>
        </p:spPr>
        <p:txBody>
          <a:bodyPr wrap="square" rtlCol="0">
            <a:spAutoFit/>
          </a:bodyPr>
          <a:lstStyle/>
          <a:p>
            <a:r>
              <a:rPr lang="en-US" dirty="0" smtClean="0">
                <a:solidFill>
                  <a:srgbClr val="002060"/>
                </a:solidFill>
              </a:rPr>
              <a:t>15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8" name="TextBox 47"/>
          <p:cNvSpPr txBox="1"/>
          <p:nvPr/>
        </p:nvSpPr>
        <p:spPr>
          <a:xfrm>
            <a:off x="8929747" y="3565133"/>
            <a:ext cx="790046" cy="923330"/>
          </a:xfrm>
          <a:prstGeom prst="rect">
            <a:avLst/>
          </a:prstGeom>
          <a:noFill/>
        </p:spPr>
        <p:txBody>
          <a:bodyPr wrap="square" rtlCol="0">
            <a:spAutoFit/>
          </a:bodyPr>
          <a:lstStyle/>
          <a:p>
            <a:r>
              <a:rPr lang="en-US" dirty="0" smtClean="0">
                <a:solidFill>
                  <a:srgbClr val="002060"/>
                </a:solidFill>
              </a:rPr>
              <a:t>40 </a:t>
            </a:r>
            <a:r>
              <a:rPr lang="el-GR" dirty="0" smtClean="0">
                <a:solidFill>
                  <a:srgbClr val="002060"/>
                </a:solidFill>
              </a:rPr>
              <a:t>Ω</a:t>
            </a:r>
            <a:endParaRPr lang="en-US" dirty="0" smtClean="0">
              <a:solidFill>
                <a:srgbClr val="002060"/>
              </a:solidFill>
            </a:endParaRPr>
          </a:p>
          <a:p>
            <a:r>
              <a:rPr lang="en-US" dirty="0" smtClean="0">
                <a:solidFill>
                  <a:srgbClr val="002060"/>
                </a:solidFill>
              </a:rPr>
              <a:t>30 V</a:t>
            </a:r>
            <a:endParaRPr lang="en-US" dirty="0">
              <a:solidFill>
                <a:srgbClr val="002060"/>
              </a:solidFill>
            </a:endParaRPr>
          </a:p>
          <a:p>
            <a:endParaRPr lang="en-US" dirty="0">
              <a:solidFill>
                <a:srgbClr val="002060"/>
              </a:solidFill>
            </a:endParaRPr>
          </a:p>
        </p:txBody>
      </p:sp>
      <p:sp>
        <p:nvSpPr>
          <p:cNvPr id="49" name="TextBox 48"/>
          <p:cNvSpPr txBox="1"/>
          <p:nvPr/>
        </p:nvSpPr>
        <p:spPr>
          <a:xfrm>
            <a:off x="10408775" y="2550828"/>
            <a:ext cx="845597" cy="923330"/>
          </a:xfrm>
          <a:prstGeom prst="rect">
            <a:avLst/>
          </a:prstGeom>
          <a:noFill/>
        </p:spPr>
        <p:txBody>
          <a:bodyPr wrap="square" rtlCol="0">
            <a:spAutoFit/>
          </a:bodyPr>
          <a:lstStyle/>
          <a:p>
            <a:r>
              <a:rPr lang="en-US" dirty="0" smtClean="0">
                <a:solidFill>
                  <a:srgbClr val="002060"/>
                </a:solidFill>
              </a:rPr>
              <a:t>20 </a:t>
            </a:r>
            <a:r>
              <a:rPr lang="el-GR" dirty="0" smtClean="0">
                <a:solidFill>
                  <a:srgbClr val="002060"/>
                </a:solidFill>
              </a:rPr>
              <a:t>Ω</a:t>
            </a:r>
            <a:endParaRPr lang="en-US" dirty="0" smtClean="0">
              <a:solidFill>
                <a:srgbClr val="002060"/>
              </a:solidFill>
            </a:endParaRPr>
          </a:p>
          <a:p>
            <a:r>
              <a:rPr lang="en-US" dirty="0" smtClean="0">
                <a:solidFill>
                  <a:srgbClr val="002060"/>
                </a:solidFill>
              </a:rPr>
              <a:t>0.25 A</a:t>
            </a:r>
            <a:endParaRPr lang="en-US" dirty="0">
              <a:solidFill>
                <a:srgbClr val="002060"/>
              </a:solidFill>
            </a:endParaRPr>
          </a:p>
          <a:p>
            <a:endParaRPr lang="en-US" dirty="0">
              <a:solidFill>
                <a:srgbClr val="002060"/>
              </a:solidFill>
            </a:endParaRPr>
          </a:p>
        </p:txBody>
      </p:sp>
      <p:sp>
        <p:nvSpPr>
          <p:cNvPr id="50" name="TextBox 49"/>
          <p:cNvSpPr txBox="1"/>
          <p:nvPr/>
        </p:nvSpPr>
        <p:spPr>
          <a:xfrm>
            <a:off x="10022298" y="3565133"/>
            <a:ext cx="790046" cy="923330"/>
          </a:xfrm>
          <a:prstGeom prst="rect">
            <a:avLst/>
          </a:prstGeom>
          <a:noFill/>
        </p:spPr>
        <p:txBody>
          <a:bodyPr wrap="square" rtlCol="0">
            <a:spAutoFit/>
          </a:bodyPr>
          <a:lstStyle/>
          <a:p>
            <a:r>
              <a:rPr lang="en-US" dirty="0">
                <a:solidFill>
                  <a:srgbClr val="002060"/>
                </a:solidFill>
              </a:rPr>
              <a:t>3</a:t>
            </a:r>
            <a:r>
              <a:rPr lang="en-US" dirty="0" smtClean="0">
                <a:solidFill>
                  <a:srgbClr val="002060"/>
                </a:solidFill>
              </a:rPr>
              <a:t>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51" name="TextBox 50"/>
          <p:cNvSpPr txBox="1"/>
          <p:nvPr/>
        </p:nvSpPr>
        <p:spPr>
          <a:xfrm>
            <a:off x="10408618" y="4465518"/>
            <a:ext cx="875182" cy="923330"/>
          </a:xfrm>
          <a:prstGeom prst="rect">
            <a:avLst/>
          </a:prstGeom>
          <a:noFill/>
        </p:spPr>
        <p:txBody>
          <a:bodyPr wrap="square" rtlCol="0">
            <a:spAutoFit/>
          </a:bodyPr>
          <a:lstStyle/>
          <a:p>
            <a:r>
              <a:rPr lang="en-US" dirty="0" smtClean="0">
                <a:solidFill>
                  <a:srgbClr val="002060"/>
                </a:solidFill>
              </a:rPr>
              <a:t>100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162764046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65625" y="1847134"/>
            <a:ext cx="4878389" cy="3541714"/>
          </a:xfrm>
        </p:spPr>
        <p:txBody>
          <a:bodyPr/>
          <a:lstStyle/>
          <a:p>
            <a:r>
              <a:rPr lang="en-US" dirty="0" smtClean="0"/>
              <a:t>R</a:t>
            </a:r>
            <a:r>
              <a:rPr lang="en-US" baseline="-25000" dirty="0" smtClean="0"/>
              <a:t>E</a:t>
            </a:r>
            <a:r>
              <a:rPr lang="en-US" dirty="0" smtClean="0"/>
              <a:t> &amp; R</a:t>
            </a:r>
            <a:r>
              <a:rPr lang="en-US" baseline="-25000" dirty="0" smtClean="0"/>
              <a:t>F</a:t>
            </a:r>
            <a:r>
              <a:rPr lang="en-US" dirty="0" smtClean="0"/>
              <a:t> are in series:</a:t>
            </a:r>
          </a:p>
          <a:p>
            <a:r>
              <a:rPr lang="en-US" dirty="0"/>
              <a:t>R</a:t>
            </a:r>
            <a:r>
              <a:rPr lang="en-US" baseline="-25000" dirty="0"/>
              <a:t>E</a:t>
            </a:r>
            <a:r>
              <a:rPr lang="en-US" dirty="0"/>
              <a:t> </a:t>
            </a:r>
            <a:r>
              <a:rPr lang="en-US" dirty="0" smtClean="0"/>
              <a:t>+ </a:t>
            </a:r>
            <a:r>
              <a:rPr lang="en-US" dirty="0"/>
              <a:t>R</a:t>
            </a:r>
            <a:r>
              <a:rPr lang="en-US" baseline="-25000" dirty="0"/>
              <a:t>F</a:t>
            </a:r>
            <a:r>
              <a:rPr lang="en-US" dirty="0"/>
              <a:t> </a:t>
            </a:r>
            <a:r>
              <a:rPr lang="en-US" dirty="0" smtClean="0"/>
              <a:t>= 20 </a:t>
            </a:r>
            <a:r>
              <a:rPr lang="el-GR" dirty="0" smtClean="0"/>
              <a:t>Ω</a:t>
            </a:r>
            <a:r>
              <a:rPr lang="en-US" dirty="0" smtClean="0"/>
              <a:t> + 100 </a:t>
            </a:r>
            <a:r>
              <a:rPr lang="el-GR" dirty="0" smtClean="0"/>
              <a:t>Ω</a:t>
            </a:r>
            <a:r>
              <a:rPr lang="en-US" dirty="0" smtClean="0"/>
              <a:t> = 120 </a:t>
            </a:r>
            <a:r>
              <a:rPr lang="el-GR" dirty="0"/>
              <a:t>Ω</a:t>
            </a:r>
            <a:r>
              <a:rPr lang="en-US" dirty="0" smtClean="0"/>
              <a:t>  </a:t>
            </a:r>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520524" y="1820704"/>
            <a:ext cx="6542482" cy="4417536"/>
          </a:xfrm>
          <a:prstGeom prst="rect">
            <a:avLst/>
          </a:prstGeom>
        </p:spPr>
      </p:pic>
      <p:pic>
        <p:nvPicPr>
          <p:cNvPr id="6" name="Picture 5"/>
          <p:cNvPicPr>
            <a:picLocks noChangeAspect="1"/>
          </p:cNvPicPr>
          <p:nvPr/>
        </p:nvPicPr>
        <p:blipFill rotWithShape="1">
          <a:blip r:embed="rId3"/>
          <a:srcRect l="10008" t="31994" r="44311" b="28423"/>
          <a:stretch/>
        </p:blipFill>
        <p:spPr>
          <a:xfrm>
            <a:off x="148548" y="4245509"/>
            <a:ext cx="5277982" cy="2571325"/>
          </a:xfrm>
          <a:prstGeom prst="rect">
            <a:avLst/>
          </a:prstGeom>
        </p:spPr>
      </p:pic>
      <p:cxnSp>
        <p:nvCxnSpPr>
          <p:cNvPr id="8" name="Straight Arrow Connector 7"/>
          <p:cNvCxnSpPr/>
          <p:nvPr/>
        </p:nvCxnSpPr>
        <p:spPr>
          <a:xfrm>
            <a:off x="5871146" y="2229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577497"/>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69459" y="2199282"/>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5615" y="2203816"/>
            <a:ext cx="888730" cy="165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97488" y="264758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2891" y="2710536"/>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721630" y="276216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07663" y="5833874"/>
            <a:ext cx="529072"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126073" y="5857241"/>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9059878" y="5917186"/>
            <a:ext cx="492393" cy="241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27915" y="327120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898401" y="184713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1220160" y="5672575"/>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514442" y="315662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462909" y="3043473"/>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10168752" y="2029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552660" y="320239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627915" y="4420391"/>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916119" y="1852571"/>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601187" y="4605057"/>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1336396" y="1996351"/>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10152804" y="5634117"/>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564665" y="4656784"/>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676472" y="4659133"/>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527737" y="18829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567725" y="5732798"/>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676472" y="5809512"/>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687060" y="192490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627356" y="5787810"/>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581722" y="1904236"/>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14157" y="2647583"/>
            <a:ext cx="428432" cy="2976741"/>
          </a:xfrm>
          <a:prstGeom prst="roundRect">
            <a:avLst/>
          </a:prstGeom>
          <a:solidFill>
            <a:schemeClr val="lt1">
              <a:alpha val="0"/>
            </a:schemeClr>
          </a:solid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6244537" y="2586515"/>
            <a:ext cx="2195546" cy="270078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964249" y="2439512"/>
            <a:ext cx="5577511" cy="3196193"/>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907663" y="2421200"/>
            <a:ext cx="3674059" cy="3105300"/>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p:cNvSpPr txBox="1"/>
          <p:nvPr/>
        </p:nvSpPr>
        <p:spPr>
          <a:xfrm>
            <a:off x="7126073" y="3840480"/>
            <a:ext cx="790046" cy="923330"/>
          </a:xfrm>
          <a:prstGeom prst="rect">
            <a:avLst/>
          </a:prstGeom>
          <a:noFill/>
        </p:spPr>
        <p:txBody>
          <a:bodyPr wrap="square" rtlCol="0">
            <a:spAutoFit/>
          </a:bodyPr>
          <a:lstStyle/>
          <a:p>
            <a:r>
              <a:rPr lang="en-US" dirty="0" smtClean="0">
                <a:solidFill>
                  <a:srgbClr val="002060"/>
                </a:solidFill>
              </a:rPr>
              <a:t>60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7" name="TextBox 46"/>
          <p:cNvSpPr txBox="1"/>
          <p:nvPr/>
        </p:nvSpPr>
        <p:spPr>
          <a:xfrm>
            <a:off x="7176845" y="2694661"/>
            <a:ext cx="790046" cy="923330"/>
          </a:xfrm>
          <a:prstGeom prst="rect">
            <a:avLst/>
          </a:prstGeom>
          <a:noFill/>
        </p:spPr>
        <p:txBody>
          <a:bodyPr wrap="square" rtlCol="0">
            <a:spAutoFit/>
          </a:bodyPr>
          <a:lstStyle/>
          <a:p>
            <a:r>
              <a:rPr lang="en-US" dirty="0" smtClean="0">
                <a:solidFill>
                  <a:srgbClr val="002060"/>
                </a:solidFill>
              </a:rPr>
              <a:t>15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8" name="TextBox 47"/>
          <p:cNvSpPr txBox="1"/>
          <p:nvPr/>
        </p:nvSpPr>
        <p:spPr>
          <a:xfrm>
            <a:off x="8929747" y="3565133"/>
            <a:ext cx="790046" cy="923330"/>
          </a:xfrm>
          <a:prstGeom prst="rect">
            <a:avLst/>
          </a:prstGeom>
          <a:noFill/>
        </p:spPr>
        <p:txBody>
          <a:bodyPr wrap="square" rtlCol="0">
            <a:spAutoFit/>
          </a:bodyPr>
          <a:lstStyle/>
          <a:p>
            <a:r>
              <a:rPr lang="en-US" dirty="0" smtClean="0">
                <a:solidFill>
                  <a:srgbClr val="002060"/>
                </a:solidFill>
              </a:rPr>
              <a:t>40 </a:t>
            </a:r>
            <a:r>
              <a:rPr lang="el-GR" dirty="0" smtClean="0">
                <a:solidFill>
                  <a:srgbClr val="002060"/>
                </a:solidFill>
              </a:rPr>
              <a:t>Ω</a:t>
            </a:r>
            <a:endParaRPr lang="en-US" dirty="0" smtClean="0">
              <a:solidFill>
                <a:srgbClr val="002060"/>
              </a:solidFill>
            </a:endParaRPr>
          </a:p>
          <a:p>
            <a:r>
              <a:rPr lang="en-US" dirty="0" smtClean="0">
                <a:solidFill>
                  <a:srgbClr val="002060"/>
                </a:solidFill>
              </a:rPr>
              <a:t>30 V</a:t>
            </a:r>
            <a:endParaRPr lang="en-US" dirty="0">
              <a:solidFill>
                <a:srgbClr val="002060"/>
              </a:solidFill>
            </a:endParaRPr>
          </a:p>
          <a:p>
            <a:endParaRPr lang="en-US" dirty="0">
              <a:solidFill>
                <a:srgbClr val="002060"/>
              </a:solidFill>
            </a:endParaRPr>
          </a:p>
        </p:txBody>
      </p:sp>
      <p:sp>
        <p:nvSpPr>
          <p:cNvPr id="49" name="TextBox 48"/>
          <p:cNvSpPr txBox="1"/>
          <p:nvPr/>
        </p:nvSpPr>
        <p:spPr>
          <a:xfrm>
            <a:off x="10408775" y="2550828"/>
            <a:ext cx="845597" cy="923330"/>
          </a:xfrm>
          <a:prstGeom prst="rect">
            <a:avLst/>
          </a:prstGeom>
          <a:noFill/>
        </p:spPr>
        <p:txBody>
          <a:bodyPr wrap="square" rtlCol="0">
            <a:spAutoFit/>
          </a:bodyPr>
          <a:lstStyle/>
          <a:p>
            <a:r>
              <a:rPr lang="en-US" dirty="0" smtClean="0">
                <a:solidFill>
                  <a:srgbClr val="002060"/>
                </a:solidFill>
              </a:rPr>
              <a:t>20 </a:t>
            </a:r>
            <a:r>
              <a:rPr lang="el-GR" dirty="0" smtClean="0">
                <a:solidFill>
                  <a:srgbClr val="002060"/>
                </a:solidFill>
              </a:rPr>
              <a:t>Ω</a:t>
            </a:r>
            <a:endParaRPr lang="en-US" dirty="0" smtClean="0">
              <a:solidFill>
                <a:srgbClr val="002060"/>
              </a:solidFill>
            </a:endParaRPr>
          </a:p>
          <a:p>
            <a:r>
              <a:rPr lang="en-US" dirty="0" smtClean="0">
                <a:solidFill>
                  <a:srgbClr val="002060"/>
                </a:solidFill>
              </a:rPr>
              <a:t>0.25 A</a:t>
            </a:r>
            <a:endParaRPr lang="en-US" dirty="0">
              <a:solidFill>
                <a:srgbClr val="002060"/>
              </a:solidFill>
            </a:endParaRPr>
          </a:p>
          <a:p>
            <a:endParaRPr lang="en-US" dirty="0">
              <a:solidFill>
                <a:srgbClr val="002060"/>
              </a:solidFill>
            </a:endParaRPr>
          </a:p>
        </p:txBody>
      </p:sp>
      <p:sp>
        <p:nvSpPr>
          <p:cNvPr id="50" name="TextBox 49"/>
          <p:cNvSpPr txBox="1"/>
          <p:nvPr/>
        </p:nvSpPr>
        <p:spPr>
          <a:xfrm>
            <a:off x="10022298" y="3565133"/>
            <a:ext cx="790046" cy="923330"/>
          </a:xfrm>
          <a:prstGeom prst="rect">
            <a:avLst/>
          </a:prstGeom>
          <a:noFill/>
        </p:spPr>
        <p:txBody>
          <a:bodyPr wrap="square" rtlCol="0">
            <a:spAutoFit/>
          </a:bodyPr>
          <a:lstStyle/>
          <a:p>
            <a:r>
              <a:rPr lang="en-US" dirty="0">
                <a:solidFill>
                  <a:srgbClr val="002060"/>
                </a:solidFill>
              </a:rPr>
              <a:t>3</a:t>
            </a:r>
            <a:r>
              <a:rPr lang="en-US" dirty="0" smtClean="0">
                <a:solidFill>
                  <a:srgbClr val="002060"/>
                </a:solidFill>
              </a:rPr>
              <a:t>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51" name="TextBox 50"/>
          <p:cNvSpPr txBox="1"/>
          <p:nvPr/>
        </p:nvSpPr>
        <p:spPr>
          <a:xfrm>
            <a:off x="10408618" y="4465518"/>
            <a:ext cx="875182" cy="923330"/>
          </a:xfrm>
          <a:prstGeom prst="rect">
            <a:avLst/>
          </a:prstGeom>
          <a:noFill/>
        </p:spPr>
        <p:txBody>
          <a:bodyPr wrap="square" rtlCol="0">
            <a:spAutoFit/>
          </a:bodyPr>
          <a:lstStyle/>
          <a:p>
            <a:r>
              <a:rPr lang="en-US" dirty="0" smtClean="0">
                <a:solidFill>
                  <a:srgbClr val="002060"/>
                </a:solidFill>
              </a:rPr>
              <a:t>100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69463302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65625" y="1847134"/>
            <a:ext cx="4878389" cy="3541714"/>
          </a:xfrm>
        </p:spPr>
        <p:txBody>
          <a:bodyPr/>
          <a:lstStyle/>
          <a:p>
            <a:r>
              <a:rPr lang="en-US" dirty="0" smtClean="0"/>
              <a:t>R</a:t>
            </a:r>
            <a:r>
              <a:rPr lang="en-US" baseline="-25000" dirty="0" smtClean="0"/>
              <a:t>C</a:t>
            </a:r>
            <a:r>
              <a:rPr lang="en-US" dirty="0" smtClean="0"/>
              <a:t> </a:t>
            </a:r>
            <a:r>
              <a:rPr lang="en-US" dirty="0"/>
              <a:t>+</a:t>
            </a:r>
            <a:r>
              <a:rPr lang="en-US" dirty="0" smtClean="0"/>
              <a:t> R</a:t>
            </a:r>
            <a:r>
              <a:rPr lang="en-US" baseline="-25000" dirty="0"/>
              <a:t>D</a:t>
            </a:r>
            <a:r>
              <a:rPr lang="en-US" dirty="0" smtClean="0"/>
              <a:t> + R</a:t>
            </a:r>
            <a:r>
              <a:rPr lang="en-US" baseline="-25000" dirty="0" smtClean="0"/>
              <a:t>E&amp;F</a:t>
            </a:r>
            <a:r>
              <a:rPr lang="en-US" dirty="0" smtClean="0"/>
              <a:t> are in parallel:</a:t>
            </a:r>
          </a:p>
          <a:p>
            <a:r>
              <a:rPr lang="en-US" dirty="0" smtClean="0"/>
              <a:t>R</a:t>
            </a:r>
            <a:r>
              <a:rPr lang="en-US" baseline="-25000" dirty="0" smtClean="0"/>
              <a:t>C,D,E&amp;F</a:t>
            </a:r>
            <a:r>
              <a:rPr lang="en-US" dirty="0" smtClean="0"/>
              <a:t> = </a:t>
            </a:r>
          </a:p>
          <a:p>
            <a:r>
              <a:rPr lang="en-US" dirty="0" smtClean="0"/>
              <a:t>(1/40 </a:t>
            </a:r>
            <a:r>
              <a:rPr lang="el-GR" dirty="0" smtClean="0"/>
              <a:t>Ω</a:t>
            </a:r>
            <a:r>
              <a:rPr lang="en-US" dirty="0" smtClean="0"/>
              <a:t> + 1/30 </a:t>
            </a:r>
            <a:r>
              <a:rPr lang="el-GR" dirty="0" smtClean="0"/>
              <a:t>Ω</a:t>
            </a:r>
            <a:r>
              <a:rPr lang="en-US" dirty="0" smtClean="0"/>
              <a:t> + 1/120 </a:t>
            </a:r>
            <a:r>
              <a:rPr lang="el-GR" dirty="0" smtClean="0"/>
              <a:t>Ω</a:t>
            </a:r>
            <a:r>
              <a:rPr lang="en-US" dirty="0" smtClean="0"/>
              <a:t>) </a:t>
            </a:r>
            <a:r>
              <a:rPr lang="en-US" baseline="30000" dirty="0" smtClean="0"/>
              <a:t>-1</a:t>
            </a:r>
            <a:r>
              <a:rPr lang="en-US" dirty="0" smtClean="0"/>
              <a:t> </a:t>
            </a:r>
          </a:p>
          <a:p>
            <a:r>
              <a:rPr lang="en-US" dirty="0" smtClean="0"/>
              <a:t>= 15 </a:t>
            </a:r>
            <a:r>
              <a:rPr lang="el-GR" dirty="0"/>
              <a:t>Ω</a:t>
            </a:r>
            <a:r>
              <a:rPr lang="en-US" dirty="0" smtClean="0"/>
              <a:t>   </a:t>
            </a:r>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520524" y="1820704"/>
            <a:ext cx="6542482" cy="4417536"/>
          </a:xfrm>
          <a:prstGeom prst="rect">
            <a:avLst/>
          </a:prstGeom>
        </p:spPr>
      </p:pic>
      <p:pic>
        <p:nvPicPr>
          <p:cNvPr id="6" name="Picture 5"/>
          <p:cNvPicPr>
            <a:picLocks noChangeAspect="1"/>
          </p:cNvPicPr>
          <p:nvPr/>
        </p:nvPicPr>
        <p:blipFill rotWithShape="1">
          <a:blip r:embed="rId3"/>
          <a:srcRect l="10008" t="31994" r="44311" b="28423"/>
          <a:stretch/>
        </p:blipFill>
        <p:spPr>
          <a:xfrm>
            <a:off x="148548" y="4245509"/>
            <a:ext cx="5277982" cy="2571325"/>
          </a:xfrm>
          <a:prstGeom prst="rect">
            <a:avLst/>
          </a:prstGeom>
        </p:spPr>
      </p:pic>
      <p:cxnSp>
        <p:nvCxnSpPr>
          <p:cNvPr id="8" name="Straight Arrow Connector 7"/>
          <p:cNvCxnSpPr/>
          <p:nvPr/>
        </p:nvCxnSpPr>
        <p:spPr>
          <a:xfrm>
            <a:off x="5871146" y="2229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577497"/>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69459" y="2199282"/>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5615" y="2203816"/>
            <a:ext cx="888730" cy="165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97488" y="264758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2891" y="2710536"/>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721630" y="276216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07663" y="5833874"/>
            <a:ext cx="529072"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126073" y="5857241"/>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9059878" y="5917186"/>
            <a:ext cx="492393" cy="241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27915" y="327120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898401" y="184713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1220160" y="5672575"/>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514442" y="315662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462909" y="3043473"/>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10168752" y="2029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552660" y="320239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627915" y="4420391"/>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916119" y="1852571"/>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601187" y="4605057"/>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1336396" y="1996351"/>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10152804" y="5634117"/>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564665" y="4656784"/>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676472" y="4659133"/>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527737" y="18829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567725" y="5732798"/>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676472" y="5809512"/>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687060" y="192490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627356" y="5787810"/>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581722" y="1904236"/>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14157" y="2647583"/>
            <a:ext cx="428432" cy="2976741"/>
          </a:xfrm>
          <a:prstGeom prst="roundRect">
            <a:avLst/>
          </a:prstGeom>
          <a:solidFill>
            <a:schemeClr val="lt1">
              <a:alpha val="0"/>
            </a:schemeClr>
          </a:solid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6244537" y="2586515"/>
            <a:ext cx="2195546" cy="270078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964249" y="2439512"/>
            <a:ext cx="5577511" cy="3196193"/>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907663" y="2421200"/>
            <a:ext cx="3674059" cy="3105300"/>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p:cNvSpPr txBox="1"/>
          <p:nvPr/>
        </p:nvSpPr>
        <p:spPr>
          <a:xfrm>
            <a:off x="7126073" y="3840480"/>
            <a:ext cx="790046" cy="923330"/>
          </a:xfrm>
          <a:prstGeom prst="rect">
            <a:avLst/>
          </a:prstGeom>
          <a:noFill/>
        </p:spPr>
        <p:txBody>
          <a:bodyPr wrap="square" rtlCol="0">
            <a:spAutoFit/>
          </a:bodyPr>
          <a:lstStyle/>
          <a:p>
            <a:r>
              <a:rPr lang="en-US" dirty="0" smtClean="0">
                <a:solidFill>
                  <a:srgbClr val="002060"/>
                </a:solidFill>
              </a:rPr>
              <a:t>60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7" name="TextBox 46"/>
          <p:cNvSpPr txBox="1"/>
          <p:nvPr/>
        </p:nvSpPr>
        <p:spPr>
          <a:xfrm>
            <a:off x="7176845" y="2694661"/>
            <a:ext cx="790046" cy="923330"/>
          </a:xfrm>
          <a:prstGeom prst="rect">
            <a:avLst/>
          </a:prstGeom>
          <a:noFill/>
        </p:spPr>
        <p:txBody>
          <a:bodyPr wrap="square" rtlCol="0">
            <a:spAutoFit/>
          </a:bodyPr>
          <a:lstStyle/>
          <a:p>
            <a:r>
              <a:rPr lang="en-US" dirty="0" smtClean="0">
                <a:solidFill>
                  <a:srgbClr val="002060"/>
                </a:solidFill>
              </a:rPr>
              <a:t>15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8" name="TextBox 47"/>
          <p:cNvSpPr txBox="1"/>
          <p:nvPr/>
        </p:nvSpPr>
        <p:spPr>
          <a:xfrm>
            <a:off x="8929747" y="3565133"/>
            <a:ext cx="790046" cy="923330"/>
          </a:xfrm>
          <a:prstGeom prst="rect">
            <a:avLst/>
          </a:prstGeom>
          <a:noFill/>
        </p:spPr>
        <p:txBody>
          <a:bodyPr wrap="square" rtlCol="0">
            <a:spAutoFit/>
          </a:bodyPr>
          <a:lstStyle/>
          <a:p>
            <a:r>
              <a:rPr lang="en-US" dirty="0" smtClean="0">
                <a:solidFill>
                  <a:srgbClr val="002060"/>
                </a:solidFill>
              </a:rPr>
              <a:t>40 </a:t>
            </a:r>
            <a:r>
              <a:rPr lang="el-GR" dirty="0" smtClean="0">
                <a:solidFill>
                  <a:srgbClr val="002060"/>
                </a:solidFill>
              </a:rPr>
              <a:t>Ω</a:t>
            </a:r>
            <a:endParaRPr lang="en-US" dirty="0" smtClean="0">
              <a:solidFill>
                <a:srgbClr val="002060"/>
              </a:solidFill>
            </a:endParaRPr>
          </a:p>
          <a:p>
            <a:r>
              <a:rPr lang="en-US" dirty="0" smtClean="0">
                <a:solidFill>
                  <a:srgbClr val="002060"/>
                </a:solidFill>
              </a:rPr>
              <a:t>30 V</a:t>
            </a:r>
            <a:endParaRPr lang="en-US" dirty="0">
              <a:solidFill>
                <a:srgbClr val="002060"/>
              </a:solidFill>
            </a:endParaRPr>
          </a:p>
          <a:p>
            <a:endParaRPr lang="en-US" dirty="0">
              <a:solidFill>
                <a:srgbClr val="002060"/>
              </a:solidFill>
            </a:endParaRPr>
          </a:p>
        </p:txBody>
      </p:sp>
      <p:sp>
        <p:nvSpPr>
          <p:cNvPr id="49" name="TextBox 48"/>
          <p:cNvSpPr txBox="1"/>
          <p:nvPr/>
        </p:nvSpPr>
        <p:spPr>
          <a:xfrm>
            <a:off x="10408775" y="2550828"/>
            <a:ext cx="845597" cy="923330"/>
          </a:xfrm>
          <a:prstGeom prst="rect">
            <a:avLst/>
          </a:prstGeom>
          <a:noFill/>
        </p:spPr>
        <p:txBody>
          <a:bodyPr wrap="square" rtlCol="0">
            <a:spAutoFit/>
          </a:bodyPr>
          <a:lstStyle/>
          <a:p>
            <a:r>
              <a:rPr lang="en-US" dirty="0" smtClean="0">
                <a:solidFill>
                  <a:srgbClr val="002060"/>
                </a:solidFill>
              </a:rPr>
              <a:t>20 </a:t>
            </a:r>
            <a:r>
              <a:rPr lang="el-GR" dirty="0" smtClean="0">
                <a:solidFill>
                  <a:srgbClr val="002060"/>
                </a:solidFill>
              </a:rPr>
              <a:t>Ω</a:t>
            </a:r>
            <a:endParaRPr lang="en-US" dirty="0" smtClean="0">
              <a:solidFill>
                <a:srgbClr val="002060"/>
              </a:solidFill>
            </a:endParaRPr>
          </a:p>
          <a:p>
            <a:r>
              <a:rPr lang="en-US" dirty="0" smtClean="0">
                <a:solidFill>
                  <a:srgbClr val="002060"/>
                </a:solidFill>
              </a:rPr>
              <a:t>0.25 A</a:t>
            </a:r>
            <a:endParaRPr lang="en-US" dirty="0">
              <a:solidFill>
                <a:srgbClr val="002060"/>
              </a:solidFill>
            </a:endParaRPr>
          </a:p>
          <a:p>
            <a:endParaRPr lang="en-US" dirty="0">
              <a:solidFill>
                <a:srgbClr val="002060"/>
              </a:solidFill>
            </a:endParaRPr>
          </a:p>
        </p:txBody>
      </p:sp>
      <p:sp>
        <p:nvSpPr>
          <p:cNvPr id="50" name="TextBox 49"/>
          <p:cNvSpPr txBox="1"/>
          <p:nvPr/>
        </p:nvSpPr>
        <p:spPr>
          <a:xfrm>
            <a:off x="10022298" y="3565133"/>
            <a:ext cx="790046" cy="923330"/>
          </a:xfrm>
          <a:prstGeom prst="rect">
            <a:avLst/>
          </a:prstGeom>
          <a:noFill/>
        </p:spPr>
        <p:txBody>
          <a:bodyPr wrap="square" rtlCol="0">
            <a:spAutoFit/>
          </a:bodyPr>
          <a:lstStyle/>
          <a:p>
            <a:r>
              <a:rPr lang="en-US" dirty="0">
                <a:solidFill>
                  <a:srgbClr val="002060"/>
                </a:solidFill>
              </a:rPr>
              <a:t>3</a:t>
            </a:r>
            <a:r>
              <a:rPr lang="en-US" dirty="0" smtClean="0">
                <a:solidFill>
                  <a:srgbClr val="002060"/>
                </a:solidFill>
              </a:rPr>
              <a:t>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51" name="TextBox 50"/>
          <p:cNvSpPr txBox="1"/>
          <p:nvPr/>
        </p:nvSpPr>
        <p:spPr>
          <a:xfrm>
            <a:off x="10408618" y="4465518"/>
            <a:ext cx="875182" cy="923330"/>
          </a:xfrm>
          <a:prstGeom prst="rect">
            <a:avLst/>
          </a:prstGeom>
          <a:noFill/>
        </p:spPr>
        <p:txBody>
          <a:bodyPr wrap="square" rtlCol="0">
            <a:spAutoFit/>
          </a:bodyPr>
          <a:lstStyle/>
          <a:p>
            <a:r>
              <a:rPr lang="en-US" dirty="0" smtClean="0">
                <a:solidFill>
                  <a:srgbClr val="002060"/>
                </a:solidFill>
              </a:rPr>
              <a:t>100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297964798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65625" y="1847134"/>
            <a:ext cx="4878389" cy="3541714"/>
          </a:xfrm>
        </p:spPr>
        <p:txBody>
          <a:bodyPr/>
          <a:lstStyle/>
          <a:p>
            <a:r>
              <a:rPr lang="en-US" dirty="0"/>
              <a:t>R</a:t>
            </a:r>
            <a:r>
              <a:rPr lang="en-US" baseline="-25000" dirty="0"/>
              <a:t>C,D,E&amp;F</a:t>
            </a:r>
            <a:r>
              <a:rPr lang="en-US" dirty="0"/>
              <a:t> &amp;</a:t>
            </a:r>
            <a:r>
              <a:rPr lang="en-US" dirty="0" smtClean="0"/>
              <a:t> R</a:t>
            </a:r>
            <a:r>
              <a:rPr lang="en-US" baseline="-25000" dirty="0"/>
              <a:t>B</a:t>
            </a:r>
            <a:r>
              <a:rPr lang="en-US" dirty="0" smtClean="0"/>
              <a:t> are in series:</a:t>
            </a:r>
          </a:p>
          <a:p>
            <a:r>
              <a:rPr lang="en-US" dirty="0" smtClean="0"/>
              <a:t>R</a:t>
            </a:r>
            <a:r>
              <a:rPr lang="en-US" baseline="-25000" dirty="0" smtClean="0"/>
              <a:t>C,D,E&amp;F</a:t>
            </a:r>
            <a:r>
              <a:rPr lang="en-US" dirty="0" smtClean="0"/>
              <a:t> +</a:t>
            </a:r>
            <a:r>
              <a:rPr lang="en-US" dirty="0"/>
              <a:t> R</a:t>
            </a:r>
            <a:r>
              <a:rPr lang="en-US" baseline="-25000" dirty="0"/>
              <a:t>B</a:t>
            </a:r>
            <a:r>
              <a:rPr lang="en-US" dirty="0" smtClean="0"/>
              <a:t> = 15</a:t>
            </a:r>
            <a:r>
              <a:rPr lang="el-GR" dirty="0" smtClean="0"/>
              <a:t>Ω</a:t>
            </a:r>
            <a:r>
              <a:rPr lang="en-US" dirty="0" smtClean="0"/>
              <a:t> + 15</a:t>
            </a:r>
            <a:r>
              <a:rPr lang="el-GR" dirty="0" smtClean="0"/>
              <a:t>Ω</a:t>
            </a:r>
            <a:r>
              <a:rPr lang="en-US" dirty="0" smtClean="0"/>
              <a:t> = 30 </a:t>
            </a:r>
            <a:r>
              <a:rPr lang="el-GR" dirty="0" smtClean="0"/>
              <a:t>Ω</a:t>
            </a:r>
            <a:r>
              <a:rPr lang="en-US" dirty="0" smtClean="0"/>
              <a:t> </a:t>
            </a:r>
          </a:p>
          <a:p>
            <a:r>
              <a:rPr lang="en-US" dirty="0" smtClean="0"/>
              <a:t>R</a:t>
            </a:r>
            <a:r>
              <a:rPr lang="en-US" baseline="-25000" dirty="0" smtClean="0"/>
              <a:t>B,C,D,E&amp;F</a:t>
            </a:r>
            <a:r>
              <a:rPr lang="en-US" dirty="0" smtClean="0"/>
              <a:t> = </a:t>
            </a:r>
            <a:r>
              <a:rPr lang="en-US" dirty="0"/>
              <a:t>30 </a:t>
            </a:r>
            <a:r>
              <a:rPr lang="el-GR" dirty="0"/>
              <a:t>Ω</a:t>
            </a:r>
            <a:endParaRPr lang="en-US" dirty="0" smtClean="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520524" y="1820704"/>
            <a:ext cx="6542482" cy="4417536"/>
          </a:xfrm>
          <a:prstGeom prst="rect">
            <a:avLst/>
          </a:prstGeom>
        </p:spPr>
      </p:pic>
      <p:pic>
        <p:nvPicPr>
          <p:cNvPr id="6" name="Picture 5"/>
          <p:cNvPicPr>
            <a:picLocks noChangeAspect="1"/>
          </p:cNvPicPr>
          <p:nvPr/>
        </p:nvPicPr>
        <p:blipFill rotWithShape="1">
          <a:blip r:embed="rId3"/>
          <a:srcRect l="10008" t="31994" r="44311" b="28423"/>
          <a:stretch/>
        </p:blipFill>
        <p:spPr>
          <a:xfrm>
            <a:off x="148548" y="4245509"/>
            <a:ext cx="5277982" cy="2571325"/>
          </a:xfrm>
          <a:prstGeom prst="rect">
            <a:avLst/>
          </a:prstGeom>
        </p:spPr>
      </p:pic>
      <p:cxnSp>
        <p:nvCxnSpPr>
          <p:cNvPr id="8" name="Straight Arrow Connector 7"/>
          <p:cNvCxnSpPr/>
          <p:nvPr/>
        </p:nvCxnSpPr>
        <p:spPr>
          <a:xfrm>
            <a:off x="5871146" y="2229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577497"/>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69459" y="2199282"/>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5615" y="2203816"/>
            <a:ext cx="888730" cy="165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97488" y="264758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2891" y="2710536"/>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721630" y="276216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07663" y="5833874"/>
            <a:ext cx="529072"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126073" y="5857241"/>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9059878" y="5917186"/>
            <a:ext cx="492393" cy="241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27915" y="327120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898401" y="184713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1220160" y="5672575"/>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514442" y="315662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462909" y="3043473"/>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10168752" y="2029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552660" y="320239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627915" y="4420391"/>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916119" y="1852571"/>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601187" y="4605057"/>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1336396" y="1996351"/>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10152804" y="5634117"/>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564665" y="4656784"/>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676472" y="4659133"/>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527737" y="18829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567725" y="5732798"/>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676472" y="5809512"/>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687060" y="192490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627356" y="5787810"/>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581722" y="1904236"/>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14157" y="2647583"/>
            <a:ext cx="428432" cy="2976741"/>
          </a:xfrm>
          <a:prstGeom prst="roundRect">
            <a:avLst/>
          </a:prstGeom>
          <a:solidFill>
            <a:schemeClr val="lt1">
              <a:alpha val="0"/>
            </a:schemeClr>
          </a:solid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6244537" y="2586515"/>
            <a:ext cx="2195546" cy="270078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964249" y="2439512"/>
            <a:ext cx="5577511" cy="3196193"/>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907663" y="2421200"/>
            <a:ext cx="3674059" cy="3105300"/>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p:cNvSpPr txBox="1"/>
          <p:nvPr/>
        </p:nvSpPr>
        <p:spPr>
          <a:xfrm>
            <a:off x="7126073" y="3840480"/>
            <a:ext cx="790046" cy="923330"/>
          </a:xfrm>
          <a:prstGeom prst="rect">
            <a:avLst/>
          </a:prstGeom>
          <a:noFill/>
        </p:spPr>
        <p:txBody>
          <a:bodyPr wrap="square" rtlCol="0">
            <a:spAutoFit/>
          </a:bodyPr>
          <a:lstStyle/>
          <a:p>
            <a:r>
              <a:rPr lang="en-US" dirty="0" smtClean="0">
                <a:solidFill>
                  <a:srgbClr val="002060"/>
                </a:solidFill>
              </a:rPr>
              <a:t>60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7" name="TextBox 46"/>
          <p:cNvSpPr txBox="1"/>
          <p:nvPr/>
        </p:nvSpPr>
        <p:spPr>
          <a:xfrm>
            <a:off x="7176845" y="2694661"/>
            <a:ext cx="790046" cy="923330"/>
          </a:xfrm>
          <a:prstGeom prst="rect">
            <a:avLst/>
          </a:prstGeom>
          <a:noFill/>
        </p:spPr>
        <p:txBody>
          <a:bodyPr wrap="square" rtlCol="0">
            <a:spAutoFit/>
          </a:bodyPr>
          <a:lstStyle/>
          <a:p>
            <a:r>
              <a:rPr lang="en-US" dirty="0" smtClean="0">
                <a:solidFill>
                  <a:srgbClr val="002060"/>
                </a:solidFill>
              </a:rPr>
              <a:t>15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8" name="TextBox 47"/>
          <p:cNvSpPr txBox="1"/>
          <p:nvPr/>
        </p:nvSpPr>
        <p:spPr>
          <a:xfrm>
            <a:off x="8929747" y="3565133"/>
            <a:ext cx="790046" cy="923330"/>
          </a:xfrm>
          <a:prstGeom prst="rect">
            <a:avLst/>
          </a:prstGeom>
          <a:noFill/>
        </p:spPr>
        <p:txBody>
          <a:bodyPr wrap="square" rtlCol="0">
            <a:spAutoFit/>
          </a:bodyPr>
          <a:lstStyle/>
          <a:p>
            <a:r>
              <a:rPr lang="en-US" dirty="0" smtClean="0">
                <a:solidFill>
                  <a:srgbClr val="002060"/>
                </a:solidFill>
              </a:rPr>
              <a:t>40 </a:t>
            </a:r>
            <a:r>
              <a:rPr lang="el-GR" dirty="0" smtClean="0">
                <a:solidFill>
                  <a:srgbClr val="002060"/>
                </a:solidFill>
              </a:rPr>
              <a:t>Ω</a:t>
            </a:r>
            <a:endParaRPr lang="en-US" dirty="0" smtClean="0">
              <a:solidFill>
                <a:srgbClr val="002060"/>
              </a:solidFill>
            </a:endParaRPr>
          </a:p>
          <a:p>
            <a:r>
              <a:rPr lang="en-US" dirty="0" smtClean="0">
                <a:solidFill>
                  <a:srgbClr val="002060"/>
                </a:solidFill>
              </a:rPr>
              <a:t>30 V</a:t>
            </a:r>
            <a:endParaRPr lang="en-US" dirty="0">
              <a:solidFill>
                <a:srgbClr val="002060"/>
              </a:solidFill>
            </a:endParaRPr>
          </a:p>
          <a:p>
            <a:endParaRPr lang="en-US" dirty="0">
              <a:solidFill>
                <a:srgbClr val="002060"/>
              </a:solidFill>
            </a:endParaRPr>
          </a:p>
        </p:txBody>
      </p:sp>
      <p:sp>
        <p:nvSpPr>
          <p:cNvPr id="49" name="TextBox 48"/>
          <p:cNvSpPr txBox="1"/>
          <p:nvPr/>
        </p:nvSpPr>
        <p:spPr>
          <a:xfrm>
            <a:off x="10408775" y="2550828"/>
            <a:ext cx="845597" cy="923330"/>
          </a:xfrm>
          <a:prstGeom prst="rect">
            <a:avLst/>
          </a:prstGeom>
          <a:noFill/>
        </p:spPr>
        <p:txBody>
          <a:bodyPr wrap="square" rtlCol="0">
            <a:spAutoFit/>
          </a:bodyPr>
          <a:lstStyle/>
          <a:p>
            <a:r>
              <a:rPr lang="en-US" dirty="0" smtClean="0">
                <a:solidFill>
                  <a:srgbClr val="002060"/>
                </a:solidFill>
              </a:rPr>
              <a:t>20 </a:t>
            </a:r>
            <a:r>
              <a:rPr lang="el-GR" dirty="0" smtClean="0">
                <a:solidFill>
                  <a:srgbClr val="002060"/>
                </a:solidFill>
              </a:rPr>
              <a:t>Ω</a:t>
            </a:r>
            <a:endParaRPr lang="en-US" dirty="0" smtClean="0">
              <a:solidFill>
                <a:srgbClr val="002060"/>
              </a:solidFill>
            </a:endParaRPr>
          </a:p>
          <a:p>
            <a:r>
              <a:rPr lang="en-US" dirty="0" smtClean="0">
                <a:solidFill>
                  <a:srgbClr val="002060"/>
                </a:solidFill>
              </a:rPr>
              <a:t>0.25 A</a:t>
            </a:r>
            <a:endParaRPr lang="en-US" dirty="0">
              <a:solidFill>
                <a:srgbClr val="002060"/>
              </a:solidFill>
            </a:endParaRPr>
          </a:p>
          <a:p>
            <a:endParaRPr lang="en-US" dirty="0">
              <a:solidFill>
                <a:srgbClr val="002060"/>
              </a:solidFill>
            </a:endParaRPr>
          </a:p>
        </p:txBody>
      </p:sp>
      <p:sp>
        <p:nvSpPr>
          <p:cNvPr id="50" name="TextBox 49"/>
          <p:cNvSpPr txBox="1"/>
          <p:nvPr/>
        </p:nvSpPr>
        <p:spPr>
          <a:xfrm>
            <a:off x="10022298" y="3565133"/>
            <a:ext cx="790046" cy="923330"/>
          </a:xfrm>
          <a:prstGeom prst="rect">
            <a:avLst/>
          </a:prstGeom>
          <a:noFill/>
        </p:spPr>
        <p:txBody>
          <a:bodyPr wrap="square" rtlCol="0">
            <a:spAutoFit/>
          </a:bodyPr>
          <a:lstStyle/>
          <a:p>
            <a:r>
              <a:rPr lang="en-US" dirty="0">
                <a:solidFill>
                  <a:srgbClr val="002060"/>
                </a:solidFill>
              </a:rPr>
              <a:t>3</a:t>
            </a:r>
            <a:r>
              <a:rPr lang="en-US" dirty="0" smtClean="0">
                <a:solidFill>
                  <a:srgbClr val="002060"/>
                </a:solidFill>
              </a:rPr>
              <a:t>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51" name="TextBox 50"/>
          <p:cNvSpPr txBox="1"/>
          <p:nvPr/>
        </p:nvSpPr>
        <p:spPr>
          <a:xfrm>
            <a:off x="10408618" y="4465518"/>
            <a:ext cx="875182" cy="923330"/>
          </a:xfrm>
          <a:prstGeom prst="rect">
            <a:avLst/>
          </a:prstGeom>
          <a:noFill/>
        </p:spPr>
        <p:txBody>
          <a:bodyPr wrap="square" rtlCol="0">
            <a:spAutoFit/>
          </a:bodyPr>
          <a:lstStyle/>
          <a:p>
            <a:r>
              <a:rPr lang="en-US" dirty="0" smtClean="0">
                <a:solidFill>
                  <a:srgbClr val="002060"/>
                </a:solidFill>
              </a:rPr>
              <a:t>100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101714820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65625" y="1847134"/>
            <a:ext cx="4878389" cy="3541714"/>
          </a:xfrm>
        </p:spPr>
        <p:txBody>
          <a:bodyPr/>
          <a:lstStyle/>
          <a:p>
            <a:r>
              <a:rPr lang="en-US" dirty="0" smtClean="0"/>
              <a:t>R</a:t>
            </a:r>
            <a:r>
              <a:rPr lang="en-US" baseline="-25000" dirty="0"/>
              <a:t>A</a:t>
            </a:r>
            <a:r>
              <a:rPr lang="en-US" baseline="-25000" dirty="0" smtClean="0"/>
              <a:t>  </a:t>
            </a:r>
            <a:r>
              <a:rPr lang="en-US" dirty="0" smtClean="0"/>
              <a:t>&amp;</a:t>
            </a:r>
            <a:r>
              <a:rPr lang="en-US" baseline="-25000" dirty="0" smtClean="0"/>
              <a:t> </a:t>
            </a:r>
            <a:r>
              <a:rPr lang="en-US" dirty="0" smtClean="0"/>
              <a:t>R</a:t>
            </a:r>
            <a:r>
              <a:rPr lang="en-US" baseline="-25000" dirty="0" smtClean="0"/>
              <a:t>B,C,D,E&amp;F</a:t>
            </a:r>
            <a:r>
              <a:rPr lang="en-US" dirty="0" smtClean="0"/>
              <a:t> are in parallel:</a:t>
            </a:r>
          </a:p>
          <a:p>
            <a:r>
              <a:rPr lang="en-US" dirty="0" err="1" smtClean="0"/>
              <a:t>R</a:t>
            </a:r>
            <a:r>
              <a:rPr lang="en-US" baseline="-25000" dirty="0" err="1" smtClean="0"/>
              <a:t>circuit</a:t>
            </a:r>
            <a:r>
              <a:rPr lang="en-US" dirty="0" smtClean="0"/>
              <a:t> = (1/R</a:t>
            </a:r>
            <a:r>
              <a:rPr lang="en-US" baseline="-25000" dirty="0" smtClean="0"/>
              <a:t>A  </a:t>
            </a:r>
            <a:r>
              <a:rPr lang="en-US" dirty="0" smtClean="0"/>
              <a:t>+ 1/</a:t>
            </a:r>
            <a:r>
              <a:rPr lang="en-US" baseline="-25000" dirty="0" smtClean="0"/>
              <a:t> </a:t>
            </a:r>
            <a:r>
              <a:rPr lang="en-US" dirty="0"/>
              <a:t>R</a:t>
            </a:r>
            <a:r>
              <a:rPr lang="en-US" baseline="-25000" dirty="0"/>
              <a:t>B,C,D,E&amp;F</a:t>
            </a:r>
            <a:r>
              <a:rPr lang="en-US" dirty="0" smtClean="0"/>
              <a:t> )</a:t>
            </a:r>
            <a:r>
              <a:rPr lang="en-US" baseline="30000" dirty="0" smtClean="0"/>
              <a:t>-1</a:t>
            </a:r>
          </a:p>
          <a:p>
            <a:r>
              <a:rPr lang="en-US" dirty="0" err="1"/>
              <a:t>R</a:t>
            </a:r>
            <a:r>
              <a:rPr lang="en-US" baseline="-25000" dirty="0" err="1"/>
              <a:t>circuit</a:t>
            </a:r>
            <a:r>
              <a:rPr lang="en-US" dirty="0"/>
              <a:t> </a:t>
            </a:r>
            <a:r>
              <a:rPr lang="en-US" dirty="0" smtClean="0"/>
              <a:t>=(1/60 </a:t>
            </a:r>
            <a:r>
              <a:rPr lang="el-GR" dirty="0" smtClean="0"/>
              <a:t>Ω</a:t>
            </a:r>
            <a:r>
              <a:rPr lang="en-US" baseline="-25000" dirty="0" smtClean="0"/>
              <a:t>  </a:t>
            </a:r>
            <a:r>
              <a:rPr lang="en-US" dirty="0"/>
              <a:t>+ </a:t>
            </a:r>
            <a:r>
              <a:rPr lang="en-US" dirty="0" smtClean="0"/>
              <a:t>1/30 </a:t>
            </a:r>
            <a:r>
              <a:rPr lang="el-GR" dirty="0" smtClean="0"/>
              <a:t>Ω</a:t>
            </a:r>
            <a:r>
              <a:rPr lang="en-US" dirty="0" smtClean="0"/>
              <a:t> </a:t>
            </a:r>
            <a:r>
              <a:rPr lang="en-US" dirty="0"/>
              <a:t>)</a:t>
            </a:r>
            <a:r>
              <a:rPr lang="en-US" baseline="30000" dirty="0"/>
              <a:t>-</a:t>
            </a:r>
            <a:r>
              <a:rPr lang="en-US" baseline="30000" dirty="0" smtClean="0"/>
              <a:t>1</a:t>
            </a:r>
            <a:endParaRPr lang="en-US" dirty="0" smtClean="0"/>
          </a:p>
          <a:p>
            <a:r>
              <a:rPr lang="en-US" dirty="0" err="1"/>
              <a:t>R</a:t>
            </a:r>
            <a:r>
              <a:rPr lang="en-US" baseline="-25000" dirty="0" err="1"/>
              <a:t>circuit</a:t>
            </a:r>
            <a:r>
              <a:rPr lang="en-US" dirty="0"/>
              <a:t> </a:t>
            </a:r>
            <a:r>
              <a:rPr lang="en-US" dirty="0" smtClean="0"/>
              <a:t>= </a:t>
            </a:r>
            <a:r>
              <a:rPr lang="en-US" dirty="0"/>
              <a:t>20</a:t>
            </a:r>
            <a:r>
              <a:rPr lang="el-GR" dirty="0"/>
              <a:t> Ω</a:t>
            </a:r>
            <a:endParaRPr lang="en-US" baseline="30000" dirty="0"/>
          </a:p>
          <a:p>
            <a:endParaRPr lang="en-US" baseline="30000" dirty="0" smtClean="0"/>
          </a:p>
          <a:p>
            <a:endParaRPr lang="en-US" baseline="30000" dirty="0" smtClean="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520524" y="1820704"/>
            <a:ext cx="6542482" cy="4417536"/>
          </a:xfrm>
          <a:prstGeom prst="rect">
            <a:avLst/>
          </a:prstGeom>
        </p:spPr>
      </p:pic>
      <p:pic>
        <p:nvPicPr>
          <p:cNvPr id="6" name="Picture 5"/>
          <p:cNvPicPr>
            <a:picLocks noChangeAspect="1"/>
          </p:cNvPicPr>
          <p:nvPr/>
        </p:nvPicPr>
        <p:blipFill rotWithShape="1">
          <a:blip r:embed="rId3"/>
          <a:srcRect l="10008" t="31994" r="44311" b="28423"/>
          <a:stretch/>
        </p:blipFill>
        <p:spPr>
          <a:xfrm>
            <a:off x="148548" y="4245509"/>
            <a:ext cx="5277982" cy="2571325"/>
          </a:xfrm>
          <a:prstGeom prst="rect">
            <a:avLst/>
          </a:prstGeom>
        </p:spPr>
      </p:pic>
      <p:cxnSp>
        <p:nvCxnSpPr>
          <p:cNvPr id="8" name="Straight Arrow Connector 7"/>
          <p:cNvCxnSpPr/>
          <p:nvPr/>
        </p:nvCxnSpPr>
        <p:spPr>
          <a:xfrm>
            <a:off x="5871146" y="2229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577497"/>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69459" y="2199282"/>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5615" y="2203816"/>
            <a:ext cx="888730" cy="165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97488" y="264758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2891" y="2710536"/>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721630" y="276216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07663" y="5833874"/>
            <a:ext cx="529072"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126073" y="5857241"/>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9059878" y="5917186"/>
            <a:ext cx="492393" cy="241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27915" y="327120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898401" y="184713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1220160" y="5672575"/>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514442" y="315662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462909" y="3043473"/>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10168752" y="2029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552660" y="320239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627915" y="4420391"/>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916119" y="1852571"/>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601187" y="4605057"/>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1336396" y="1996351"/>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10152804" y="5634117"/>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564665" y="4656784"/>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676472" y="4659133"/>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527737" y="18829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567725" y="5732798"/>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676472" y="5809512"/>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687060" y="192490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627356" y="5787810"/>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581722" y="1904236"/>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14157" y="2647583"/>
            <a:ext cx="428432" cy="2976741"/>
          </a:xfrm>
          <a:prstGeom prst="roundRect">
            <a:avLst/>
          </a:prstGeom>
          <a:solidFill>
            <a:schemeClr val="lt1">
              <a:alpha val="0"/>
            </a:schemeClr>
          </a:solid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6244537" y="2586515"/>
            <a:ext cx="2195546" cy="270078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964249" y="2439512"/>
            <a:ext cx="5577511" cy="3196193"/>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907663" y="2421200"/>
            <a:ext cx="3674059" cy="3105300"/>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p:cNvSpPr txBox="1"/>
          <p:nvPr/>
        </p:nvSpPr>
        <p:spPr>
          <a:xfrm>
            <a:off x="7126073" y="3840480"/>
            <a:ext cx="790046" cy="923330"/>
          </a:xfrm>
          <a:prstGeom prst="rect">
            <a:avLst/>
          </a:prstGeom>
          <a:noFill/>
        </p:spPr>
        <p:txBody>
          <a:bodyPr wrap="square" rtlCol="0">
            <a:spAutoFit/>
          </a:bodyPr>
          <a:lstStyle/>
          <a:p>
            <a:r>
              <a:rPr lang="en-US" dirty="0" smtClean="0">
                <a:solidFill>
                  <a:srgbClr val="002060"/>
                </a:solidFill>
              </a:rPr>
              <a:t>60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7" name="TextBox 46"/>
          <p:cNvSpPr txBox="1"/>
          <p:nvPr/>
        </p:nvSpPr>
        <p:spPr>
          <a:xfrm>
            <a:off x="7176845" y="2694661"/>
            <a:ext cx="790046" cy="923330"/>
          </a:xfrm>
          <a:prstGeom prst="rect">
            <a:avLst/>
          </a:prstGeom>
          <a:noFill/>
        </p:spPr>
        <p:txBody>
          <a:bodyPr wrap="square" rtlCol="0">
            <a:spAutoFit/>
          </a:bodyPr>
          <a:lstStyle/>
          <a:p>
            <a:r>
              <a:rPr lang="en-US" dirty="0" smtClean="0">
                <a:solidFill>
                  <a:srgbClr val="002060"/>
                </a:solidFill>
              </a:rPr>
              <a:t>15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8" name="TextBox 47"/>
          <p:cNvSpPr txBox="1"/>
          <p:nvPr/>
        </p:nvSpPr>
        <p:spPr>
          <a:xfrm>
            <a:off x="8929747" y="3565133"/>
            <a:ext cx="790046" cy="923330"/>
          </a:xfrm>
          <a:prstGeom prst="rect">
            <a:avLst/>
          </a:prstGeom>
          <a:noFill/>
        </p:spPr>
        <p:txBody>
          <a:bodyPr wrap="square" rtlCol="0">
            <a:spAutoFit/>
          </a:bodyPr>
          <a:lstStyle/>
          <a:p>
            <a:r>
              <a:rPr lang="en-US" dirty="0" smtClean="0">
                <a:solidFill>
                  <a:srgbClr val="002060"/>
                </a:solidFill>
              </a:rPr>
              <a:t>40 </a:t>
            </a:r>
            <a:r>
              <a:rPr lang="el-GR" dirty="0" smtClean="0">
                <a:solidFill>
                  <a:srgbClr val="002060"/>
                </a:solidFill>
              </a:rPr>
              <a:t>Ω</a:t>
            </a:r>
            <a:endParaRPr lang="en-US" dirty="0" smtClean="0">
              <a:solidFill>
                <a:srgbClr val="002060"/>
              </a:solidFill>
            </a:endParaRPr>
          </a:p>
          <a:p>
            <a:r>
              <a:rPr lang="en-US" dirty="0" smtClean="0">
                <a:solidFill>
                  <a:srgbClr val="002060"/>
                </a:solidFill>
              </a:rPr>
              <a:t>30 V</a:t>
            </a:r>
            <a:endParaRPr lang="en-US" dirty="0">
              <a:solidFill>
                <a:srgbClr val="002060"/>
              </a:solidFill>
            </a:endParaRPr>
          </a:p>
          <a:p>
            <a:endParaRPr lang="en-US" dirty="0">
              <a:solidFill>
                <a:srgbClr val="002060"/>
              </a:solidFill>
            </a:endParaRPr>
          </a:p>
        </p:txBody>
      </p:sp>
      <p:sp>
        <p:nvSpPr>
          <p:cNvPr id="49" name="TextBox 48"/>
          <p:cNvSpPr txBox="1"/>
          <p:nvPr/>
        </p:nvSpPr>
        <p:spPr>
          <a:xfrm>
            <a:off x="10408775" y="2550828"/>
            <a:ext cx="845597" cy="923330"/>
          </a:xfrm>
          <a:prstGeom prst="rect">
            <a:avLst/>
          </a:prstGeom>
          <a:noFill/>
        </p:spPr>
        <p:txBody>
          <a:bodyPr wrap="square" rtlCol="0">
            <a:spAutoFit/>
          </a:bodyPr>
          <a:lstStyle/>
          <a:p>
            <a:r>
              <a:rPr lang="en-US" dirty="0" smtClean="0">
                <a:solidFill>
                  <a:srgbClr val="002060"/>
                </a:solidFill>
              </a:rPr>
              <a:t>20 </a:t>
            </a:r>
            <a:r>
              <a:rPr lang="el-GR" dirty="0" smtClean="0">
                <a:solidFill>
                  <a:srgbClr val="002060"/>
                </a:solidFill>
              </a:rPr>
              <a:t>Ω</a:t>
            </a:r>
            <a:endParaRPr lang="en-US" dirty="0" smtClean="0">
              <a:solidFill>
                <a:srgbClr val="002060"/>
              </a:solidFill>
            </a:endParaRPr>
          </a:p>
          <a:p>
            <a:r>
              <a:rPr lang="en-US" dirty="0" smtClean="0">
                <a:solidFill>
                  <a:srgbClr val="002060"/>
                </a:solidFill>
              </a:rPr>
              <a:t>0.25 A</a:t>
            </a:r>
            <a:endParaRPr lang="en-US" dirty="0">
              <a:solidFill>
                <a:srgbClr val="002060"/>
              </a:solidFill>
            </a:endParaRPr>
          </a:p>
          <a:p>
            <a:endParaRPr lang="en-US" dirty="0">
              <a:solidFill>
                <a:srgbClr val="002060"/>
              </a:solidFill>
            </a:endParaRPr>
          </a:p>
        </p:txBody>
      </p:sp>
      <p:sp>
        <p:nvSpPr>
          <p:cNvPr id="50" name="TextBox 49"/>
          <p:cNvSpPr txBox="1"/>
          <p:nvPr/>
        </p:nvSpPr>
        <p:spPr>
          <a:xfrm>
            <a:off x="10022298" y="3565133"/>
            <a:ext cx="790046" cy="923330"/>
          </a:xfrm>
          <a:prstGeom prst="rect">
            <a:avLst/>
          </a:prstGeom>
          <a:noFill/>
        </p:spPr>
        <p:txBody>
          <a:bodyPr wrap="square" rtlCol="0">
            <a:spAutoFit/>
          </a:bodyPr>
          <a:lstStyle/>
          <a:p>
            <a:r>
              <a:rPr lang="en-US" dirty="0">
                <a:solidFill>
                  <a:srgbClr val="002060"/>
                </a:solidFill>
              </a:rPr>
              <a:t>3</a:t>
            </a:r>
            <a:r>
              <a:rPr lang="en-US" dirty="0" smtClean="0">
                <a:solidFill>
                  <a:srgbClr val="002060"/>
                </a:solidFill>
              </a:rPr>
              <a:t>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51" name="TextBox 50"/>
          <p:cNvSpPr txBox="1"/>
          <p:nvPr/>
        </p:nvSpPr>
        <p:spPr>
          <a:xfrm>
            <a:off x="10408618" y="4465518"/>
            <a:ext cx="875182" cy="923330"/>
          </a:xfrm>
          <a:prstGeom prst="rect">
            <a:avLst/>
          </a:prstGeom>
          <a:noFill/>
        </p:spPr>
        <p:txBody>
          <a:bodyPr wrap="square" rtlCol="0">
            <a:spAutoFit/>
          </a:bodyPr>
          <a:lstStyle/>
          <a:p>
            <a:r>
              <a:rPr lang="en-US" dirty="0" smtClean="0">
                <a:solidFill>
                  <a:srgbClr val="002060"/>
                </a:solidFill>
              </a:rPr>
              <a:t>100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25372901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65625" y="1847134"/>
            <a:ext cx="4878389" cy="3541714"/>
          </a:xfrm>
        </p:spPr>
        <p:txBody>
          <a:bodyPr/>
          <a:lstStyle/>
          <a:p>
            <a:r>
              <a:rPr lang="en-US" dirty="0" smtClean="0"/>
              <a:t>9 &amp; 10. </a:t>
            </a:r>
            <a:r>
              <a:rPr lang="en-US" dirty="0"/>
              <a:t>Calculate the </a:t>
            </a:r>
            <a:r>
              <a:rPr lang="en-US" dirty="0" smtClean="0"/>
              <a:t>current and voltage </a:t>
            </a:r>
            <a:r>
              <a:rPr lang="en-US" dirty="0"/>
              <a:t>through each resistor and the </a:t>
            </a:r>
            <a:r>
              <a:rPr lang="en-US" dirty="0" smtClean="0"/>
              <a:t>current and voltage produced </a:t>
            </a:r>
            <a:r>
              <a:rPr lang="en-US" dirty="0"/>
              <a:t>by the source</a:t>
            </a:r>
            <a:r>
              <a:rPr lang="en-US" dirty="0" smtClean="0"/>
              <a:t>.</a:t>
            </a:r>
          </a:p>
          <a:p>
            <a:r>
              <a:rPr lang="en-US" dirty="0" smtClean="0"/>
              <a:t>(Given)</a:t>
            </a:r>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520524" y="1820704"/>
            <a:ext cx="6542482" cy="4417536"/>
          </a:xfrm>
          <a:prstGeom prst="rect">
            <a:avLst/>
          </a:prstGeom>
        </p:spPr>
      </p:pic>
      <p:pic>
        <p:nvPicPr>
          <p:cNvPr id="6" name="Picture 5"/>
          <p:cNvPicPr>
            <a:picLocks noChangeAspect="1"/>
          </p:cNvPicPr>
          <p:nvPr/>
        </p:nvPicPr>
        <p:blipFill rotWithShape="1">
          <a:blip r:embed="rId3"/>
          <a:srcRect l="10008" t="31994" r="44311" b="28423"/>
          <a:stretch/>
        </p:blipFill>
        <p:spPr>
          <a:xfrm>
            <a:off x="148548" y="4245509"/>
            <a:ext cx="5277982" cy="2571325"/>
          </a:xfrm>
          <a:prstGeom prst="rect">
            <a:avLst/>
          </a:prstGeom>
        </p:spPr>
      </p:pic>
      <p:cxnSp>
        <p:nvCxnSpPr>
          <p:cNvPr id="8" name="Straight Arrow Connector 7"/>
          <p:cNvCxnSpPr/>
          <p:nvPr/>
        </p:nvCxnSpPr>
        <p:spPr>
          <a:xfrm>
            <a:off x="5871146" y="2229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577497"/>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69459" y="2199282"/>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5615" y="2203816"/>
            <a:ext cx="888730" cy="165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97488" y="264758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2891" y="2710536"/>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721630" y="276216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07663" y="5833874"/>
            <a:ext cx="529072"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126073" y="5857241"/>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9059878" y="5917186"/>
            <a:ext cx="492393" cy="241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27915" y="327120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898401" y="184713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1220160" y="5672575"/>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514442" y="315662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462909" y="3043473"/>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10168752" y="2029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552660" y="320239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627915" y="4420391"/>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916119" y="1852571"/>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601187" y="4605057"/>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1336396" y="1996351"/>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10152804" y="5634117"/>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564665" y="4656784"/>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676472" y="4659133"/>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527737" y="18829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567725" y="5732798"/>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676472" y="5809512"/>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687060" y="192490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627356" y="5787810"/>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581722" y="1904236"/>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14157" y="2647583"/>
            <a:ext cx="428432" cy="2976741"/>
          </a:xfrm>
          <a:prstGeom prst="roundRect">
            <a:avLst/>
          </a:prstGeom>
          <a:solidFill>
            <a:schemeClr val="lt1">
              <a:alpha val="0"/>
            </a:schemeClr>
          </a:solid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6244537" y="2586515"/>
            <a:ext cx="2195546" cy="270078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964249" y="2439512"/>
            <a:ext cx="5577511" cy="3196193"/>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907663" y="2421200"/>
            <a:ext cx="3674059" cy="3105300"/>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p:cNvSpPr txBox="1"/>
          <p:nvPr/>
        </p:nvSpPr>
        <p:spPr>
          <a:xfrm>
            <a:off x="7126073" y="3840480"/>
            <a:ext cx="790046" cy="923330"/>
          </a:xfrm>
          <a:prstGeom prst="rect">
            <a:avLst/>
          </a:prstGeom>
          <a:noFill/>
        </p:spPr>
        <p:txBody>
          <a:bodyPr wrap="square" rtlCol="0">
            <a:spAutoFit/>
          </a:bodyPr>
          <a:lstStyle/>
          <a:p>
            <a:r>
              <a:rPr lang="en-US" dirty="0" smtClean="0">
                <a:solidFill>
                  <a:srgbClr val="002060"/>
                </a:solidFill>
              </a:rPr>
              <a:t>60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7" name="TextBox 46"/>
          <p:cNvSpPr txBox="1"/>
          <p:nvPr/>
        </p:nvSpPr>
        <p:spPr>
          <a:xfrm>
            <a:off x="7176845" y="2694661"/>
            <a:ext cx="790046" cy="923330"/>
          </a:xfrm>
          <a:prstGeom prst="rect">
            <a:avLst/>
          </a:prstGeom>
          <a:noFill/>
        </p:spPr>
        <p:txBody>
          <a:bodyPr wrap="square" rtlCol="0">
            <a:spAutoFit/>
          </a:bodyPr>
          <a:lstStyle/>
          <a:p>
            <a:r>
              <a:rPr lang="en-US" dirty="0" smtClean="0">
                <a:solidFill>
                  <a:srgbClr val="002060"/>
                </a:solidFill>
              </a:rPr>
              <a:t>15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8" name="TextBox 47"/>
          <p:cNvSpPr txBox="1"/>
          <p:nvPr/>
        </p:nvSpPr>
        <p:spPr>
          <a:xfrm>
            <a:off x="8929747" y="3565133"/>
            <a:ext cx="790046" cy="923330"/>
          </a:xfrm>
          <a:prstGeom prst="rect">
            <a:avLst/>
          </a:prstGeom>
          <a:noFill/>
        </p:spPr>
        <p:txBody>
          <a:bodyPr wrap="square" rtlCol="0">
            <a:spAutoFit/>
          </a:bodyPr>
          <a:lstStyle/>
          <a:p>
            <a:r>
              <a:rPr lang="en-US" dirty="0" smtClean="0">
                <a:solidFill>
                  <a:srgbClr val="002060"/>
                </a:solidFill>
              </a:rPr>
              <a:t>40 </a:t>
            </a:r>
            <a:r>
              <a:rPr lang="el-GR" dirty="0" smtClean="0">
                <a:solidFill>
                  <a:srgbClr val="002060"/>
                </a:solidFill>
              </a:rPr>
              <a:t>Ω</a:t>
            </a:r>
            <a:endParaRPr lang="en-US" dirty="0" smtClean="0">
              <a:solidFill>
                <a:srgbClr val="002060"/>
              </a:solidFill>
            </a:endParaRPr>
          </a:p>
          <a:p>
            <a:r>
              <a:rPr lang="en-US" dirty="0" smtClean="0">
                <a:solidFill>
                  <a:srgbClr val="002060"/>
                </a:solidFill>
              </a:rPr>
              <a:t>30 V</a:t>
            </a:r>
            <a:endParaRPr lang="en-US" dirty="0">
              <a:solidFill>
                <a:srgbClr val="002060"/>
              </a:solidFill>
            </a:endParaRPr>
          </a:p>
          <a:p>
            <a:endParaRPr lang="en-US" dirty="0">
              <a:solidFill>
                <a:srgbClr val="002060"/>
              </a:solidFill>
            </a:endParaRPr>
          </a:p>
        </p:txBody>
      </p:sp>
      <p:sp>
        <p:nvSpPr>
          <p:cNvPr id="49" name="TextBox 48"/>
          <p:cNvSpPr txBox="1"/>
          <p:nvPr/>
        </p:nvSpPr>
        <p:spPr>
          <a:xfrm>
            <a:off x="10408775" y="2550828"/>
            <a:ext cx="845597" cy="923330"/>
          </a:xfrm>
          <a:prstGeom prst="rect">
            <a:avLst/>
          </a:prstGeom>
          <a:noFill/>
        </p:spPr>
        <p:txBody>
          <a:bodyPr wrap="square" rtlCol="0">
            <a:spAutoFit/>
          </a:bodyPr>
          <a:lstStyle/>
          <a:p>
            <a:r>
              <a:rPr lang="en-US" dirty="0" smtClean="0">
                <a:solidFill>
                  <a:srgbClr val="002060"/>
                </a:solidFill>
              </a:rPr>
              <a:t>20 </a:t>
            </a:r>
            <a:r>
              <a:rPr lang="el-GR" dirty="0" smtClean="0">
                <a:solidFill>
                  <a:srgbClr val="002060"/>
                </a:solidFill>
              </a:rPr>
              <a:t>Ω</a:t>
            </a:r>
            <a:endParaRPr lang="en-US" dirty="0" smtClean="0">
              <a:solidFill>
                <a:srgbClr val="002060"/>
              </a:solidFill>
            </a:endParaRPr>
          </a:p>
          <a:p>
            <a:r>
              <a:rPr lang="en-US" dirty="0" smtClean="0">
                <a:solidFill>
                  <a:srgbClr val="002060"/>
                </a:solidFill>
              </a:rPr>
              <a:t>0.25 A</a:t>
            </a:r>
            <a:endParaRPr lang="en-US" dirty="0">
              <a:solidFill>
                <a:srgbClr val="002060"/>
              </a:solidFill>
            </a:endParaRPr>
          </a:p>
          <a:p>
            <a:endParaRPr lang="en-US" dirty="0">
              <a:solidFill>
                <a:srgbClr val="002060"/>
              </a:solidFill>
            </a:endParaRPr>
          </a:p>
        </p:txBody>
      </p:sp>
      <p:sp>
        <p:nvSpPr>
          <p:cNvPr id="50" name="TextBox 49"/>
          <p:cNvSpPr txBox="1"/>
          <p:nvPr/>
        </p:nvSpPr>
        <p:spPr>
          <a:xfrm>
            <a:off x="10022298" y="3565133"/>
            <a:ext cx="790046" cy="923330"/>
          </a:xfrm>
          <a:prstGeom prst="rect">
            <a:avLst/>
          </a:prstGeom>
          <a:noFill/>
        </p:spPr>
        <p:txBody>
          <a:bodyPr wrap="square" rtlCol="0">
            <a:spAutoFit/>
          </a:bodyPr>
          <a:lstStyle/>
          <a:p>
            <a:r>
              <a:rPr lang="en-US" dirty="0">
                <a:solidFill>
                  <a:srgbClr val="002060"/>
                </a:solidFill>
              </a:rPr>
              <a:t>3</a:t>
            </a:r>
            <a:r>
              <a:rPr lang="en-US" dirty="0" smtClean="0">
                <a:solidFill>
                  <a:srgbClr val="002060"/>
                </a:solidFill>
              </a:rPr>
              <a:t>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51" name="TextBox 50"/>
          <p:cNvSpPr txBox="1"/>
          <p:nvPr/>
        </p:nvSpPr>
        <p:spPr>
          <a:xfrm>
            <a:off x="10408618" y="4465518"/>
            <a:ext cx="875182" cy="923330"/>
          </a:xfrm>
          <a:prstGeom prst="rect">
            <a:avLst/>
          </a:prstGeom>
          <a:noFill/>
        </p:spPr>
        <p:txBody>
          <a:bodyPr wrap="square" rtlCol="0">
            <a:spAutoFit/>
          </a:bodyPr>
          <a:lstStyle/>
          <a:p>
            <a:r>
              <a:rPr lang="en-US" dirty="0" smtClean="0">
                <a:solidFill>
                  <a:srgbClr val="002060"/>
                </a:solidFill>
              </a:rPr>
              <a:t>100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342970498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65625" y="1847134"/>
            <a:ext cx="4878389" cy="3541714"/>
          </a:xfrm>
        </p:spPr>
        <p:txBody>
          <a:bodyPr>
            <a:normAutofit/>
          </a:bodyPr>
          <a:lstStyle/>
          <a:p>
            <a:r>
              <a:rPr lang="en-US" sz="2800" dirty="0" smtClean="0"/>
              <a:t>I</a:t>
            </a:r>
            <a:r>
              <a:rPr lang="en-US" sz="2800" baseline="-25000" dirty="0" smtClean="0"/>
              <a:t>E</a:t>
            </a:r>
            <a:r>
              <a:rPr lang="en-US" sz="2800" dirty="0" smtClean="0"/>
              <a:t> = I</a:t>
            </a:r>
            <a:r>
              <a:rPr lang="en-US" sz="2800" baseline="-25000" dirty="0" smtClean="0"/>
              <a:t>F</a:t>
            </a:r>
            <a:r>
              <a:rPr lang="en-US" sz="2800" dirty="0" smtClean="0"/>
              <a:t> = 0.25 A b/c they are in series with each other…current flow is the same.</a:t>
            </a:r>
            <a:endParaRPr lang="en-US" sz="2800"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520524" y="1820704"/>
            <a:ext cx="6542482" cy="4417536"/>
          </a:xfrm>
          <a:prstGeom prst="rect">
            <a:avLst/>
          </a:prstGeom>
        </p:spPr>
      </p:pic>
      <p:pic>
        <p:nvPicPr>
          <p:cNvPr id="6" name="Picture 5"/>
          <p:cNvPicPr>
            <a:picLocks noChangeAspect="1"/>
          </p:cNvPicPr>
          <p:nvPr/>
        </p:nvPicPr>
        <p:blipFill rotWithShape="1">
          <a:blip r:embed="rId3"/>
          <a:srcRect l="10008" t="31994" r="44311" b="28423"/>
          <a:stretch/>
        </p:blipFill>
        <p:spPr>
          <a:xfrm>
            <a:off x="148548" y="4245509"/>
            <a:ext cx="5277982" cy="2571325"/>
          </a:xfrm>
          <a:prstGeom prst="rect">
            <a:avLst/>
          </a:prstGeom>
        </p:spPr>
      </p:pic>
      <p:cxnSp>
        <p:nvCxnSpPr>
          <p:cNvPr id="8" name="Straight Arrow Connector 7"/>
          <p:cNvCxnSpPr/>
          <p:nvPr/>
        </p:nvCxnSpPr>
        <p:spPr>
          <a:xfrm>
            <a:off x="5871146" y="2229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577497"/>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69459" y="2199282"/>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5615" y="2203816"/>
            <a:ext cx="888730" cy="165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97488" y="264758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2891" y="2710536"/>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721630" y="276216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07663" y="5833874"/>
            <a:ext cx="529072"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126073" y="5857241"/>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9059878" y="5917186"/>
            <a:ext cx="492393" cy="241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27915" y="327120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898401" y="184713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1220160" y="5672575"/>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514442" y="315662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462909" y="3043473"/>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10168752" y="2029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552660" y="320239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627915" y="4420391"/>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916119" y="1852571"/>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601187" y="4605057"/>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1336396" y="1996351"/>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10152804" y="5634117"/>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564665" y="4656784"/>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676472" y="4659133"/>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527737" y="18829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567725" y="5732798"/>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676472" y="5809512"/>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687060" y="192490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627356" y="5787810"/>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581722" y="1904236"/>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14157" y="2647583"/>
            <a:ext cx="428432" cy="2976741"/>
          </a:xfrm>
          <a:prstGeom prst="roundRect">
            <a:avLst/>
          </a:prstGeom>
          <a:solidFill>
            <a:schemeClr val="lt1">
              <a:alpha val="0"/>
            </a:schemeClr>
          </a:solid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6244537" y="2586515"/>
            <a:ext cx="2195546" cy="270078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964249" y="2439512"/>
            <a:ext cx="5577511" cy="3196193"/>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907663" y="2421200"/>
            <a:ext cx="3674059" cy="3105300"/>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p:cNvSpPr txBox="1"/>
          <p:nvPr/>
        </p:nvSpPr>
        <p:spPr>
          <a:xfrm>
            <a:off x="7126073" y="3840480"/>
            <a:ext cx="790046" cy="923330"/>
          </a:xfrm>
          <a:prstGeom prst="rect">
            <a:avLst/>
          </a:prstGeom>
          <a:noFill/>
        </p:spPr>
        <p:txBody>
          <a:bodyPr wrap="square" rtlCol="0">
            <a:spAutoFit/>
          </a:bodyPr>
          <a:lstStyle/>
          <a:p>
            <a:r>
              <a:rPr lang="en-US" dirty="0" smtClean="0">
                <a:solidFill>
                  <a:srgbClr val="002060"/>
                </a:solidFill>
              </a:rPr>
              <a:t>60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7" name="TextBox 46"/>
          <p:cNvSpPr txBox="1"/>
          <p:nvPr/>
        </p:nvSpPr>
        <p:spPr>
          <a:xfrm>
            <a:off x="7176845" y="2694661"/>
            <a:ext cx="790046" cy="923330"/>
          </a:xfrm>
          <a:prstGeom prst="rect">
            <a:avLst/>
          </a:prstGeom>
          <a:noFill/>
        </p:spPr>
        <p:txBody>
          <a:bodyPr wrap="square" rtlCol="0">
            <a:spAutoFit/>
          </a:bodyPr>
          <a:lstStyle/>
          <a:p>
            <a:r>
              <a:rPr lang="en-US" dirty="0" smtClean="0">
                <a:solidFill>
                  <a:srgbClr val="002060"/>
                </a:solidFill>
              </a:rPr>
              <a:t>15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8" name="TextBox 47"/>
          <p:cNvSpPr txBox="1"/>
          <p:nvPr/>
        </p:nvSpPr>
        <p:spPr>
          <a:xfrm>
            <a:off x="8929747" y="3565133"/>
            <a:ext cx="790046" cy="923330"/>
          </a:xfrm>
          <a:prstGeom prst="rect">
            <a:avLst/>
          </a:prstGeom>
          <a:noFill/>
        </p:spPr>
        <p:txBody>
          <a:bodyPr wrap="square" rtlCol="0">
            <a:spAutoFit/>
          </a:bodyPr>
          <a:lstStyle/>
          <a:p>
            <a:r>
              <a:rPr lang="en-US" dirty="0" smtClean="0">
                <a:solidFill>
                  <a:srgbClr val="002060"/>
                </a:solidFill>
              </a:rPr>
              <a:t>40 </a:t>
            </a:r>
            <a:r>
              <a:rPr lang="el-GR" dirty="0" smtClean="0">
                <a:solidFill>
                  <a:srgbClr val="002060"/>
                </a:solidFill>
              </a:rPr>
              <a:t>Ω</a:t>
            </a:r>
            <a:endParaRPr lang="en-US" dirty="0" smtClean="0">
              <a:solidFill>
                <a:srgbClr val="002060"/>
              </a:solidFill>
            </a:endParaRPr>
          </a:p>
          <a:p>
            <a:r>
              <a:rPr lang="en-US" dirty="0" smtClean="0">
                <a:solidFill>
                  <a:srgbClr val="002060"/>
                </a:solidFill>
              </a:rPr>
              <a:t>30 V</a:t>
            </a:r>
            <a:endParaRPr lang="en-US" dirty="0">
              <a:solidFill>
                <a:srgbClr val="002060"/>
              </a:solidFill>
            </a:endParaRPr>
          </a:p>
          <a:p>
            <a:endParaRPr lang="en-US" dirty="0">
              <a:solidFill>
                <a:srgbClr val="002060"/>
              </a:solidFill>
            </a:endParaRPr>
          </a:p>
        </p:txBody>
      </p:sp>
      <p:sp>
        <p:nvSpPr>
          <p:cNvPr id="49" name="TextBox 48"/>
          <p:cNvSpPr txBox="1"/>
          <p:nvPr/>
        </p:nvSpPr>
        <p:spPr>
          <a:xfrm>
            <a:off x="10408775" y="2550828"/>
            <a:ext cx="845597" cy="923330"/>
          </a:xfrm>
          <a:prstGeom prst="rect">
            <a:avLst/>
          </a:prstGeom>
          <a:noFill/>
        </p:spPr>
        <p:txBody>
          <a:bodyPr wrap="square" rtlCol="0">
            <a:spAutoFit/>
          </a:bodyPr>
          <a:lstStyle/>
          <a:p>
            <a:r>
              <a:rPr lang="en-US" dirty="0" smtClean="0">
                <a:solidFill>
                  <a:srgbClr val="002060"/>
                </a:solidFill>
              </a:rPr>
              <a:t>20 </a:t>
            </a:r>
            <a:r>
              <a:rPr lang="el-GR" dirty="0" smtClean="0">
                <a:solidFill>
                  <a:srgbClr val="002060"/>
                </a:solidFill>
              </a:rPr>
              <a:t>Ω</a:t>
            </a:r>
            <a:endParaRPr lang="en-US" dirty="0" smtClean="0">
              <a:solidFill>
                <a:srgbClr val="002060"/>
              </a:solidFill>
            </a:endParaRPr>
          </a:p>
          <a:p>
            <a:r>
              <a:rPr lang="en-US" dirty="0" smtClean="0">
                <a:solidFill>
                  <a:srgbClr val="002060"/>
                </a:solidFill>
              </a:rPr>
              <a:t>0.25 A</a:t>
            </a:r>
            <a:endParaRPr lang="en-US" dirty="0">
              <a:solidFill>
                <a:srgbClr val="002060"/>
              </a:solidFill>
            </a:endParaRPr>
          </a:p>
          <a:p>
            <a:endParaRPr lang="en-US" dirty="0">
              <a:solidFill>
                <a:srgbClr val="002060"/>
              </a:solidFill>
            </a:endParaRPr>
          </a:p>
        </p:txBody>
      </p:sp>
      <p:sp>
        <p:nvSpPr>
          <p:cNvPr id="50" name="TextBox 49"/>
          <p:cNvSpPr txBox="1"/>
          <p:nvPr/>
        </p:nvSpPr>
        <p:spPr>
          <a:xfrm>
            <a:off x="10022298" y="3565133"/>
            <a:ext cx="790046" cy="923330"/>
          </a:xfrm>
          <a:prstGeom prst="rect">
            <a:avLst/>
          </a:prstGeom>
          <a:noFill/>
        </p:spPr>
        <p:txBody>
          <a:bodyPr wrap="square" rtlCol="0">
            <a:spAutoFit/>
          </a:bodyPr>
          <a:lstStyle/>
          <a:p>
            <a:r>
              <a:rPr lang="en-US" dirty="0">
                <a:solidFill>
                  <a:srgbClr val="002060"/>
                </a:solidFill>
              </a:rPr>
              <a:t>3</a:t>
            </a:r>
            <a:r>
              <a:rPr lang="en-US" dirty="0" smtClean="0">
                <a:solidFill>
                  <a:srgbClr val="002060"/>
                </a:solidFill>
              </a:rPr>
              <a:t>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51" name="TextBox 50"/>
          <p:cNvSpPr txBox="1"/>
          <p:nvPr/>
        </p:nvSpPr>
        <p:spPr>
          <a:xfrm>
            <a:off x="10408618" y="4465518"/>
            <a:ext cx="875182" cy="923330"/>
          </a:xfrm>
          <a:prstGeom prst="rect">
            <a:avLst/>
          </a:prstGeom>
          <a:noFill/>
        </p:spPr>
        <p:txBody>
          <a:bodyPr wrap="square" rtlCol="0">
            <a:spAutoFit/>
          </a:bodyPr>
          <a:lstStyle/>
          <a:p>
            <a:r>
              <a:rPr lang="en-US" dirty="0" smtClean="0">
                <a:solidFill>
                  <a:srgbClr val="002060"/>
                </a:solidFill>
              </a:rPr>
              <a:t>100 </a:t>
            </a:r>
            <a:r>
              <a:rPr lang="el-GR" dirty="0" smtClean="0">
                <a:solidFill>
                  <a:srgbClr val="002060"/>
                </a:solidFill>
              </a:rPr>
              <a:t>Ω</a:t>
            </a:r>
            <a:endParaRPr lang="en-US" dirty="0" smtClean="0">
              <a:solidFill>
                <a:srgbClr val="002060"/>
              </a:solidFill>
            </a:endParaRPr>
          </a:p>
          <a:p>
            <a:r>
              <a:rPr lang="en-US" dirty="0" smtClean="0">
                <a:solidFill>
                  <a:srgbClr val="FF0000"/>
                </a:solidFill>
              </a:rPr>
              <a:t>0.25 A</a:t>
            </a:r>
            <a:endParaRPr lang="en-US" dirty="0">
              <a:solidFill>
                <a:srgbClr val="FF0000"/>
              </a:solidFill>
            </a:endParaRPr>
          </a:p>
          <a:p>
            <a:endParaRPr lang="en-US" dirty="0">
              <a:solidFill>
                <a:srgbClr val="002060"/>
              </a:solidFill>
            </a:endParaRPr>
          </a:p>
        </p:txBody>
      </p:sp>
      <p:sp>
        <p:nvSpPr>
          <p:cNvPr id="9" name="TextBox 8"/>
          <p:cNvSpPr txBox="1"/>
          <p:nvPr/>
        </p:nvSpPr>
        <p:spPr>
          <a:xfrm>
            <a:off x="4192498" y="6373624"/>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0.25 </a:t>
            </a:r>
            <a:endParaRPr lang="en-US" sz="2000" b="1" dirty="0">
              <a:solidFill>
                <a:srgbClr val="FF0000"/>
              </a:solidFill>
            </a:endParaRPr>
          </a:p>
        </p:txBody>
      </p:sp>
    </p:spTree>
    <p:extLst>
      <p:ext uri="{BB962C8B-B14F-4D97-AF65-F5344CB8AC3E}">
        <p14:creationId xmlns:p14="http://schemas.microsoft.com/office/powerpoint/2010/main" val="355576848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65625" y="1847134"/>
            <a:ext cx="4878389" cy="3541714"/>
          </a:xfrm>
        </p:spPr>
        <p:txBody>
          <a:bodyPr>
            <a:normAutofit/>
          </a:bodyPr>
          <a:lstStyle/>
          <a:p>
            <a:r>
              <a:rPr lang="en-US" dirty="0" smtClean="0"/>
              <a:t>I</a:t>
            </a:r>
            <a:r>
              <a:rPr lang="en-US" baseline="-25000" dirty="0"/>
              <a:t>C</a:t>
            </a:r>
            <a:r>
              <a:rPr lang="en-US" dirty="0" smtClean="0"/>
              <a:t> = V/R = 30 V/40 </a:t>
            </a:r>
            <a:r>
              <a:rPr lang="el-GR" dirty="0" smtClean="0"/>
              <a:t>Ω</a:t>
            </a:r>
            <a:r>
              <a:rPr lang="en-US" dirty="0" smtClean="0"/>
              <a:t> = 0.75 A via Ohm’s law.</a:t>
            </a:r>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520524" y="1820704"/>
            <a:ext cx="6542482" cy="4417536"/>
          </a:xfrm>
          <a:prstGeom prst="rect">
            <a:avLst/>
          </a:prstGeom>
        </p:spPr>
      </p:pic>
      <p:pic>
        <p:nvPicPr>
          <p:cNvPr id="6" name="Picture 5"/>
          <p:cNvPicPr>
            <a:picLocks noChangeAspect="1"/>
          </p:cNvPicPr>
          <p:nvPr/>
        </p:nvPicPr>
        <p:blipFill rotWithShape="1">
          <a:blip r:embed="rId3"/>
          <a:srcRect l="10008" t="31994" r="44311" b="28423"/>
          <a:stretch/>
        </p:blipFill>
        <p:spPr>
          <a:xfrm>
            <a:off x="148548" y="4245509"/>
            <a:ext cx="5277982" cy="2571325"/>
          </a:xfrm>
          <a:prstGeom prst="rect">
            <a:avLst/>
          </a:prstGeom>
        </p:spPr>
      </p:pic>
      <p:cxnSp>
        <p:nvCxnSpPr>
          <p:cNvPr id="8" name="Straight Arrow Connector 7"/>
          <p:cNvCxnSpPr/>
          <p:nvPr/>
        </p:nvCxnSpPr>
        <p:spPr>
          <a:xfrm>
            <a:off x="5871146" y="2229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577497"/>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69459" y="2199282"/>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5615" y="2203816"/>
            <a:ext cx="888730" cy="165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97488" y="264758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2891" y="2710536"/>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721630" y="276216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07663" y="5833874"/>
            <a:ext cx="529072"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126073" y="5857241"/>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9059878" y="5917186"/>
            <a:ext cx="492393" cy="241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27915" y="327120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898401" y="184713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1220160" y="5672575"/>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514442" y="315662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462909" y="3043473"/>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10168752" y="2029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552660" y="320239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627915" y="4420391"/>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916119" y="1852571"/>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601187" y="4605057"/>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1336396" y="1996351"/>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10152804" y="5634117"/>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564665" y="4656784"/>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676472" y="4659133"/>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527737" y="18829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567725" y="5732798"/>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676472" y="5809512"/>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687060" y="192490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627356" y="5787810"/>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581722" y="1904236"/>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14157" y="2647583"/>
            <a:ext cx="428432" cy="2976741"/>
          </a:xfrm>
          <a:prstGeom prst="roundRect">
            <a:avLst/>
          </a:prstGeom>
          <a:solidFill>
            <a:schemeClr val="lt1">
              <a:alpha val="0"/>
            </a:schemeClr>
          </a:solid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6244537" y="2586515"/>
            <a:ext cx="2195546" cy="270078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964249" y="2439512"/>
            <a:ext cx="5577511" cy="3196193"/>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907663" y="2421200"/>
            <a:ext cx="3674059" cy="3105300"/>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p:cNvSpPr txBox="1"/>
          <p:nvPr/>
        </p:nvSpPr>
        <p:spPr>
          <a:xfrm>
            <a:off x="7126073" y="3840480"/>
            <a:ext cx="790046" cy="923330"/>
          </a:xfrm>
          <a:prstGeom prst="rect">
            <a:avLst/>
          </a:prstGeom>
          <a:noFill/>
        </p:spPr>
        <p:txBody>
          <a:bodyPr wrap="square" rtlCol="0">
            <a:spAutoFit/>
          </a:bodyPr>
          <a:lstStyle/>
          <a:p>
            <a:r>
              <a:rPr lang="en-US" dirty="0" smtClean="0">
                <a:solidFill>
                  <a:srgbClr val="002060"/>
                </a:solidFill>
              </a:rPr>
              <a:t>60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7" name="TextBox 46"/>
          <p:cNvSpPr txBox="1"/>
          <p:nvPr/>
        </p:nvSpPr>
        <p:spPr>
          <a:xfrm>
            <a:off x="7176845" y="2694661"/>
            <a:ext cx="790046" cy="923330"/>
          </a:xfrm>
          <a:prstGeom prst="rect">
            <a:avLst/>
          </a:prstGeom>
          <a:noFill/>
        </p:spPr>
        <p:txBody>
          <a:bodyPr wrap="square" rtlCol="0">
            <a:spAutoFit/>
          </a:bodyPr>
          <a:lstStyle/>
          <a:p>
            <a:r>
              <a:rPr lang="en-US" dirty="0" smtClean="0">
                <a:solidFill>
                  <a:srgbClr val="002060"/>
                </a:solidFill>
              </a:rPr>
              <a:t>15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8" name="TextBox 47"/>
          <p:cNvSpPr txBox="1"/>
          <p:nvPr/>
        </p:nvSpPr>
        <p:spPr>
          <a:xfrm>
            <a:off x="8929747" y="3553545"/>
            <a:ext cx="856162" cy="923330"/>
          </a:xfrm>
          <a:prstGeom prst="rect">
            <a:avLst/>
          </a:prstGeom>
          <a:noFill/>
        </p:spPr>
        <p:txBody>
          <a:bodyPr wrap="square" rtlCol="0">
            <a:spAutoFit/>
          </a:bodyPr>
          <a:lstStyle/>
          <a:p>
            <a:r>
              <a:rPr lang="en-US" dirty="0" smtClean="0">
                <a:solidFill>
                  <a:srgbClr val="002060"/>
                </a:solidFill>
              </a:rPr>
              <a:t>40 </a:t>
            </a:r>
            <a:r>
              <a:rPr lang="el-GR" dirty="0" smtClean="0">
                <a:solidFill>
                  <a:srgbClr val="002060"/>
                </a:solidFill>
              </a:rPr>
              <a:t>Ω</a:t>
            </a:r>
            <a:endParaRPr lang="en-US" dirty="0" smtClean="0">
              <a:solidFill>
                <a:srgbClr val="002060"/>
              </a:solidFill>
            </a:endParaRPr>
          </a:p>
          <a:p>
            <a:r>
              <a:rPr lang="en-US" dirty="0" smtClean="0">
                <a:solidFill>
                  <a:srgbClr val="002060"/>
                </a:solidFill>
              </a:rPr>
              <a:t>30 V</a:t>
            </a:r>
            <a:endParaRPr lang="en-US" dirty="0">
              <a:solidFill>
                <a:srgbClr val="002060"/>
              </a:solidFill>
            </a:endParaRPr>
          </a:p>
          <a:p>
            <a:r>
              <a:rPr lang="en-US" dirty="0" smtClean="0">
                <a:solidFill>
                  <a:srgbClr val="FF0000"/>
                </a:solidFill>
              </a:rPr>
              <a:t>0.75 A</a:t>
            </a:r>
            <a:endParaRPr lang="en-US" dirty="0">
              <a:solidFill>
                <a:srgbClr val="FF0000"/>
              </a:solidFill>
            </a:endParaRPr>
          </a:p>
        </p:txBody>
      </p:sp>
      <p:sp>
        <p:nvSpPr>
          <p:cNvPr id="49" name="TextBox 48"/>
          <p:cNvSpPr txBox="1"/>
          <p:nvPr/>
        </p:nvSpPr>
        <p:spPr>
          <a:xfrm>
            <a:off x="10408775" y="2550828"/>
            <a:ext cx="845597" cy="923330"/>
          </a:xfrm>
          <a:prstGeom prst="rect">
            <a:avLst/>
          </a:prstGeom>
          <a:noFill/>
        </p:spPr>
        <p:txBody>
          <a:bodyPr wrap="square" rtlCol="0">
            <a:spAutoFit/>
          </a:bodyPr>
          <a:lstStyle/>
          <a:p>
            <a:r>
              <a:rPr lang="en-US" dirty="0" smtClean="0">
                <a:solidFill>
                  <a:srgbClr val="002060"/>
                </a:solidFill>
              </a:rPr>
              <a:t>20 </a:t>
            </a:r>
            <a:r>
              <a:rPr lang="el-GR" dirty="0" smtClean="0">
                <a:solidFill>
                  <a:srgbClr val="002060"/>
                </a:solidFill>
              </a:rPr>
              <a:t>Ω</a:t>
            </a:r>
            <a:endParaRPr lang="en-US" dirty="0" smtClean="0">
              <a:solidFill>
                <a:srgbClr val="002060"/>
              </a:solidFill>
            </a:endParaRPr>
          </a:p>
          <a:p>
            <a:r>
              <a:rPr lang="en-US" dirty="0" smtClean="0">
                <a:solidFill>
                  <a:srgbClr val="002060"/>
                </a:solidFill>
              </a:rPr>
              <a:t>0.25 A</a:t>
            </a:r>
            <a:endParaRPr lang="en-US" dirty="0">
              <a:solidFill>
                <a:srgbClr val="002060"/>
              </a:solidFill>
            </a:endParaRPr>
          </a:p>
          <a:p>
            <a:endParaRPr lang="en-US" dirty="0">
              <a:solidFill>
                <a:srgbClr val="002060"/>
              </a:solidFill>
            </a:endParaRPr>
          </a:p>
        </p:txBody>
      </p:sp>
      <p:sp>
        <p:nvSpPr>
          <p:cNvPr id="50" name="TextBox 49"/>
          <p:cNvSpPr txBox="1"/>
          <p:nvPr/>
        </p:nvSpPr>
        <p:spPr>
          <a:xfrm>
            <a:off x="10022298" y="3565133"/>
            <a:ext cx="790046" cy="923330"/>
          </a:xfrm>
          <a:prstGeom prst="rect">
            <a:avLst/>
          </a:prstGeom>
          <a:noFill/>
        </p:spPr>
        <p:txBody>
          <a:bodyPr wrap="square" rtlCol="0">
            <a:spAutoFit/>
          </a:bodyPr>
          <a:lstStyle/>
          <a:p>
            <a:r>
              <a:rPr lang="en-US" dirty="0">
                <a:solidFill>
                  <a:srgbClr val="002060"/>
                </a:solidFill>
              </a:rPr>
              <a:t>3</a:t>
            </a:r>
            <a:r>
              <a:rPr lang="en-US" dirty="0" smtClean="0">
                <a:solidFill>
                  <a:srgbClr val="002060"/>
                </a:solidFill>
              </a:rPr>
              <a:t>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51" name="TextBox 50"/>
          <p:cNvSpPr txBox="1"/>
          <p:nvPr/>
        </p:nvSpPr>
        <p:spPr>
          <a:xfrm>
            <a:off x="10408618" y="4465518"/>
            <a:ext cx="875182" cy="923330"/>
          </a:xfrm>
          <a:prstGeom prst="rect">
            <a:avLst/>
          </a:prstGeom>
          <a:noFill/>
        </p:spPr>
        <p:txBody>
          <a:bodyPr wrap="square" rtlCol="0">
            <a:spAutoFit/>
          </a:bodyPr>
          <a:lstStyle/>
          <a:p>
            <a:r>
              <a:rPr lang="en-US" dirty="0" smtClean="0">
                <a:solidFill>
                  <a:srgbClr val="002060"/>
                </a:solidFill>
              </a:rPr>
              <a:t>100 </a:t>
            </a:r>
            <a:r>
              <a:rPr lang="el-GR" dirty="0" smtClean="0">
                <a:solidFill>
                  <a:srgbClr val="002060"/>
                </a:solidFill>
              </a:rPr>
              <a:t>Ω</a:t>
            </a:r>
            <a:endParaRPr lang="en-US" dirty="0" smtClean="0">
              <a:solidFill>
                <a:srgbClr val="002060"/>
              </a:solidFill>
            </a:endParaRPr>
          </a:p>
          <a:p>
            <a:r>
              <a:rPr lang="en-US" dirty="0" smtClean="0">
                <a:solidFill>
                  <a:srgbClr val="FF0000"/>
                </a:solidFill>
              </a:rPr>
              <a:t>0.25 A</a:t>
            </a:r>
            <a:endParaRPr lang="en-US" dirty="0">
              <a:solidFill>
                <a:srgbClr val="FF0000"/>
              </a:solidFill>
            </a:endParaRPr>
          </a:p>
          <a:p>
            <a:endParaRPr lang="en-US" dirty="0">
              <a:solidFill>
                <a:srgbClr val="002060"/>
              </a:solidFill>
            </a:endParaRPr>
          </a:p>
        </p:txBody>
      </p:sp>
      <p:sp>
        <p:nvSpPr>
          <p:cNvPr id="9" name="TextBox 8"/>
          <p:cNvSpPr txBox="1"/>
          <p:nvPr/>
        </p:nvSpPr>
        <p:spPr>
          <a:xfrm>
            <a:off x="4192498" y="6373624"/>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0.25 </a:t>
            </a:r>
            <a:endParaRPr lang="en-US" sz="2000" b="1" dirty="0">
              <a:solidFill>
                <a:srgbClr val="FF0000"/>
              </a:solidFill>
            </a:endParaRPr>
          </a:p>
        </p:txBody>
      </p:sp>
      <p:sp>
        <p:nvSpPr>
          <p:cNvPr id="53" name="TextBox 52"/>
          <p:cNvSpPr txBox="1"/>
          <p:nvPr/>
        </p:nvSpPr>
        <p:spPr>
          <a:xfrm>
            <a:off x="4264419" y="5611317"/>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0.75 </a:t>
            </a:r>
            <a:endParaRPr lang="en-US" sz="2000" b="1" dirty="0">
              <a:solidFill>
                <a:srgbClr val="FF0000"/>
              </a:solidFill>
            </a:endParaRPr>
          </a:p>
        </p:txBody>
      </p:sp>
    </p:spTree>
    <p:extLst>
      <p:ext uri="{BB962C8B-B14F-4D97-AF65-F5344CB8AC3E}">
        <p14:creationId xmlns:p14="http://schemas.microsoft.com/office/powerpoint/2010/main" val="44007646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65625" y="1847134"/>
            <a:ext cx="4878389" cy="3541714"/>
          </a:xfrm>
        </p:spPr>
        <p:txBody>
          <a:bodyPr>
            <a:normAutofit/>
          </a:bodyPr>
          <a:lstStyle/>
          <a:p>
            <a:r>
              <a:rPr lang="en-US" dirty="0" smtClean="0"/>
              <a:t>V</a:t>
            </a:r>
            <a:r>
              <a:rPr lang="en-US" baseline="-25000" dirty="0"/>
              <a:t>E</a:t>
            </a:r>
            <a:r>
              <a:rPr lang="en-US" dirty="0" smtClean="0"/>
              <a:t> = IR = (0.25 A)(20 </a:t>
            </a:r>
            <a:r>
              <a:rPr lang="el-GR" dirty="0" smtClean="0"/>
              <a:t>Ω</a:t>
            </a:r>
            <a:r>
              <a:rPr lang="en-US" dirty="0" smtClean="0"/>
              <a:t>) = 5 V</a:t>
            </a:r>
          </a:p>
          <a:p>
            <a:r>
              <a:rPr lang="en-US" dirty="0" smtClean="0"/>
              <a:t>V</a:t>
            </a:r>
            <a:r>
              <a:rPr lang="en-US" baseline="-25000" dirty="0" smtClean="0"/>
              <a:t>F</a:t>
            </a:r>
            <a:r>
              <a:rPr lang="en-US" dirty="0" smtClean="0"/>
              <a:t> </a:t>
            </a:r>
            <a:r>
              <a:rPr lang="en-US" dirty="0"/>
              <a:t>= IR = (0.25 A</a:t>
            </a:r>
            <a:r>
              <a:rPr lang="en-US" dirty="0" smtClean="0"/>
              <a:t>)(100 </a:t>
            </a:r>
            <a:r>
              <a:rPr lang="el-GR" dirty="0"/>
              <a:t>Ω</a:t>
            </a:r>
            <a:r>
              <a:rPr lang="en-US" dirty="0"/>
              <a:t>) = </a:t>
            </a:r>
            <a:r>
              <a:rPr lang="en-US" dirty="0" smtClean="0"/>
              <a:t>25 </a:t>
            </a:r>
            <a:r>
              <a:rPr lang="en-US" dirty="0"/>
              <a:t>V</a:t>
            </a:r>
          </a:p>
          <a:p>
            <a:r>
              <a:rPr lang="en-US" dirty="0" smtClean="0"/>
              <a:t> via Ohm’s law.</a:t>
            </a:r>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520524" y="1820704"/>
            <a:ext cx="6542482" cy="4417536"/>
          </a:xfrm>
          <a:prstGeom prst="rect">
            <a:avLst/>
          </a:prstGeom>
        </p:spPr>
      </p:pic>
      <p:pic>
        <p:nvPicPr>
          <p:cNvPr id="6" name="Picture 5"/>
          <p:cNvPicPr>
            <a:picLocks noChangeAspect="1"/>
          </p:cNvPicPr>
          <p:nvPr/>
        </p:nvPicPr>
        <p:blipFill rotWithShape="1">
          <a:blip r:embed="rId3"/>
          <a:srcRect l="10008" t="31994" r="44311" b="28423"/>
          <a:stretch/>
        </p:blipFill>
        <p:spPr>
          <a:xfrm>
            <a:off x="148548" y="4245509"/>
            <a:ext cx="5277982" cy="2571325"/>
          </a:xfrm>
          <a:prstGeom prst="rect">
            <a:avLst/>
          </a:prstGeom>
        </p:spPr>
      </p:pic>
      <p:cxnSp>
        <p:nvCxnSpPr>
          <p:cNvPr id="8" name="Straight Arrow Connector 7"/>
          <p:cNvCxnSpPr/>
          <p:nvPr/>
        </p:nvCxnSpPr>
        <p:spPr>
          <a:xfrm>
            <a:off x="5871146" y="2229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577497"/>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69459" y="2199282"/>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5615" y="2203816"/>
            <a:ext cx="888730" cy="165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97488" y="264758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2891" y="2710536"/>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721630" y="276216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07663" y="5833874"/>
            <a:ext cx="529072"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126073" y="5857241"/>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9059878" y="5917186"/>
            <a:ext cx="492393" cy="241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27915" y="327120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898401" y="184713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1220160" y="5672575"/>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514442" y="315662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462909" y="3043473"/>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10168752" y="2029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552660" y="320239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627915" y="4420391"/>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916119" y="1852571"/>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601187" y="4605057"/>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1336396" y="1996351"/>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10152804" y="5634117"/>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564665" y="4656784"/>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676472" y="4659133"/>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527737" y="18829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567725" y="5732798"/>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676472" y="5809512"/>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687060" y="192490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627356" y="5787810"/>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581722" y="1904236"/>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14157" y="2647583"/>
            <a:ext cx="428432" cy="2976741"/>
          </a:xfrm>
          <a:prstGeom prst="roundRect">
            <a:avLst/>
          </a:prstGeom>
          <a:solidFill>
            <a:schemeClr val="lt1">
              <a:alpha val="0"/>
            </a:schemeClr>
          </a:solid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6244537" y="2586515"/>
            <a:ext cx="2195546" cy="270078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964249" y="2439512"/>
            <a:ext cx="5577511" cy="3196193"/>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907663" y="2421200"/>
            <a:ext cx="3674059" cy="3105300"/>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p:cNvSpPr txBox="1"/>
          <p:nvPr/>
        </p:nvSpPr>
        <p:spPr>
          <a:xfrm>
            <a:off x="7126073" y="3840480"/>
            <a:ext cx="790046" cy="923330"/>
          </a:xfrm>
          <a:prstGeom prst="rect">
            <a:avLst/>
          </a:prstGeom>
          <a:noFill/>
        </p:spPr>
        <p:txBody>
          <a:bodyPr wrap="square" rtlCol="0">
            <a:spAutoFit/>
          </a:bodyPr>
          <a:lstStyle/>
          <a:p>
            <a:r>
              <a:rPr lang="en-US" dirty="0" smtClean="0">
                <a:solidFill>
                  <a:srgbClr val="002060"/>
                </a:solidFill>
              </a:rPr>
              <a:t>60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7" name="TextBox 46"/>
          <p:cNvSpPr txBox="1"/>
          <p:nvPr/>
        </p:nvSpPr>
        <p:spPr>
          <a:xfrm>
            <a:off x="7176845" y="2694661"/>
            <a:ext cx="790046" cy="923330"/>
          </a:xfrm>
          <a:prstGeom prst="rect">
            <a:avLst/>
          </a:prstGeom>
          <a:noFill/>
        </p:spPr>
        <p:txBody>
          <a:bodyPr wrap="square" rtlCol="0">
            <a:spAutoFit/>
          </a:bodyPr>
          <a:lstStyle/>
          <a:p>
            <a:r>
              <a:rPr lang="en-US" dirty="0" smtClean="0">
                <a:solidFill>
                  <a:srgbClr val="002060"/>
                </a:solidFill>
              </a:rPr>
              <a:t>15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8" name="TextBox 47"/>
          <p:cNvSpPr txBox="1"/>
          <p:nvPr/>
        </p:nvSpPr>
        <p:spPr>
          <a:xfrm>
            <a:off x="8929747" y="3553545"/>
            <a:ext cx="856162" cy="923330"/>
          </a:xfrm>
          <a:prstGeom prst="rect">
            <a:avLst/>
          </a:prstGeom>
          <a:noFill/>
        </p:spPr>
        <p:txBody>
          <a:bodyPr wrap="square" rtlCol="0">
            <a:spAutoFit/>
          </a:bodyPr>
          <a:lstStyle/>
          <a:p>
            <a:r>
              <a:rPr lang="en-US" dirty="0" smtClean="0">
                <a:solidFill>
                  <a:srgbClr val="002060"/>
                </a:solidFill>
              </a:rPr>
              <a:t>40 </a:t>
            </a:r>
            <a:r>
              <a:rPr lang="el-GR" dirty="0" smtClean="0">
                <a:solidFill>
                  <a:srgbClr val="002060"/>
                </a:solidFill>
              </a:rPr>
              <a:t>Ω</a:t>
            </a:r>
            <a:endParaRPr lang="en-US" dirty="0" smtClean="0">
              <a:solidFill>
                <a:srgbClr val="002060"/>
              </a:solidFill>
            </a:endParaRPr>
          </a:p>
          <a:p>
            <a:r>
              <a:rPr lang="en-US" dirty="0" smtClean="0">
                <a:solidFill>
                  <a:srgbClr val="002060"/>
                </a:solidFill>
              </a:rPr>
              <a:t>30 V</a:t>
            </a:r>
            <a:endParaRPr lang="en-US" dirty="0">
              <a:solidFill>
                <a:srgbClr val="002060"/>
              </a:solidFill>
            </a:endParaRPr>
          </a:p>
          <a:p>
            <a:r>
              <a:rPr lang="en-US" dirty="0" smtClean="0">
                <a:solidFill>
                  <a:srgbClr val="FF0000"/>
                </a:solidFill>
              </a:rPr>
              <a:t>0.75 A</a:t>
            </a:r>
            <a:endParaRPr lang="en-US" dirty="0">
              <a:solidFill>
                <a:srgbClr val="FF0000"/>
              </a:solidFill>
            </a:endParaRPr>
          </a:p>
        </p:txBody>
      </p:sp>
      <p:sp>
        <p:nvSpPr>
          <p:cNvPr id="49" name="TextBox 48"/>
          <p:cNvSpPr txBox="1"/>
          <p:nvPr/>
        </p:nvSpPr>
        <p:spPr>
          <a:xfrm>
            <a:off x="10408775" y="2550828"/>
            <a:ext cx="845597" cy="923330"/>
          </a:xfrm>
          <a:prstGeom prst="rect">
            <a:avLst/>
          </a:prstGeom>
          <a:noFill/>
        </p:spPr>
        <p:txBody>
          <a:bodyPr wrap="square" rtlCol="0">
            <a:spAutoFit/>
          </a:bodyPr>
          <a:lstStyle/>
          <a:p>
            <a:r>
              <a:rPr lang="en-US" dirty="0" smtClean="0">
                <a:solidFill>
                  <a:srgbClr val="002060"/>
                </a:solidFill>
              </a:rPr>
              <a:t>20 </a:t>
            </a:r>
            <a:r>
              <a:rPr lang="el-GR" dirty="0" smtClean="0">
                <a:solidFill>
                  <a:srgbClr val="002060"/>
                </a:solidFill>
              </a:rPr>
              <a:t>Ω</a:t>
            </a:r>
            <a:endParaRPr lang="en-US" dirty="0" smtClean="0">
              <a:solidFill>
                <a:srgbClr val="002060"/>
              </a:solidFill>
            </a:endParaRPr>
          </a:p>
          <a:p>
            <a:r>
              <a:rPr lang="en-US" dirty="0" smtClean="0">
                <a:solidFill>
                  <a:srgbClr val="002060"/>
                </a:solidFill>
              </a:rPr>
              <a:t>0.25 A</a:t>
            </a:r>
            <a:endParaRPr lang="en-US" dirty="0">
              <a:solidFill>
                <a:srgbClr val="002060"/>
              </a:solidFill>
            </a:endParaRPr>
          </a:p>
          <a:p>
            <a:r>
              <a:rPr lang="en-US" dirty="0" smtClean="0">
                <a:solidFill>
                  <a:srgbClr val="FF0000"/>
                </a:solidFill>
              </a:rPr>
              <a:t>5 V</a:t>
            </a:r>
            <a:endParaRPr lang="en-US" dirty="0">
              <a:solidFill>
                <a:srgbClr val="FF0000"/>
              </a:solidFill>
            </a:endParaRPr>
          </a:p>
        </p:txBody>
      </p:sp>
      <p:sp>
        <p:nvSpPr>
          <p:cNvPr id="50" name="TextBox 49"/>
          <p:cNvSpPr txBox="1"/>
          <p:nvPr/>
        </p:nvSpPr>
        <p:spPr>
          <a:xfrm>
            <a:off x="10022298" y="3565133"/>
            <a:ext cx="790046" cy="923330"/>
          </a:xfrm>
          <a:prstGeom prst="rect">
            <a:avLst/>
          </a:prstGeom>
          <a:noFill/>
        </p:spPr>
        <p:txBody>
          <a:bodyPr wrap="square" rtlCol="0">
            <a:spAutoFit/>
          </a:bodyPr>
          <a:lstStyle/>
          <a:p>
            <a:r>
              <a:rPr lang="en-US" dirty="0">
                <a:solidFill>
                  <a:srgbClr val="002060"/>
                </a:solidFill>
              </a:rPr>
              <a:t>3</a:t>
            </a:r>
            <a:r>
              <a:rPr lang="en-US" dirty="0" smtClean="0">
                <a:solidFill>
                  <a:srgbClr val="002060"/>
                </a:solidFill>
              </a:rPr>
              <a:t>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51" name="TextBox 50"/>
          <p:cNvSpPr txBox="1"/>
          <p:nvPr/>
        </p:nvSpPr>
        <p:spPr>
          <a:xfrm>
            <a:off x="10408618" y="4465518"/>
            <a:ext cx="875182" cy="923330"/>
          </a:xfrm>
          <a:prstGeom prst="rect">
            <a:avLst/>
          </a:prstGeom>
          <a:noFill/>
        </p:spPr>
        <p:txBody>
          <a:bodyPr wrap="square" rtlCol="0">
            <a:spAutoFit/>
          </a:bodyPr>
          <a:lstStyle/>
          <a:p>
            <a:r>
              <a:rPr lang="en-US" dirty="0" smtClean="0">
                <a:solidFill>
                  <a:srgbClr val="002060"/>
                </a:solidFill>
              </a:rPr>
              <a:t>100 </a:t>
            </a:r>
            <a:r>
              <a:rPr lang="el-GR" dirty="0" smtClean="0">
                <a:solidFill>
                  <a:srgbClr val="002060"/>
                </a:solidFill>
              </a:rPr>
              <a:t>Ω</a:t>
            </a:r>
            <a:endParaRPr lang="en-US" dirty="0" smtClean="0">
              <a:solidFill>
                <a:srgbClr val="002060"/>
              </a:solidFill>
            </a:endParaRPr>
          </a:p>
          <a:p>
            <a:r>
              <a:rPr lang="en-US" dirty="0" smtClean="0">
                <a:solidFill>
                  <a:srgbClr val="FF0000"/>
                </a:solidFill>
              </a:rPr>
              <a:t>0.25 A</a:t>
            </a:r>
            <a:endParaRPr lang="en-US" dirty="0">
              <a:solidFill>
                <a:srgbClr val="FF0000"/>
              </a:solidFill>
            </a:endParaRPr>
          </a:p>
          <a:p>
            <a:r>
              <a:rPr lang="en-US" dirty="0" smtClean="0">
                <a:solidFill>
                  <a:srgbClr val="FF0000"/>
                </a:solidFill>
              </a:rPr>
              <a:t>25 V</a:t>
            </a:r>
            <a:endParaRPr lang="en-US" dirty="0">
              <a:solidFill>
                <a:srgbClr val="FF0000"/>
              </a:solidFill>
            </a:endParaRPr>
          </a:p>
        </p:txBody>
      </p:sp>
      <p:sp>
        <p:nvSpPr>
          <p:cNvPr id="9" name="TextBox 8"/>
          <p:cNvSpPr txBox="1"/>
          <p:nvPr/>
        </p:nvSpPr>
        <p:spPr>
          <a:xfrm>
            <a:off x="4192498" y="6373624"/>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0.25 </a:t>
            </a:r>
            <a:endParaRPr lang="en-US" sz="2000" b="1" dirty="0">
              <a:solidFill>
                <a:srgbClr val="FF0000"/>
              </a:solidFill>
            </a:endParaRPr>
          </a:p>
        </p:txBody>
      </p:sp>
      <p:sp>
        <p:nvSpPr>
          <p:cNvPr id="53" name="TextBox 52"/>
          <p:cNvSpPr txBox="1"/>
          <p:nvPr/>
        </p:nvSpPr>
        <p:spPr>
          <a:xfrm>
            <a:off x="4264419" y="5611317"/>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0.75 </a:t>
            </a:r>
            <a:endParaRPr lang="en-US" sz="2000" b="1" dirty="0">
              <a:solidFill>
                <a:srgbClr val="FF0000"/>
              </a:solidFill>
            </a:endParaRPr>
          </a:p>
        </p:txBody>
      </p:sp>
      <p:sp>
        <p:nvSpPr>
          <p:cNvPr id="52" name="TextBox 51"/>
          <p:cNvSpPr txBox="1"/>
          <p:nvPr/>
        </p:nvSpPr>
        <p:spPr>
          <a:xfrm>
            <a:off x="2912164" y="6391888"/>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2</a:t>
            </a:r>
            <a:r>
              <a:rPr lang="en-US" sz="2000" b="1" dirty="0" smtClean="0">
                <a:solidFill>
                  <a:srgbClr val="FF0000"/>
                </a:solidFill>
              </a:rPr>
              <a:t>5 </a:t>
            </a:r>
            <a:endParaRPr lang="en-US" sz="2000" b="1" dirty="0">
              <a:solidFill>
                <a:srgbClr val="FF0000"/>
              </a:solidFill>
            </a:endParaRPr>
          </a:p>
        </p:txBody>
      </p:sp>
      <p:sp>
        <p:nvSpPr>
          <p:cNvPr id="54" name="TextBox 53"/>
          <p:cNvSpPr txBox="1"/>
          <p:nvPr/>
        </p:nvSpPr>
        <p:spPr>
          <a:xfrm>
            <a:off x="2941703" y="6143213"/>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5</a:t>
            </a:r>
            <a:r>
              <a:rPr lang="en-US" sz="2000" b="1" dirty="0" smtClean="0">
                <a:solidFill>
                  <a:srgbClr val="FF0000"/>
                </a:solidFill>
              </a:rPr>
              <a:t> </a:t>
            </a:r>
            <a:endParaRPr lang="en-US" sz="2000" b="1" dirty="0">
              <a:solidFill>
                <a:srgbClr val="FF0000"/>
              </a:solidFill>
            </a:endParaRPr>
          </a:p>
        </p:txBody>
      </p:sp>
    </p:spTree>
    <p:extLst>
      <p:ext uri="{BB962C8B-B14F-4D97-AF65-F5344CB8AC3E}">
        <p14:creationId xmlns:p14="http://schemas.microsoft.com/office/powerpoint/2010/main" val="288200330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65625" y="1847134"/>
            <a:ext cx="4878389" cy="3541714"/>
          </a:xfrm>
        </p:spPr>
        <p:txBody>
          <a:bodyPr>
            <a:normAutofit/>
          </a:bodyPr>
          <a:lstStyle/>
          <a:p>
            <a:r>
              <a:rPr lang="en-US" dirty="0" smtClean="0"/>
              <a:t>V</a:t>
            </a:r>
            <a:r>
              <a:rPr lang="en-US" baseline="-25000" dirty="0" smtClean="0"/>
              <a:t>E&amp;F</a:t>
            </a:r>
            <a:r>
              <a:rPr lang="en-US" dirty="0" smtClean="0"/>
              <a:t> = V</a:t>
            </a:r>
            <a:r>
              <a:rPr lang="en-US" baseline="-25000" dirty="0"/>
              <a:t>D</a:t>
            </a:r>
            <a:r>
              <a:rPr lang="en-US" dirty="0" smtClean="0"/>
              <a:t> </a:t>
            </a:r>
            <a:r>
              <a:rPr lang="en-US" dirty="0"/>
              <a:t>= </a:t>
            </a:r>
            <a:r>
              <a:rPr lang="en-US" dirty="0" smtClean="0"/>
              <a:t>V</a:t>
            </a:r>
            <a:r>
              <a:rPr lang="en-US" baseline="-25000" dirty="0" smtClean="0"/>
              <a:t>C</a:t>
            </a:r>
            <a:r>
              <a:rPr lang="en-US" dirty="0" smtClean="0"/>
              <a:t> </a:t>
            </a:r>
            <a:r>
              <a:rPr lang="en-US" dirty="0"/>
              <a:t>= </a:t>
            </a:r>
            <a:r>
              <a:rPr lang="en-US" dirty="0" smtClean="0"/>
              <a:t>30 </a:t>
            </a:r>
            <a:r>
              <a:rPr lang="en-US" dirty="0"/>
              <a:t>V</a:t>
            </a:r>
          </a:p>
          <a:p>
            <a:r>
              <a:rPr lang="en-US" dirty="0" smtClean="0"/>
              <a:t> (these resistors and combination of resistors are in parallel…same voltage …PAVSAC).</a:t>
            </a:r>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520524" y="1820704"/>
            <a:ext cx="6542482" cy="4417536"/>
          </a:xfrm>
          <a:prstGeom prst="rect">
            <a:avLst/>
          </a:prstGeom>
        </p:spPr>
      </p:pic>
      <p:pic>
        <p:nvPicPr>
          <p:cNvPr id="6" name="Picture 5"/>
          <p:cNvPicPr>
            <a:picLocks noChangeAspect="1"/>
          </p:cNvPicPr>
          <p:nvPr/>
        </p:nvPicPr>
        <p:blipFill rotWithShape="1">
          <a:blip r:embed="rId3"/>
          <a:srcRect l="10008" t="31994" r="44311" b="28423"/>
          <a:stretch/>
        </p:blipFill>
        <p:spPr>
          <a:xfrm>
            <a:off x="148548" y="4245509"/>
            <a:ext cx="5277982" cy="2571325"/>
          </a:xfrm>
          <a:prstGeom prst="rect">
            <a:avLst/>
          </a:prstGeom>
        </p:spPr>
      </p:pic>
      <p:cxnSp>
        <p:nvCxnSpPr>
          <p:cNvPr id="8" name="Straight Arrow Connector 7"/>
          <p:cNvCxnSpPr/>
          <p:nvPr/>
        </p:nvCxnSpPr>
        <p:spPr>
          <a:xfrm>
            <a:off x="5871146" y="2229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577497"/>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69459" y="2199282"/>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5615" y="2203816"/>
            <a:ext cx="888730" cy="165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97488" y="264758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2891" y="2710536"/>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721630" y="276216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07663" y="5833874"/>
            <a:ext cx="529072"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126073" y="5857241"/>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9059878" y="5917186"/>
            <a:ext cx="492393" cy="241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27915" y="327120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898401" y="184713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1220160" y="5672575"/>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514442" y="315662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462909" y="3043473"/>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10168752" y="2029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552660" y="320239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627915" y="4420391"/>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916119" y="1852571"/>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601187" y="4605057"/>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1336396" y="1996351"/>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10152804" y="5634117"/>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564665" y="4656784"/>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676472" y="4659133"/>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527737" y="18829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567725" y="5732798"/>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676472" y="5809512"/>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687060" y="192490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627356" y="5787810"/>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581722" y="1904236"/>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14157" y="2647583"/>
            <a:ext cx="428432" cy="2976741"/>
          </a:xfrm>
          <a:prstGeom prst="roundRect">
            <a:avLst/>
          </a:prstGeom>
          <a:solidFill>
            <a:schemeClr val="lt1">
              <a:alpha val="0"/>
            </a:schemeClr>
          </a:solid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6244537" y="2586515"/>
            <a:ext cx="2195546" cy="270078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964249" y="2439512"/>
            <a:ext cx="5577511" cy="3196193"/>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907663" y="2421200"/>
            <a:ext cx="3674059" cy="3105300"/>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p:cNvSpPr txBox="1"/>
          <p:nvPr/>
        </p:nvSpPr>
        <p:spPr>
          <a:xfrm>
            <a:off x="7126073" y="3840480"/>
            <a:ext cx="790046" cy="923330"/>
          </a:xfrm>
          <a:prstGeom prst="rect">
            <a:avLst/>
          </a:prstGeom>
          <a:noFill/>
        </p:spPr>
        <p:txBody>
          <a:bodyPr wrap="square" rtlCol="0">
            <a:spAutoFit/>
          </a:bodyPr>
          <a:lstStyle/>
          <a:p>
            <a:r>
              <a:rPr lang="en-US" dirty="0" smtClean="0">
                <a:solidFill>
                  <a:srgbClr val="002060"/>
                </a:solidFill>
              </a:rPr>
              <a:t>60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7" name="TextBox 46"/>
          <p:cNvSpPr txBox="1"/>
          <p:nvPr/>
        </p:nvSpPr>
        <p:spPr>
          <a:xfrm>
            <a:off x="7176845" y="2694661"/>
            <a:ext cx="790046" cy="923330"/>
          </a:xfrm>
          <a:prstGeom prst="rect">
            <a:avLst/>
          </a:prstGeom>
          <a:noFill/>
        </p:spPr>
        <p:txBody>
          <a:bodyPr wrap="square" rtlCol="0">
            <a:spAutoFit/>
          </a:bodyPr>
          <a:lstStyle/>
          <a:p>
            <a:r>
              <a:rPr lang="en-US" dirty="0" smtClean="0">
                <a:solidFill>
                  <a:srgbClr val="002060"/>
                </a:solidFill>
              </a:rPr>
              <a:t>15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8" name="TextBox 47"/>
          <p:cNvSpPr txBox="1"/>
          <p:nvPr/>
        </p:nvSpPr>
        <p:spPr>
          <a:xfrm>
            <a:off x="8929747" y="3553545"/>
            <a:ext cx="856162" cy="923330"/>
          </a:xfrm>
          <a:prstGeom prst="rect">
            <a:avLst/>
          </a:prstGeom>
          <a:noFill/>
        </p:spPr>
        <p:txBody>
          <a:bodyPr wrap="square" rtlCol="0">
            <a:spAutoFit/>
          </a:bodyPr>
          <a:lstStyle/>
          <a:p>
            <a:r>
              <a:rPr lang="en-US" dirty="0" smtClean="0">
                <a:solidFill>
                  <a:srgbClr val="002060"/>
                </a:solidFill>
              </a:rPr>
              <a:t>40 </a:t>
            </a:r>
            <a:r>
              <a:rPr lang="el-GR" dirty="0" smtClean="0">
                <a:solidFill>
                  <a:srgbClr val="002060"/>
                </a:solidFill>
              </a:rPr>
              <a:t>Ω</a:t>
            </a:r>
            <a:endParaRPr lang="en-US" dirty="0" smtClean="0">
              <a:solidFill>
                <a:srgbClr val="002060"/>
              </a:solidFill>
            </a:endParaRPr>
          </a:p>
          <a:p>
            <a:r>
              <a:rPr lang="en-US" dirty="0" smtClean="0">
                <a:solidFill>
                  <a:srgbClr val="002060"/>
                </a:solidFill>
              </a:rPr>
              <a:t>30 V</a:t>
            </a:r>
            <a:endParaRPr lang="en-US" dirty="0">
              <a:solidFill>
                <a:srgbClr val="002060"/>
              </a:solidFill>
            </a:endParaRPr>
          </a:p>
          <a:p>
            <a:r>
              <a:rPr lang="en-US" dirty="0" smtClean="0">
                <a:solidFill>
                  <a:srgbClr val="FF0000"/>
                </a:solidFill>
              </a:rPr>
              <a:t>0.75 A</a:t>
            </a:r>
            <a:endParaRPr lang="en-US" dirty="0">
              <a:solidFill>
                <a:srgbClr val="FF0000"/>
              </a:solidFill>
            </a:endParaRPr>
          </a:p>
        </p:txBody>
      </p:sp>
      <p:sp>
        <p:nvSpPr>
          <p:cNvPr id="49" name="TextBox 48"/>
          <p:cNvSpPr txBox="1"/>
          <p:nvPr/>
        </p:nvSpPr>
        <p:spPr>
          <a:xfrm>
            <a:off x="10408775" y="2550828"/>
            <a:ext cx="845597" cy="923330"/>
          </a:xfrm>
          <a:prstGeom prst="rect">
            <a:avLst/>
          </a:prstGeom>
          <a:noFill/>
        </p:spPr>
        <p:txBody>
          <a:bodyPr wrap="square" rtlCol="0">
            <a:spAutoFit/>
          </a:bodyPr>
          <a:lstStyle/>
          <a:p>
            <a:r>
              <a:rPr lang="en-US" dirty="0" smtClean="0">
                <a:solidFill>
                  <a:srgbClr val="002060"/>
                </a:solidFill>
              </a:rPr>
              <a:t>20 </a:t>
            </a:r>
            <a:r>
              <a:rPr lang="el-GR" dirty="0" smtClean="0">
                <a:solidFill>
                  <a:srgbClr val="002060"/>
                </a:solidFill>
              </a:rPr>
              <a:t>Ω</a:t>
            </a:r>
            <a:endParaRPr lang="en-US" dirty="0" smtClean="0">
              <a:solidFill>
                <a:srgbClr val="002060"/>
              </a:solidFill>
            </a:endParaRPr>
          </a:p>
          <a:p>
            <a:r>
              <a:rPr lang="en-US" dirty="0" smtClean="0">
                <a:solidFill>
                  <a:srgbClr val="002060"/>
                </a:solidFill>
              </a:rPr>
              <a:t>0.25 A</a:t>
            </a:r>
            <a:endParaRPr lang="en-US" dirty="0">
              <a:solidFill>
                <a:srgbClr val="002060"/>
              </a:solidFill>
            </a:endParaRPr>
          </a:p>
          <a:p>
            <a:r>
              <a:rPr lang="en-US" dirty="0" smtClean="0">
                <a:solidFill>
                  <a:srgbClr val="FF0000"/>
                </a:solidFill>
              </a:rPr>
              <a:t>5 V</a:t>
            </a:r>
            <a:endParaRPr lang="en-US" dirty="0">
              <a:solidFill>
                <a:srgbClr val="FF0000"/>
              </a:solidFill>
            </a:endParaRPr>
          </a:p>
        </p:txBody>
      </p:sp>
      <p:sp>
        <p:nvSpPr>
          <p:cNvPr id="50" name="TextBox 49"/>
          <p:cNvSpPr txBox="1"/>
          <p:nvPr/>
        </p:nvSpPr>
        <p:spPr>
          <a:xfrm>
            <a:off x="10022298" y="3565133"/>
            <a:ext cx="790046" cy="923330"/>
          </a:xfrm>
          <a:prstGeom prst="rect">
            <a:avLst/>
          </a:prstGeom>
          <a:noFill/>
        </p:spPr>
        <p:txBody>
          <a:bodyPr wrap="square" rtlCol="0">
            <a:spAutoFit/>
          </a:bodyPr>
          <a:lstStyle/>
          <a:p>
            <a:r>
              <a:rPr lang="en-US" dirty="0">
                <a:solidFill>
                  <a:srgbClr val="002060"/>
                </a:solidFill>
              </a:rPr>
              <a:t>3</a:t>
            </a:r>
            <a:r>
              <a:rPr lang="en-US" dirty="0" smtClean="0">
                <a:solidFill>
                  <a:srgbClr val="002060"/>
                </a:solidFill>
              </a:rPr>
              <a:t>0 </a:t>
            </a:r>
            <a:r>
              <a:rPr lang="el-GR" dirty="0" smtClean="0">
                <a:solidFill>
                  <a:srgbClr val="002060"/>
                </a:solidFill>
              </a:rPr>
              <a:t>Ω</a:t>
            </a:r>
            <a:endParaRPr lang="en-US" dirty="0" smtClean="0">
              <a:solidFill>
                <a:srgbClr val="002060"/>
              </a:solidFill>
            </a:endParaRPr>
          </a:p>
          <a:p>
            <a:r>
              <a:rPr lang="en-US" dirty="0" smtClean="0">
                <a:solidFill>
                  <a:srgbClr val="FF0000"/>
                </a:solidFill>
              </a:rPr>
              <a:t>30 V</a:t>
            </a:r>
            <a:endParaRPr lang="en-US" dirty="0">
              <a:solidFill>
                <a:srgbClr val="FF0000"/>
              </a:solidFill>
            </a:endParaRPr>
          </a:p>
          <a:p>
            <a:endParaRPr lang="en-US" dirty="0">
              <a:solidFill>
                <a:srgbClr val="002060"/>
              </a:solidFill>
            </a:endParaRPr>
          </a:p>
        </p:txBody>
      </p:sp>
      <p:sp>
        <p:nvSpPr>
          <p:cNvPr id="51" name="TextBox 50"/>
          <p:cNvSpPr txBox="1"/>
          <p:nvPr/>
        </p:nvSpPr>
        <p:spPr>
          <a:xfrm>
            <a:off x="10408618" y="4465518"/>
            <a:ext cx="875182" cy="923330"/>
          </a:xfrm>
          <a:prstGeom prst="rect">
            <a:avLst/>
          </a:prstGeom>
          <a:noFill/>
        </p:spPr>
        <p:txBody>
          <a:bodyPr wrap="square" rtlCol="0">
            <a:spAutoFit/>
          </a:bodyPr>
          <a:lstStyle/>
          <a:p>
            <a:r>
              <a:rPr lang="en-US" dirty="0" smtClean="0">
                <a:solidFill>
                  <a:srgbClr val="002060"/>
                </a:solidFill>
              </a:rPr>
              <a:t>100 </a:t>
            </a:r>
            <a:r>
              <a:rPr lang="el-GR" dirty="0" smtClean="0">
                <a:solidFill>
                  <a:srgbClr val="002060"/>
                </a:solidFill>
              </a:rPr>
              <a:t>Ω</a:t>
            </a:r>
            <a:endParaRPr lang="en-US" dirty="0" smtClean="0">
              <a:solidFill>
                <a:srgbClr val="002060"/>
              </a:solidFill>
            </a:endParaRPr>
          </a:p>
          <a:p>
            <a:r>
              <a:rPr lang="en-US" dirty="0" smtClean="0">
                <a:solidFill>
                  <a:srgbClr val="FF0000"/>
                </a:solidFill>
              </a:rPr>
              <a:t>0.25 A</a:t>
            </a:r>
            <a:endParaRPr lang="en-US" dirty="0">
              <a:solidFill>
                <a:srgbClr val="FF0000"/>
              </a:solidFill>
            </a:endParaRPr>
          </a:p>
          <a:p>
            <a:r>
              <a:rPr lang="en-US" dirty="0" smtClean="0">
                <a:solidFill>
                  <a:srgbClr val="FF0000"/>
                </a:solidFill>
              </a:rPr>
              <a:t>25 V</a:t>
            </a:r>
            <a:endParaRPr lang="en-US" dirty="0">
              <a:solidFill>
                <a:srgbClr val="FF0000"/>
              </a:solidFill>
            </a:endParaRPr>
          </a:p>
        </p:txBody>
      </p:sp>
      <p:sp>
        <p:nvSpPr>
          <p:cNvPr id="9" name="TextBox 8"/>
          <p:cNvSpPr txBox="1"/>
          <p:nvPr/>
        </p:nvSpPr>
        <p:spPr>
          <a:xfrm>
            <a:off x="4192498" y="6373624"/>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0.25 </a:t>
            </a:r>
            <a:endParaRPr lang="en-US" sz="2000" b="1" dirty="0">
              <a:solidFill>
                <a:srgbClr val="FF0000"/>
              </a:solidFill>
            </a:endParaRPr>
          </a:p>
        </p:txBody>
      </p:sp>
      <p:sp>
        <p:nvSpPr>
          <p:cNvPr id="53" name="TextBox 52"/>
          <p:cNvSpPr txBox="1"/>
          <p:nvPr/>
        </p:nvSpPr>
        <p:spPr>
          <a:xfrm>
            <a:off x="4264419" y="5611317"/>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0.75 </a:t>
            </a:r>
            <a:endParaRPr lang="en-US" sz="2000" b="1" dirty="0">
              <a:solidFill>
                <a:srgbClr val="FF0000"/>
              </a:solidFill>
            </a:endParaRPr>
          </a:p>
        </p:txBody>
      </p:sp>
      <p:sp>
        <p:nvSpPr>
          <p:cNvPr id="52" name="TextBox 51"/>
          <p:cNvSpPr txBox="1"/>
          <p:nvPr/>
        </p:nvSpPr>
        <p:spPr>
          <a:xfrm>
            <a:off x="2912164" y="6391888"/>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2</a:t>
            </a:r>
            <a:r>
              <a:rPr lang="en-US" sz="2000" b="1" dirty="0" smtClean="0">
                <a:solidFill>
                  <a:srgbClr val="FF0000"/>
                </a:solidFill>
              </a:rPr>
              <a:t>5 </a:t>
            </a:r>
            <a:endParaRPr lang="en-US" sz="2000" b="1" dirty="0">
              <a:solidFill>
                <a:srgbClr val="FF0000"/>
              </a:solidFill>
            </a:endParaRPr>
          </a:p>
        </p:txBody>
      </p:sp>
      <p:sp>
        <p:nvSpPr>
          <p:cNvPr id="54" name="TextBox 53"/>
          <p:cNvSpPr txBox="1"/>
          <p:nvPr/>
        </p:nvSpPr>
        <p:spPr>
          <a:xfrm>
            <a:off x="2941703" y="6143213"/>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5</a:t>
            </a:r>
            <a:r>
              <a:rPr lang="en-US" sz="2000" b="1" dirty="0" smtClean="0">
                <a:solidFill>
                  <a:srgbClr val="FF0000"/>
                </a:solidFill>
              </a:rPr>
              <a:t> </a:t>
            </a:r>
            <a:endParaRPr lang="en-US" sz="2000" b="1" dirty="0">
              <a:solidFill>
                <a:srgbClr val="FF0000"/>
              </a:solidFill>
            </a:endParaRPr>
          </a:p>
        </p:txBody>
      </p:sp>
      <p:sp>
        <p:nvSpPr>
          <p:cNvPr id="55" name="TextBox 54"/>
          <p:cNvSpPr txBox="1"/>
          <p:nvPr/>
        </p:nvSpPr>
        <p:spPr>
          <a:xfrm>
            <a:off x="2930458" y="5869702"/>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30 </a:t>
            </a:r>
            <a:endParaRPr lang="en-US" sz="2000" b="1" dirty="0">
              <a:solidFill>
                <a:srgbClr val="FF0000"/>
              </a:solidFill>
            </a:endParaRPr>
          </a:p>
        </p:txBody>
      </p:sp>
    </p:spTree>
    <p:extLst>
      <p:ext uri="{BB962C8B-B14F-4D97-AF65-F5344CB8AC3E}">
        <p14:creationId xmlns:p14="http://schemas.microsoft.com/office/powerpoint/2010/main" val="449733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energy and power</a:t>
            </a:r>
            <a:endParaRPr lang="en-US" dirty="0"/>
          </a:p>
        </p:txBody>
      </p:sp>
      <p:sp>
        <p:nvSpPr>
          <p:cNvPr id="4" name="Content Placeholder 3"/>
          <p:cNvSpPr>
            <a:spLocks noGrp="1"/>
          </p:cNvSpPr>
          <p:nvPr>
            <p:ph sz="half" idx="1"/>
          </p:nvPr>
        </p:nvSpPr>
        <p:spPr/>
        <p:txBody>
          <a:bodyPr>
            <a:normAutofit fontScale="77500" lnSpcReduction="20000"/>
          </a:bodyPr>
          <a:lstStyle/>
          <a:p>
            <a:r>
              <a:rPr lang="en-US" dirty="0"/>
              <a:t>The amount of energy a resistor converts depends upon the amount of current that flows through the resistor, the drop in electrical potential across the resistor, and the amount of time the resistor carries the current.  In equation form:</a:t>
            </a:r>
          </a:p>
          <a:p>
            <a:endParaRPr lang="en-US" b="1" i="1" dirty="0" smtClean="0"/>
          </a:p>
          <a:p>
            <a:r>
              <a:rPr lang="en-US" b="1" i="1" dirty="0" smtClean="0"/>
              <a:t>EPE</a:t>
            </a:r>
            <a:r>
              <a:rPr lang="en-US" b="1" dirty="0" smtClean="0"/>
              <a:t> </a:t>
            </a:r>
            <a:r>
              <a:rPr lang="en-US" b="1" dirty="0"/>
              <a:t>= </a:t>
            </a:r>
            <a:r>
              <a:rPr lang="en-US" b="1" dirty="0" err="1"/>
              <a:t>VIt</a:t>
            </a:r>
            <a:r>
              <a:rPr lang="en-US" b="1" dirty="0"/>
              <a:t>  </a:t>
            </a:r>
            <a:r>
              <a:rPr lang="en-US" dirty="0"/>
              <a:t>or  </a:t>
            </a:r>
            <a:r>
              <a:rPr lang="en-US" b="1" i="1" dirty="0"/>
              <a:t>EPE</a:t>
            </a:r>
            <a:r>
              <a:rPr lang="en-US" dirty="0"/>
              <a:t> = </a:t>
            </a:r>
            <a:r>
              <a:rPr lang="en-US" b="1" dirty="0"/>
              <a:t>I</a:t>
            </a:r>
            <a:r>
              <a:rPr lang="en-US" b="1" baseline="30000" dirty="0"/>
              <a:t>2</a:t>
            </a:r>
            <a:r>
              <a:rPr lang="en-US" b="1" dirty="0"/>
              <a:t>Rt</a:t>
            </a:r>
            <a:r>
              <a:rPr lang="en-US" dirty="0"/>
              <a:t>  or  </a:t>
            </a:r>
            <a:endParaRPr lang="en-US" dirty="0" smtClean="0"/>
          </a:p>
          <a:p>
            <a:pPr marL="0" indent="0">
              <a:buNone/>
            </a:pPr>
            <a:r>
              <a:rPr lang="en-US" b="1" i="1" dirty="0"/>
              <a:t>	</a:t>
            </a:r>
            <a:r>
              <a:rPr lang="en-US" b="1" i="1" dirty="0" smtClean="0"/>
              <a:t>EPE</a:t>
            </a:r>
            <a:r>
              <a:rPr lang="en-US" b="1" dirty="0" smtClean="0"/>
              <a:t> </a:t>
            </a:r>
            <a:r>
              <a:rPr lang="en-US" b="1" dirty="0"/>
              <a:t>= V</a:t>
            </a:r>
            <a:r>
              <a:rPr lang="en-US" b="1" baseline="30000" dirty="0"/>
              <a:t>2</a:t>
            </a:r>
            <a:r>
              <a:rPr lang="en-US" b="1" dirty="0"/>
              <a:t>t/R</a:t>
            </a:r>
            <a:endParaRPr lang="en-US" dirty="0"/>
          </a:p>
          <a:p>
            <a:pPr marL="0" indent="0">
              <a:buNone/>
            </a:pPr>
            <a:r>
              <a:rPr lang="en-US" dirty="0"/>
              <a:t> </a:t>
            </a:r>
          </a:p>
          <a:p>
            <a:endParaRPr lang="en-US" dirty="0"/>
          </a:p>
        </p:txBody>
      </p:sp>
      <p:sp>
        <p:nvSpPr>
          <p:cNvPr id="5" name="Content Placeholder 4"/>
          <p:cNvSpPr>
            <a:spLocks noGrp="1"/>
          </p:cNvSpPr>
          <p:nvPr>
            <p:ph sz="half" idx="2"/>
          </p:nvPr>
        </p:nvSpPr>
        <p:spPr/>
        <p:txBody>
          <a:bodyPr>
            <a:normAutofit fontScale="77500" lnSpcReduction="20000"/>
          </a:bodyPr>
          <a:lstStyle/>
          <a:p>
            <a:r>
              <a:rPr lang="en-US" i="1" dirty="0"/>
              <a:t>EPE</a:t>
            </a:r>
            <a:r>
              <a:rPr lang="en-US" dirty="0"/>
              <a:t> – electrical potential energy in joules, J</a:t>
            </a:r>
          </a:p>
          <a:p>
            <a:r>
              <a:rPr lang="en-US" dirty="0"/>
              <a:t>V – electrical potential difference in volts, V</a:t>
            </a:r>
          </a:p>
          <a:p>
            <a:r>
              <a:rPr lang="en-US" dirty="0"/>
              <a:t>I – current in amperes, A</a:t>
            </a:r>
          </a:p>
          <a:p>
            <a:r>
              <a:rPr lang="en-US" dirty="0"/>
              <a:t>t – time in seconds, s</a:t>
            </a:r>
          </a:p>
          <a:p>
            <a:r>
              <a:rPr lang="en-US" dirty="0"/>
              <a:t>R – resistance in ohms, Ω</a:t>
            </a:r>
          </a:p>
          <a:p>
            <a:endParaRPr lang="en-US" dirty="0"/>
          </a:p>
          <a:p>
            <a:r>
              <a:rPr lang="en-US" dirty="0"/>
              <a:t>Which of these equations you will use depends upon the information you know and want to determine.</a:t>
            </a:r>
          </a:p>
          <a:p>
            <a:endParaRPr lang="en-US" dirty="0"/>
          </a:p>
        </p:txBody>
      </p:sp>
    </p:spTree>
    <p:extLst>
      <p:ext uri="{BB962C8B-B14F-4D97-AF65-F5344CB8AC3E}">
        <p14:creationId xmlns:p14="http://schemas.microsoft.com/office/powerpoint/2010/main" val="9334467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65625" y="1847134"/>
            <a:ext cx="4878389" cy="3541714"/>
          </a:xfrm>
        </p:spPr>
        <p:txBody>
          <a:bodyPr>
            <a:normAutofit/>
          </a:bodyPr>
          <a:lstStyle/>
          <a:p>
            <a:r>
              <a:rPr lang="en-US" dirty="0" smtClean="0"/>
              <a:t>I</a:t>
            </a:r>
            <a:r>
              <a:rPr lang="en-US" baseline="-25000" dirty="0"/>
              <a:t>D</a:t>
            </a:r>
            <a:r>
              <a:rPr lang="en-US" dirty="0" smtClean="0"/>
              <a:t> = V/R = 30 V/ 30 </a:t>
            </a:r>
            <a:r>
              <a:rPr lang="el-GR" dirty="0" smtClean="0"/>
              <a:t>Ω</a:t>
            </a:r>
            <a:r>
              <a:rPr lang="en-US" dirty="0" smtClean="0"/>
              <a:t> = 1A</a:t>
            </a:r>
            <a:endParaRPr lang="en-US" dirty="0"/>
          </a:p>
          <a:p>
            <a:r>
              <a:rPr lang="en-US" dirty="0" smtClean="0"/>
              <a:t> (Ohm’s Law).</a:t>
            </a:r>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520524" y="1820704"/>
            <a:ext cx="6542482" cy="4417536"/>
          </a:xfrm>
          <a:prstGeom prst="rect">
            <a:avLst/>
          </a:prstGeom>
        </p:spPr>
      </p:pic>
      <p:pic>
        <p:nvPicPr>
          <p:cNvPr id="6" name="Picture 5"/>
          <p:cNvPicPr>
            <a:picLocks noChangeAspect="1"/>
          </p:cNvPicPr>
          <p:nvPr/>
        </p:nvPicPr>
        <p:blipFill rotWithShape="1">
          <a:blip r:embed="rId3"/>
          <a:srcRect l="10008" t="31994" r="44311" b="28423"/>
          <a:stretch/>
        </p:blipFill>
        <p:spPr>
          <a:xfrm>
            <a:off x="148548" y="4245509"/>
            <a:ext cx="5277982" cy="2571325"/>
          </a:xfrm>
          <a:prstGeom prst="rect">
            <a:avLst/>
          </a:prstGeom>
        </p:spPr>
      </p:pic>
      <p:cxnSp>
        <p:nvCxnSpPr>
          <p:cNvPr id="8" name="Straight Arrow Connector 7"/>
          <p:cNvCxnSpPr/>
          <p:nvPr/>
        </p:nvCxnSpPr>
        <p:spPr>
          <a:xfrm>
            <a:off x="5871146" y="2229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577497"/>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69459" y="2199282"/>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5615" y="2203816"/>
            <a:ext cx="888730" cy="165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97488" y="264758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2891" y="2710536"/>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721630" y="276216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07663" y="5833874"/>
            <a:ext cx="529072"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126073" y="5857241"/>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9059878" y="5917186"/>
            <a:ext cx="492393" cy="241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27915" y="327120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898401" y="184713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1220160" y="5672575"/>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514442" y="315662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462909" y="3043473"/>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10168752" y="2029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552660" y="320239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627915" y="4420391"/>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916119" y="1852571"/>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601187" y="4605057"/>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1336396" y="1996351"/>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10152804" y="5634117"/>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564665" y="4656784"/>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676472" y="4659133"/>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527737" y="18829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567725" y="5732798"/>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676472" y="5809512"/>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687060" y="192490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627356" y="5787810"/>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581722" y="1904236"/>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14157" y="2647583"/>
            <a:ext cx="428432" cy="2976741"/>
          </a:xfrm>
          <a:prstGeom prst="roundRect">
            <a:avLst/>
          </a:prstGeom>
          <a:solidFill>
            <a:schemeClr val="lt1">
              <a:alpha val="0"/>
            </a:schemeClr>
          </a:solid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6244537" y="2586515"/>
            <a:ext cx="2195546" cy="270078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964249" y="2439512"/>
            <a:ext cx="5577511" cy="3196193"/>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907663" y="2421200"/>
            <a:ext cx="3674059" cy="3105300"/>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p:cNvSpPr txBox="1"/>
          <p:nvPr/>
        </p:nvSpPr>
        <p:spPr>
          <a:xfrm>
            <a:off x="7126073" y="3840480"/>
            <a:ext cx="790046" cy="923330"/>
          </a:xfrm>
          <a:prstGeom prst="rect">
            <a:avLst/>
          </a:prstGeom>
          <a:noFill/>
        </p:spPr>
        <p:txBody>
          <a:bodyPr wrap="square" rtlCol="0">
            <a:spAutoFit/>
          </a:bodyPr>
          <a:lstStyle/>
          <a:p>
            <a:r>
              <a:rPr lang="en-US" dirty="0" smtClean="0">
                <a:solidFill>
                  <a:srgbClr val="002060"/>
                </a:solidFill>
              </a:rPr>
              <a:t>60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7" name="TextBox 46"/>
          <p:cNvSpPr txBox="1"/>
          <p:nvPr/>
        </p:nvSpPr>
        <p:spPr>
          <a:xfrm>
            <a:off x="7176845" y="2694661"/>
            <a:ext cx="790046" cy="923330"/>
          </a:xfrm>
          <a:prstGeom prst="rect">
            <a:avLst/>
          </a:prstGeom>
          <a:noFill/>
        </p:spPr>
        <p:txBody>
          <a:bodyPr wrap="square" rtlCol="0">
            <a:spAutoFit/>
          </a:bodyPr>
          <a:lstStyle/>
          <a:p>
            <a:r>
              <a:rPr lang="en-US" dirty="0" smtClean="0">
                <a:solidFill>
                  <a:srgbClr val="002060"/>
                </a:solidFill>
              </a:rPr>
              <a:t>15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8" name="TextBox 47"/>
          <p:cNvSpPr txBox="1"/>
          <p:nvPr/>
        </p:nvSpPr>
        <p:spPr>
          <a:xfrm>
            <a:off x="8929747" y="3553545"/>
            <a:ext cx="856162" cy="923330"/>
          </a:xfrm>
          <a:prstGeom prst="rect">
            <a:avLst/>
          </a:prstGeom>
          <a:noFill/>
        </p:spPr>
        <p:txBody>
          <a:bodyPr wrap="square" rtlCol="0">
            <a:spAutoFit/>
          </a:bodyPr>
          <a:lstStyle/>
          <a:p>
            <a:r>
              <a:rPr lang="en-US" dirty="0" smtClean="0">
                <a:solidFill>
                  <a:srgbClr val="002060"/>
                </a:solidFill>
              </a:rPr>
              <a:t>40 </a:t>
            </a:r>
            <a:r>
              <a:rPr lang="el-GR" dirty="0" smtClean="0">
                <a:solidFill>
                  <a:srgbClr val="002060"/>
                </a:solidFill>
              </a:rPr>
              <a:t>Ω</a:t>
            </a:r>
            <a:endParaRPr lang="en-US" dirty="0" smtClean="0">
              <a:solidFill>
                <a:srgbClr val="002060"/>
              </a:solidFill>
            </a:endParaRPr>
          </a:p>
          <a:p>
            <a:r>
              <a:rPr lang="en-US" dirty="0" smtClean="0">
                <a:solidFill>
                  <a:srgbClr val="002060"/>
                </a:solidFill>
              </a:rPr>
              <a:t>30 V</a:t>
            </a:r>
            <a:endParaRPr lang="en-US" dirty="0">
              <a:solidFill>
                <a:srgbClr val="002060"/>
              </a:solidFill>
            </a:endParaRPr>
          </a:p>
          <a:p>
            <a:r>
              <a:rPr lang="en-US" dirty="0" smtClean="0">
                <a:solidFill>
                  <a:srgbClr val="FF0000"/>
                </a:solidFill>
              </a:rPr>
              <a:t>0.75 A</a:t>
            </a:r>
            <a:endParaRPr lang="en-US" dirty="0">
              <a:solidFill>
                <a:srgbClr val="FF0000"/>
              </a:solidFill>
            </a:endParaRPr>
          </a:p>
        </p:txBody>
      </p:sp>
      <p:sp>
        <p:nvSpPr>
          <p:cNvPr id="49" name="TextBox 48"/>
          <p:cNvSpPr txBox="1"/>
          <p:nvPr/>
        </p:nvSpPr>
        <p:spPr>
          <a:xfrm>
            <a:off x="10408775" y="2550828"/>
            <a:ext cx="845597" cy="923330"/>
          </a:xfrm>
          <a:prstGeom prst="rect">
            <a:avLst/>
          </a:prstGeom>
          <a:noFill/>
        </p:spPr>
        <p:txBody>
          <a:bodyPr wrap="square" rtlCol="0">
            <a:spAutoFit/>
          </a:bodyPr>
          <a:lstStyle/>
          <a:p>
            <a:r>
              <a:rPr lang="en-US" dirty="0" smtClean="0">
                <a:solidFill>
                  <a:srgbClr val="002060"/>
                </a:solidFill>
              </a:rPr>
              <a:t>20 </a:t>
            </a:r>
            <a:r>
              <a:rPr lang="el-GR" dirty="0" smtClean="0">
                <a:solidFill>
                  <a:srgbClr val="002060"/>
                </a:solidFill>
              </a:rPr>
              <a:t>Ω</a:t>
            </a:r>
            <a:endParaRPr lang="en-US" dirty="0" smtClean="0">
              <a:solidFill>
                <a:srgbClr val="002060"/>
              </a:solidFill>
            </a:endParaRPr>
          </a:p>
          <a:p>
            <a:r>
              <a:rPr lang="en-US" dirty="0" smtClean="0">
                <a:solidFill>
                  <a:srgbClr val="002060"/>
                </a:solidFill>
              </a:rPr>
              <a:t>0.25 A</a:t>
            </a:r>
            <a:endParaRPr lang="en-US" dirty="0">
              <a:solidFill>
                <a:srgbClr val="002060"/>
              </a:solidFill>
            </a:endParaRPr>
          </a:p>
          <a:p>
            <a:r>
              <a:rPr lang="en-US" dirty="0" smtClean="0">
                <a:solidFill>
                  <a:srgbClr val="FF0000"/>
                </a:solidFill>
              </a:rPr>
              <a:t>5 V</a:t>
            </a:r>
            <a:endParaRPr lang="en-US" dirty="0">
              <a:solidFill>
                <a:srgbClr val="FF0000"/>
              </a:solidFill>
            </a:endParaRPr>
          </a:p>
        </p:txBody>
      </p:sp>
      <p:sp>
        <p:nvSpPr>
          <p:cNvPr id="50" name="TextBox 49"/>
          <p:cNvSpPr txBox="1"/>
          <p:nvPr/>
        </p:nvSpPr>
        <p:spPr>
          <a:xfrm>
            <a:off x="10022298" y="3565133"/>
            <a:ext cx="790046" cy="923330"/>
          </a:xfrm>
          <a:prstGeom prst="rect">
            <a:avLst/>
          </a:prstGeom>
          <a:noFill/>
        </p:spPr>
        <p:txBody>
          <a:bodyPr wrap="square" rtlCol="0">
            <a:spAutoFit/>
          </a:bodyPr>
          <a:lstStyle/>
          <a:p>
            <a:r>
              <a:rPr lang="en-US" dirty="0">
                <a:solidFill>
                  <a:srgbClr val="002060"/>
                </a:solidFill>
              </a:rPr>
              <a:t>3</a:t>
            </a:r>
            <a:r>
              <a:rPr lang="en-US" dirty="0" smtClean="0">
                <a:solidFill>
                  <a:srgbClr val="002060"/>
                </a:solidFill>
              </a:rPr>
              <a:t>0 </a:t>
            </a:r>
            <a:r>
              <a:rPr lang="el-GR" dirty="0" smtClean="0">
                <a:solidFill>
                  <a:srgbClr val="002060"/>
                </a:solidFill>
              </a:rPr>
              <a:t>Ω</a:t>
            </a:r>
            <a:endParaRPr lang="en-US" dirty="0" smtClean="0">
              <a:solidFill>
                <a:srgbClr val="002060"/>
              </a:solidFill>
            </a:endParaRPr>
          </a:p>
          <a:p>
            <a:r>
              <a:rPr lang="en-US" dirty="0" smtClean="0">
                <a:solidFill>
                  <a:srgbClr val="FF0000"/>
                </a:solidFill>
              </a:rPr>
              <a:t>30 V</a:t>
            </a:r>
            <a:endParaRPr lang="en-US" dirty="0">
              <a:solidFill>
                <a:srgbClr val="FF0000"/>
              </a:solidFill>
            </a:endParaRPr>
          </a:p>
          <a:p>
            <a:r>
              <a:rPr lang="en-US" dirty="0" smtClean="0">
                <a:solidFill>
                  <a:srgbClr val="FF0000"/>
                </a:solidFill>
              </a:rPr>
              <a:t>1 A</a:t>
            </a:r>
            <a:endParaRPr lang="en-US" dirty="0">
              <a:solidFill>
                <a:srgbClr val="FF0000"/>
              </a:solidFill>
            </a:endParaRPr>
          </a:p>
        </p:txBody>
      </p:sp>
      <p:sp>
        <p:nvSpPr>
          <p:cNvPr id="51" name="TextBox 50"/>
          <p:cNvSpPr txBox="1"/>
          <p:nvPr/>
        </p:nvSpPr>
        <p:spPr>
          <a:xfrm>
            <a:off x="10408618" y="4465518"/>
            <a:ext cx="875182" cy="923330"/>
          </a:xfrm>
          <a:prstGeom prst="rect">
            <a:avLst/>
          </a:prstGeom>
          <a:noFill/>
        </p:spPr>
        <p:txBody>
          <a:bodyPr wrap="square" rtlCol="0">
            <a:spAutoFit/>
          </a:bodyPr>
          <a:lstStyle/>
          <a:p>
            <a:r>
              <a:rPr lang="en-US" dirty="0" smtClean="0">
                <a:solidFill>
                  <a:srgbClr val="002060"/>
                </a:solidFill>
              </a:rPr>
              <a:t>100 </a:t>
            </a:r>
            <a:r>
              <a:rPr lang="el-GR" dirty="0" smtClean="0">
                <a:solidFill>
                  <a:srgbClr val="002060"/>
                </a:solidFill>
              </a:rPr>
              <a:t>Ω</a:t>
            </a:r>
            <a:endParaRPr lang="en-US" dirty="0" smtClean="0">
              <a:solidFill>
                <a:srgbClr val="002060"/>
              </a:solidFill>
            </a:endParaRPr>
          </a:p>
          <a:p>
            <a:r>
              <a:rPr lang="en-US" dirty="0" smtClean="0">
                <a:solidFill>
                  <a:srgbClr val="FF0000"/>
                </a:solidFill>
              </a:rPr>
              <a:t>0.25 A</a:t>
            </a:r>
            <a:endParaRPr lang="en-US" dirty="0">
              <a:solidFill>
                <a:srgbClr val="FF0000"/>
              </a:solidFill>
            </a:endParaRPr>
          </a:p>
          <a:p>
            <a:r>
              <a:rPr lang="en-US" dirty="0" smtClean="0">
                <a:solidFill>
                  <a:srgbClr val="FF0000"/>
                </a:solidFill>
              </a:rPr>
              <a:t>25 V</a:t>
            </a:r>
            <a:endParaRPr lang="en-US" dirty="0">
              <a:solidFill>
                <a:srgbClr val="FF0000"/>
              </a:solidFill>
            </a:endParaRPr>
          </a:p>
        </p:txBody>
      </p:sp>
      <p:sp>
        <p:nvSpPr>
          <p:cNvPr id="9" name="TextBox 8"/>
          <p:cNvSpPr txBox="1"/>
          <p:nvPr/>
        </p:nvSpPr>
        <p:spPr>
          <a:xfrm>
            <a:off x="4192498" y="6373624"/>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0.25 </a:t>
            </a:r>
            <a:endParaRPr lang="en-US" sz="2000" b="1" dirty="0">
              <a:solidFill>
                <a:srgbClr val="FF0000"/>
              </a:solidFill>
            </a:endParaRPr>
          </a:p>
        </p:txBody>
      </p:sp>
      <p:sp>
        <p:nvSpPr>
          <p:cNvPr id="53" name="TextBox 52"/>
          <p:cNvSpPr txBox="1"/>
          <p:nvPr/>
        </p:nvSpPr>
        <p:spPr>
          <a:xfrm>
            <a:off x="4264419" y="5611317"/>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0.75 </a:t>
            </a:r>
            <a:endParaRPr lang="en-US" sz="2000" b="1" dirty="0">
              <a:solidFill>
                <a:srgbClr val="FF0000"/>
              </a:solidFill>
            </a:endParaRPr>
          </a:p>
        </p:txBody>
      </p:sp>
      <p:sp>
        <p:nvSpPr>
          <p:cNvPr id="52" name="TextBox 51"/>
          <p:cNvSpPr txBox="1"/>
          <p:nvPr/>
        </p:nvSpPr>
        <p:spPr>
          <a:xfrm>
            <a:off x="2912164" y="6391888"/>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2</a:t>
            </a:r>
            <a:r>
              <a:rPr lang="en-US" sz="2000" b="1" dirty="0" smtClean="0">
                <a:solidFill>
                  <a:srgbClr val="FF0000"/>
                </a:solidFill>
              </a:rPr>
              <a:t>5 </a:t>
            </a:r>
            <a:endParaRPr lang="en-US" sz="2000" b="1" dirty="0">
              <a:solidFill>
                <a:srgbClr val="FF0000"/>
              </a:solidFill>
            </a:endParaRPr>
          </a:p>
        </p:txBody>
      </p:sp>
      <p:sp>
        <p:nvSpPr>
          <p:cNvPr id="54" name="TextBox 53"/>
          <p:cNvSpPr txBox="1"/>
          <p:nvPr/>
        </p:nvSpPr>
        <p:spPr>
          <a:xfrm>
            <a:off x="2941703" y="6143213"/>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5</a:t>
            </a:r>
            <a:r>
              <a:rPr lang="en-US" sz="2000" b="1" dirty="0" smtClean="0">
                <a:solidFill>
                  <a:srgbClr val="FF0000"/>
                </a:solidFill>
              </a:rPr>
              <a:t> </a:t>
            </a:r>
            <a:endParaRPr lang="en-US" sz="2000" b="1" dirty="0">
              <a:solidFill>
                <a:srgbClr val="FF0000"/>
              </a:solidFill>
            </a:endParaRPr>
          </a:p>
        </p:txBody>
      </p:sp>
      <p:sp>
        <p:nvSpPr>
          <p:cNvPr id="55" name="TextBox 54"/>
          <p:cNvSpPr txBox="1"/>
          <p:nvPr/>
        </p:nvSpPr>
        <p:spPr>
          <a:xfrm>
            <a:off x="2930458" y="5869702"/>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30 </a:t>
            </a:r>
            <a:endParaRPr lang="en-US" sz="2000" b="1" dirty="0">
              <a:solidFill>
                <a:srgbClr val="FF0000"/>
              </a:solidFill>
            </a:endParaRPr>
          </a:p>
        </p:txBody>
      </p:sp>
      <p:sp>
        <p:nvSpPr>
          <p:cNvPr id="56" name="TextBox 55"/>
          <p:cNvSpPr txBox="1"/>
          <p:nvPr/>
        </p:nvSpPr>
        <p:spPr>
          <a:xfrm>
            <a:off x="4239708" y="5857241"/>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1</a:t>
            </a:r>
            <a:r>
              <a:rPr lang="en-US" sz="2000" b="1" dirty="0" smtClean="0">
                <a:solidFill>
                  <a:srgbClr val="FF0000"/>
                </a:solidFill>
              </a:rPr>
              <a:t> </a:t>
            </a:r>
            <a:endParaRPr lang="en-US" sz="2000" b="1" dirty="0">
              <a:solidFill>
                <a:srgbClr val="FF0000"/>
              </a:solidFill>
            </a:endParaRPr>
          </a:p>
        </p:txBody>
      </p:sp>
    </p:spTree>
    <p:extLst>
      <p:ext uri="{BB962C8B-B14F-4D97-AF65-F5344CB8AC3E}">
        <p14:creationId xmlns:p14="http://schemas.microsoft.com/office/powerpoint/2010/main" val="189822170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65625" y="1847134"/>
            <a:ext cx="4878389" cy="3541714"/>
          </a:xfrm>
        </p:spPr>
        <p:txBody>
          <a:bodyPr>
            <a:normAutofit/>
          </a:bodyPr>
          <a:lstStyle/>
          <a:p>
            <a:r>
              <a:rPr lang="en-US" dirty="0" smtClean="0"/>
              <a:t>I</a:t>
            </a:r>
            <a:r>
              <a:rPr lang="en-US" baseline="-25000" dirty="0" smtClean="0"/>
              <a:t>B</a:t>
            </a:r>
            <a:r>
              <a:rPr lang="en-US" dirty="0" smtClean="0"/>
              <a:t> = I</a:t>
            </a:r>
            <a:r>
              <a:rPr lang="en-US" baseline="-25000" dirty="0" smtClean="0"/>
              <a:t>C </a:t>
            </a:r>
            <a:r>
              <a:rPr lang="en-US" dirty="0" smtClean="0"/>
              <a:t>+ I</a:t>
            </a:r>
            <a:r>
              <a:rPr lang="en-US" baseline="-25000" dirty="0" smtClean="0"/>
              <a:t>D </a:t>
            </a:r>
            <a:r>
              <a:rPr lang="en-US" dirty="0" smtClean="0"/>
              <a:t>+ I</a:t>
            </a:r>
            <a:r>
              <a:rPr lang="en-US" baseline="-25000" dirty="0" smtClean="0"/>
              <a:t>E&amp;F </a:t>
            </a:r>
            <a:r>
              <a:rPr lang="en-US" dirty="0" smtClean="0"/>
              <a:t>= </a:t>
            </a:r>
          </a:p>
          <a:p>
            <a:r>
              <a:rPr lang="en-US" dirty="0" smtClean="0"/>
              <a:t> = 0.75 A + 1 A + 0.25 A = 2A</a:t>
            </a:r>
            <a:endParaRPr lang="en-US" dirty="0"/>
          </a:p>
          <a:p>
            <a:r>
              <a:rPr lang="en-US" dirty="0" smtClean="0"/>
              <a:t> (Junction Law).</a:t>
            </a:r>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520524" y="1820704"/>
            <a:ext cx="6542482" cy="4417536"/>
          </a:xfrm>
          <a:prstGeom prst="rect">
            <a:avLst/>
          </a:prstGeom>
        </p:spPr>
      </p:pic>
      <p:pic>
        <p:nvPicPr>
          <p:cNvPr id="6" name="Picture 5"/>
          <p:cNvPicPr>
            <a:picLocks noChangeAspect="1"/>
          </p:cNvPicPr>
          <p:nvPr/>
        </p:nvPicPr>
        <p:blipFill rotWithShape="1">
          <a:blip r:embed="rId3"/>
          <a:srcRect l="10008" t="31994" r="44311" b="28423"/>
          <a:stretch/>
        </p:blipFill>
        <p:spPr>
          <a:xfrm>
            <a:off x="148548" y="4245509"/>
            <a:ext cx="5277982" cy="2571325"/>
          </a:xfrm>
          <a:prstGeom prst="rect">
            <a:avLst/>
          </a:prstGeom>
        </p:spPr>
      </p:pic>
      <p:cxnSp>
        <p:nvCxnSpPr>
          <p:cNvPr id="8" name="Straight Arrow Connector 7"/>
          <p:cNvCxnSpPr/>
          <p:nvPr/>
        </p:nvCxnSpPr>
        <p:spPr>
          <a:xfrm>
            <a:off x="5871146" y="2229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577497"/>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69459" y="2199282"/>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5615" y="2203816"/>
            <a:ext cx="888730" cy="165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97488" y="264758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2891" y="2710536"/>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721630" y="276216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07663" y="5833874"/>
            <a:ext cx="529072"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126073" y="5857241"/>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9059878" y="5917186"/>
            <a:ext cx="492393" cy="241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27915" y="327120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898401" y="184713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1220160" y="5672575"/>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514442" y="315662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462909" y="3043473"/>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10168752" y="2029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552660" y="320239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627915" y="4420391"/>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916119" y="1852571"/>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601187" y="4605057"/>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1336396" y="1996351"/>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10152804" y="5634117"/>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564665" y="4656784"/>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676472" y="4659133"/>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527737" y="18829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567725" y="5732798"/>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676472" y="5809512"/>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687060" y="192490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627356" y="5787810"/>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581722" y="1904236"/>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14157" y="2647583"/>
            <a:ext cx="428432" cy="2976741"/>
          </a:xfrm>
          <a:prstGeom prst="roundRect">
            <a:avLst/>
          </a:prstGeom>
          <a:solidFill>
            <a:schemeClr val="lt1">
              <a:alpha val="0"/>
            </a:schemeClr>
          </a:solid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6244537" y="2586515"/>
            <a:ext cx="2195546" cy="270078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964249" y="2439512"/>
            <a:ext cx="5577511" cy="3196193"/>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907663" y="2421200"/>
            <a:ext cx="3674059" cy="3105300"/>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p:cNvSpPr txBox="1"/>
          <p:nvPr/>
        </p:nvSpPr>
        <p:spPr>
          <a:xfrm>
            <a:off x="7126073" y="3840480"/>
            <a:ext cx="790046" cy="923330"/>
          </a:xfrm>
          <a:prstGeom prst="rect">
            <a:avLst/>
          </a:prstGeom>
          <a:noFill/>
        </p:spPr>
        <p:txBody>
          <a:bodyPr wrap="square" rtlCol="0">
            <a:spAutoFit/>
          </a:bodyPr>
          <a:lstStyle/>
          <a:p>
            <a:r>
              <a:rPr lang="en-US" dirty="0" smtClean="0">
                <a:solidFill>
                  <a:srgbClr val="002060"/>
                </a:solidFill>
              </a:rPr>
              <a:t>60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7" name="TextBox 46"/>
          <p:cNvSpPr txBox="1"/>
          <p:nvPr/>
        </p:nvSpPr>
        <p:spPr>
          <a:xfrm>
            <a:off x="7176845" y="2694661"/>
            <a:ext cx="790046" cy="1200329"/>
          </a:xfrm>
          <a:prstGeom prst="rect">
            <a:avLst/>
          </a:prstGeom>
          <a:noFill/>
        </p:spPr>
        <p:txBody>
          <a:bodyPr wrap="square" rtlCol="0">
            <a:spAutoFit/>
          </a:bodyPr>
          <a:lstStyle/>
          <a:p>
            <a:r>
              <a:rPr lang="en-US" dirty="0" smtClean="0">
                <a:solidFill>
                  <a:srgbClr val="002060"/>
                </a:solidFill>
              </a:rPr>
              <a:t>15 </a:t>
            </a:r>
            <a:r>
              <a:rPr lang="el-GR" dirty="0" smtClean="0">
                <a:solidFill>
                  <a:srgbClr val="002060"/>
                </a:solidFill>
              </a:rPr>
              <a:t>Ω</a:t>
            </a:r>
            <a:endParaRPr lang="en-US" dirty="0" smtClean="0">
              <a:solidFill>
                <a:srgbClr val="002060"/>
              </a:solidFill>
            </a:endParaRPr>
          </a:p>
          <a:p>
            <a:r>
              <a:rPr lang="en-US" dirty="0" smtClean="0">
                <a:solidFill>
                  <a:srgbClr val="FF0000"/>
                </a:solidFill>
              </a:rPr>
              <a:t>2 A</a:t>
            </a:r>
          </a:p>
          <a:p>
            <a:endParaRPr lang="en-US" dirty="0">
              <a:solidFill>
                <a:srgbClr val="002060"/>
              </a:solidFill>
            </a:endParaRPr>
          </a:p>
          <a:p>
            <a:endParaRPr lang="en-US" dirty="0">
              <a:solidFill>
                <a:srgbClr val="002060"/>
              </a:solidFill>
            </a:endParaRPr>
          </a:p>
        </p:txBody>
      </p:sp>
      <p:sp>
        <p:nvSpPr>
          <p:cNvPr id="48" name="TextBox 47"/>
          <p:cNvSpPr txBox="1"/>
          <p:nvPr/>
        </p:nvSpPr>
        <p:spPr>
          <a:xfrm>
            <a:off x="8929747" y="3553545"/>
            <a:ext cx="856162" cy="923330"/>
          </a:xfrm>
          <a:prstGeom prst="rect">
            <a:avLst/>
          </a:prstGeom>
          <a:noFill/>
        </p:spPr>
        <p:txBody>
          <a:bodyPr wrap="square" rtlCol="0">
            <a:spAutoFit/>
          </a:bodyPr>
          <a:lstStyle/>
          <a:p>
            <a:r>
              <a:rPr lang="en-US" dirty="0" smtClean="0">
                <a:solidFill>
                  <a:srgbClr val="002060"/>
                </a:solidFill>
              </a:rPr>
              <a:t>40 </a:t>
            </a:r>
            <a:r>
              <a:rPr lang="el-GR" dirty="0" smtClean="0">
                <a:solidFill>
                  <a:srgbClr val="002060"/>
                </a:solidFill>
              </a:rPr>
              <a:t>Ω</a:t>
            </a:r>
            <a:endParaRPr lang="en-US" dirty="0" smtClean="0">
              <a:solidFill>
                <a:srgbClr val="002060"/>
              </a:solidFill>
            </a:endParaRPr>
          </a:p>
          <a:p>
            <a:r>
              <a:rPr lang="en-US" dirty="0" smtClean="0">
                <a:solidFill>
                  <a:srgbClr val="002060"/>
                </a:solidFill>
              </a:rPr>
              <a:t>30 V</a:t>
            </a:r>
            <a:endParaRPr lang="en-US" dirty="0">
              <a:solidFill>
                <a:srgbClr val="002060"/>
              </a:solidFill>
            </a:endParaRPr>
          </a:p>
          <a:p>
            <a:r>
              <a:rPr lang="en-US" dirty="0" smtClean="0">
                <a:solidFill>
                  <a:srgbClr val="FF0000"/>
                </a:solidFill>
              </a:rPr>
              <a:t>0.75 A</a:t>
            </a:r>
            <a:endParaRPr lang="en-US" dirty="0">
              <a:solidFill>
                <a:srgbClr val="FF0000"/>
              </a:solidFill>
            </a:endParaRPr>
          </a:p>
        </p:txBody>
      </p:sp>
      <p:sp>
        <p:nvSpPr>
          <p:cNvPr id="49" name="TextBox 48"/>
          <p:cNvSpPr txBox="1"/>
          <p:nvPr/>
        </p:nvSpPr>
        <p:spPr>
          <a:xfrm>
            <a:off x="10408775" y="2550828"/>
            <a:ext cx="845597" cy="923330"/>
          </a:xfrm>
          <a:prstGeom prst="rect">
            <a:avLst/>
          </a:prstGeom>
          <a:noFill/>
        </p:spPr>
        <p:txBody>
          <a:bodyPr wrap="square" rtlCol="0">
            <a:spAutoFit/>
          </a:bodyPr>
          <a:lstStyle/>
          <a:p>
            <a:r>
              <a:rPr lang="en-US" dirty="0" smtClean="0">
                <a:solidFill>
                  <a:srgbClr val="002060"/>
                </a:solidFill>
              </a:rPr>
              <a:t>20 </a:t>
            </a:r>
            <a:r>
              <a:rPr lang="el-GR" dirty="0" smtClean="0">
                <a:solidFill>
                  <a:srgbClr val="002060"/>
                </a:solidFill>
              </a:rPr>
              <a:t>Ω</a:t>
            </a:r>
            <a:endParaRPr lang="en-US" dirty="0" smtClean="0">
              <a:solidFill>
                <a:srgbClr val="002060"/>
              </a:solidFill>
            </a:endParaRPr>
          </a:p>
          <a:p>
            <a:r>
              <a:rPr lang="en-US" dirty="0" smtClean="0">
                <a:solidFill>
                  <a:srgbClr val="002060"/>
                </a:solidFill>
              </a:rPr>
              <a:t>0.25 A</a:t>
            </a:r>
            <a:endParaRPr lang="en-US" dirty="0">
              <a:solidFill>
                <a:srgbClr val="002060"/>
              </a:solidFill>
            </a:endParaRPr>
          </a:p>
          <a:p>
            <a:r>
              <a:rPr lang="en-US" dirty="0" smtClean="0">
                <a:solidFill>
                  <a:srgbClr val="FF0000"/>
                </a:solidFill>
              </a:rPr>
              <a:t>5 V</a:t>
            </a:r>
            <a:endParaRPr lang="en-US" dirty="0">
              <a:solidFill>
                <a:srgbClr val="FF0000"/>
              </a:solidFill>
            </a:endParaRPr>
          </a:p>
        </p:txBody>
      </p:sp>
      <p:sp>
        <p:nvSpPr>
          <p:cNvPr id="50" name="TextBox 49"/>
          <p:cNvSpPr txBox="1"/>
          <p:nvPr/>
        </p:nvSpPr>
        <p:spPr>
          <a:xfrm>
            <a:off x="10022298" y="3565133"/>
            <a:ext cx="790046" cy="923330"/>
          </a:xfrm>
          <a:prstGeom prst="rect">
            <a:avLst/>
          </a:prstGeom>
          <a:noFill/>
        </p:spPr>
        <p:txBody>
          <a:bodyPr wrap="square" rtlCol="0">
            <a:spAutoFit/>
          </a:bodyPr>
          <a:lstStyle/>
          <a:p>
            <a:r>
              <a:rPr lang="en-US" dirty="0">
                <a:solidFill>
                  <a:srgbClr val="002060"/>
                </a:solidFill>
              </a:rPr>
              <a:t>3</a:t>
            </a:r>
            <a:r>
              <a:rPr lang="en-US" dirty="0" smtClean="0">
                <a:solidFill>
                  <a:srgbClr val="002060"/>
                </a:solidFill>
              </a:rPr>
              <a:t>0 </a:t>
            </a:r>
            <a:r>
              <a:rPr lang="el-GR" dirty="0" smtClean="0">
                <a:solidFill>
                  <a:srgbClr val="002060"/>
                </a:solidFill>
              </a:rPr>
              <a:t>Ω</a:t>
            </a:r>
            <a:endParaRPr lang="en-US" dirty="0" smtClean="0">
              <a:solidFill>
                <a:srgbClr val="002060"/>
              </a:solidFill>
            </a:endParaRPr>
          </a:p>
          <a:p>
            <a:r>
              <a:rPr lang="en-US" dirty="0" smtClean="0">
                <a:solidFill>
                  <a:srgbClr val="FF0000"/>
                </a:solidFill>
              </a:rPr>
              <a:t>30 V</a:t>
            </a:r>
            <a:endParaRPr lang="en-US" dirty="0">
              <a:solidFill>
                <a:srgbClr val="FF0000"/>
              </a:solidFill>
            </a:endParaRPr>
          </a:p>
          <a:p>
            <a:r>
              <a:rPr lang="en-US" dirty="0" smtClean="0">
                <a:solidFill>
                  <a:srgbClr val="FF0000"/>
                </a:solidFill>
              </a:rPr>
              <a:t>1 A</a:t>
            </a:r>
            <a:endParaRPr lang="en-US" dirty="0">
              <a:solidFill>
                <a:srgbClr val="FF0000"/>
              </a:solidFill>
            </a:endParaRPr>
          </a:p>
        </p:txBody>
      </p:sp>
      <p:sp>
        <p:nvSpPr>
          <p:cNvPr id="51" name="TextBox 50"/>
          <p:cNvSpPr txBox="1"/>
          <p:nvPr/>
        </p:nvSpPr>
        <p:spPr>
          <a:xfrm>
            <a:off x="10408618" y="4465518"/>
            <a:ext cx="875182" cy="923330"/>
          </a:xfrm>
          <a:prstGeom prst="rect">
            <a:avLst/>
          </a:prstGeom>
          <a:noFill/>
        </p:spPr>
        <p:txBody>
          <a:bodyPr wrap="square" rtlCol="0">
            <a:spAutoFit/>
          </a:bodyPr>
          <a:lstStyle/>
          <a:p>
            <a:r>
              <a:rPr lang="en-US" dirty="0" smtClean="0">
                <a:solidFill>
                  <a:srgbClr val="002060"/>
                </a:solidFill>
              </a:rPr>
              <a:t>100 </a:t>
            </a:r>
            <a:r>
              <a:rPr lang="el-GR" dirty="0" smtClean="0">
                <a:solidFill>
                  <a:srgbClr val="002060"/>
                </a:solidFill>
              </a:rPr>
              <a:t>Ω</a:t>
            </a:r>
            <a:endParaRPr lang="en-US" dirty="0" smtClean="0">
              <a:solidFill>
                <a:srgbClr val="002060"/>
              </a:solidFill>
            </a:endParaRPr>
          </a:p>
          <a:p>
            <a:r>
              <a:rPr lang="en-US" dirty="0" smtClean="0">
                <a:solidFill>
                  <a:srgbClr val="FF0000"/>
                </a:solidFill>
              </a:rPr>
              <a:t>0.25 A</a:t>
            </a:r>
            <a:endParaRPr lang="en-US" dirty="0">
              <a:solidFill>
                <a:srgbClr val="FF0000"/>
              </a:solidFill>
            </a:endParaRPr>
          </a:p>
          <a:p>
            <a:r>
              <a:rPr lang="en-US" dirty="0" smtClean="0">
                <a:solidFill>
                  <a:srgbClr val="FF0000"/>
                </a:solidFill>
              </a:rPr>
              <a:t>25 V</a:t>
            </a:r>
            <a:endParaRPr lang="en-US" dirty="0">
              <a:solidFill>
                <a:srgbClr val="FF0000"/>
              </a:solidFill>
            </a:endParaRPr>
          </a:p>
        </p:txBody>
      </p:sp>
      <p:sp>
        <p:nvSpPr>
          <p:cNvPr id="9" name="TextBox 8"/>
          <p:cNvSpPr txBox="1"/>
          <p:nvPr/>
        </p:nvSpPr>
        <p:spPr>
          <a:xfrm>
            <a:off x="4192498" y="6373624"/>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0.25 </a:t>
            </a:r>
            <a:endParaRPr lang="en-US" sz="2000" b="1" dirty="0">
              <a:solidFill>
                <a:srgbClr val="FF0000"/>
              </a:solidFill>
            </a:endParaRPr>
          </a:p>
        </p:txBody>
      </p:sp>
      <p:sp>
        <p:nvSpPr>
          <p:cNvPr id="53" name="TextBox 52"/>
          <p:cNvSpPr txBox="1"/>
          <p:nvPr/>
        </p:nvSpPr>
        <p:spPr>
          <a:xfrm>
            <a:off x="4264419" y="5611317"/>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0.75 </a:t>
            </a:r>
            <a:endParaRPr lang="en-US" sz="2000" b="1" dirty="0">
              <a:solidFill>
                <a:srgbClr val="FF0000"/>
              </a:solidFill>
            </a:endParaRPr>
          </a:p>
        </p:txBody>
      </p:sp>
      <p:sp>
        <p:nvSpPr>
          <p:cNvPr id="52" name="TextBox 51"/>
          <p:cNvSpPr txBox="1"/>
          <p:nvPr/>
        </p:nvSpPr>
        <p:spPr>
          <a:xfrm>
            <a:off x="2912164" y="6391888"/>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2</a:t>
            </a:r>
            <a:r>
              <a:rPr lang="en-US" sz="2000" b="1" dirty="0" smtClean="0">
                <a:solidFill>
                  <a:srgbClr val="FF0000"/>
                </a:solidFill>
              </a:rPr>
              <a:t>5 </a:t>
            </a:r>
            <a:endParaRPr lang="en-US" sz="2000" b="1" dirty="0">
              <a:solidFill>
                <a:srgbClr val="FF0000"/>
              </a:solidFill>
            </a:endParaRPr>
          </a:p>
        </p:txBody>
      </p:sp>
      <p:sp>
        <p:nvSpPr>
          <p:cNvPr id="54" name="TextBox 53"/>
          <p:cNvSpPr txBox="1"/>
          <p:nvPr/>
        </p:nvSpPr>
        <p:spPr>
          <a:xfrm>
            <a:off x="2941703" y="6143213"/>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5</a:t>
            </a:r>
            <a:r>
              <a:rPr lang="en-US" sz="2000" b="1" dirty="0" smtClean="0">
                <a:solidFill>
                  <a:srgbClr val="FF0000"/>
                </a:solidFill>
              </a:rPr>
              <a:t> </a:t>
            </a:r>
            <a:endParaRPr lang="en-US" sz="2000" b="1" dirty="0">
              <a:solidFill>
                <a:srgbClr val="FF0000"/>
              </a:solidFill>
            </a:endParaRPr>
          </a:p>
        </p:txBody>
      </p:sp>
      <p:sp>
        <p:nvSpPr>
          <p:cNvPr id="55" name="TextBox 54"/>
          <p:cNvSpPr txBox="1"/>
          <p:nvPr/>
        </p:nvSpPr>
        <p:spPr>
          <a:xfrm>
            <a:off x="2930458" y="5869702"/>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30 </a:t>
            </a:r>
            <a:endParaRPr lang="en-US" sz="2000" b="1" dirty="0">
              <a:solidFill>
                <a:srgbClr val="FF0000"/>
              </a:solidFill>
            </a:endParaRPr>
          </a:p>
        </p:txBody>
      </p:sp>
      <p:sp>
        <p:nvSpPr>
          <p:cNvPr id="56" name="TextBox 55"/>
          <p:cNvSpPr txBox="1"/>
          <p:nvPr/>
        </p:nvSpPr>
        <p:spPr>
          <a:xfrm>
            <a:off x="4239708" y="5857241"/>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1</a:t>
            </a:r>
            <a:r>
              <a:rPr lang="en-US" sz="2000" b="1" dirty="0" smtClean="0">
                <a:solidFill>
                  <a:srgbClr val="FF0000"/>
                </a:solidFill>
              </a:rPr>
              <a:t> </a:t>
            </a:r>
            <a:endParaRPr lang="en-US" sz="2000" b="1" dirty="0">
              <a:solidFill>
                <a:srgbClr val="FF0000"/>
              </a:solidFill>
            </a:endParaRPr>
          </a:p>
        </p:txBody>
      </p:sp>
      <p:sp>
        <p:nvSpPr>
          <p:cNvPr id="57" name="TextBox 56"/>
          <p:cNvSpPr txBox="1"/>
          <p:nvPr/>
        </p:nvSpPr>
        <p:spPr>
          <a:xfrm>
            <a:off x="4239708" y="5310372"/>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2</a:t>
            </a:r>
            <a:r>
              <a:rPr lang="en-US" sz="2000" b="1" dirty="0" smtClean="0">
                <a:solidFill>
                  <a:srgbClr val="FF0000"/>
                </a:solidFill>
              </a:rPr>
              <a:t> </a:t>
            </a:r>
            <a:endParaRPr lang="en-US" sz="2000" b="1" dirty="0">
              <a:solidFill>
                <a:srgbClr val="FF0000"/>
              </a:solidFill>
            </a:endParaRPr>
          </a:p>
        </p:txBody>
      </p:sp>
    </p:spTree>
    <p:extLst>
      <p:ext uri="{BB962C8B-B14F-4D97-AF65-F5344CB8AC3E}">
        <p14:creationId xmlns:p14="http://schemas.microsoft.com/office/powerpoint/2010/main" val="292111715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65625" y="1847134"/>
            <a:ext cx="4878389" cy="3541714"/>
          </a:xfrm>
        </p:spPr>
        <p:txBody>
          <a:bodyPr>
            <a:normAutofit/>
          </a:bodyPr>
          <a:lstStyle/>
          <a:p>
            <a:r>
              <a:rPr lang="en-US" dirty="0"/>
              <a:t>V</a:t>
            </a:r>
            <a:r>
              <a:rPr lang="en-US" baseline="-25000" dirty="0" smtClean="0"/>
              <a:t>B</a:t>
            </a:r>
            <a:r>
              <a:rPr lang="en-US" dirty="0" smtClean="0"/>
              <a:t> = IR</a:t>
            </a:r>
            <a:r>
              <a:rPr lang="en-US" baseline="-25000" dirty="0" smtClean="0"/>
              <a:t>  </a:t>
            </a:r>
            <a:r>
              <a:rPr lang="en-US" dirty="0" smtClean="0"/>
              <a:t>= (2 A)(15 </a:t>
            </a:r>
            <a:r>
              <a:rPr lang="el-GR" dirty="0" smtClean="0"/>
              <a:t>Ω</a:t>
            </a:r>
            <a:r>
              <a:rPr lang="en-US" dirty="0" smtClean="0"/>
              <a:t>) = 30 V </a:t>
            </a:r>
          </a:p>
          <a:p>
            <a:r>
              <a:rPr lang="en-US" dirty="0" smtClean="0"/>
              <a:t>  (Ohm’s Law).</a:t>
            </a:r>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520524" y="1820704"/>
            <a:ext cx="6542482" cy="4417536"/>
          </a:xfrm>
          <a:prstGeom prst="rect">
            <a:avLst/>
          </a:prstGeom>
        </p:spPr>
      </p:pic>
      <p:pic>
        <p:nvPicPr>
          <p:cNvPr id="6" name="Picture 5"/>
          <p:cNvPicPr>
            <a:picLocks noChangeAspect="1"/>
          </p:cNvPicPr>
          <p:nvPr/>
        </p:nvPicPr>
        <p:blipFill rotWithShape="1">
          <a:blip r:embed="rId3"/>
          <a:srcRect l="10008" t="31994" r="44311" b="28423"/>
          <a:stretch/>
        </p:blipFill>
        <p:spPr>
          <a:xfrm>
            <a:off x="148548" y="4245509"/>
            <a:ext cx="5277982" cy="2571325"/>
          </a:xfrm>
          <a:prstGeom prst="rect">
            <a:avLst/>
          </a:prstGeom>
        </p:spPr>
      </p:pic>
      <p:cxnSp>
        <p:nvCxnSpPr>
          <p:cNvPr id="8" name="Straight Arrow Connector 7"/>
          <p:cNvCxnSpPr/>
          <p:nvPr/>
        </p:nvCxnSpPr>
        <p:spPr>
          <a:xfrm>
            <a:off x="5871146" y="2229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577497"/>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69459" y="2199282"/>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5615" y="2203816"/>
            <a:ext cx="888730" cy="165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97488" y="264758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2891" y="2710536"/>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721630" y="276216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07663" y="5833874"/>
            <a:ext cx="529072"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126073" y="5857241"/>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9059878" y="5917186"/>
            <a:ext cx="492393" cy="241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27915" y="327120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898401" y="184713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1220160" y="5672575"/>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514442" y="315662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462909" y="3043473"/>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10168752" y="2029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552660" y="320239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627915" y="4420391"/>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916119" y="1852571"/>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601187" y="4605057"/>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1336396" y="1996351"/>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10152804" y="5634117"/>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564665" y="4656784"/>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676472" y="4659133"/>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527737" y="18829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567725" y="5732798"/>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676472" y="5809512"/>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687060" y="192490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627356" y="5787810"/>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581722" y="1904236"/>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14157" y="2647583"/>
            <a:ext cx="428432" cy="2976741"/>
          </a:xfrm>
          <a:prstGeom prst="roundRect">
            <a:avLst/>
          </a:prstGeom>
          <a:solidFill>
            <a:schemeClr val="lt1">
              <a:alpha val="0"/>
            </a:schemeClr>
          </a:solid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6244537" y="2586515"/>
            <a:ext cx="2195546" cy="270078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964249" y="2439512"/>
            <a:ext cx="5577511" cy="3196193"/>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907663" y="2421200"/>
            <a:ext cx="3674059" cy="3105300"/>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p:cNvSpPr txBox="1"/>
          <p:nvPr/>
        </p:nvSpPr>
        <p:spPr>
          <a:xfrm>
            <a:off x="7126073" y="3840480"/>
            <a:ext cx="790046" cy="923330"/>
          </a:xfrm>
          <a:prstGeom prst="rect">
            <a:avLst/>
          </a:prstGeom>
          <a:noFill/>
        </p:spPr>
        <p:txBody>
          <a:bodyPr wrap="square" rtlCol="0">
            <a:spAutoFit/>
          </a:bodyPr>
          <a:lstStyle/>
          <a:p>
            <a:r>
              <a:rPr lang="en-US" dirty="0" smtClean="0">
                <a:solidFill>
                  <a:srgbClr val="002060"/>
                </a:solidFill>
              </a:rPr>
              <a:t>60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endParaRPr lang="en-US" dirty="0">
              <a:solidFill>
                <a:srgbClr val="002060"/>
              </a:solidFill>
            </a:endParaRPr>
          </a:p>
        </p:txBody>
      </p:sp>
      <p:sp>
        <p:nvSpPr>
          <p:cNvPr id="47" name="TextBox 46"/>
          <p:cNvSpPr txBox="1"/>
          <p:nvPr/>
        </p:nvSpPr>
        <p:spPr>
          <a:xfrm>
            <a:off x="7176845" y="2694661"/>
            <a:ext cx="790046" cy="1200329"/>
          </a:xfrm>
          <a:prstGeom prst="rect">
            <a:avLst/>
          </a:prstGeom>
          <a:noFill/>
        </p:spPr>
        <p:txBody>
          <a:bodyPr wrap="square" rtlCol="0">
            <a:spAutoFit/>
          </a:bodyPr>
          <a:lstStyle/>
          <a:p>
            <a:r>
              <a:rPr lang="en-US" dirty="0" smtClean="0">
                <a:solidFill>
                  <a:srgbClr val="002060"/>
                </a:solidFill>
              </a:rPr>
              <a:t>15 </a:t>
            </a:r>
            <a:r>
              <a:rPr lang="el-GR" dirty="0" smtClean="0">
                <a:solidFill>
                  <a:srgbClr val="002060"/>
                </a:solidFill>
              </a:rPr>
              <a:t>Ω</a:t>
            </a:r>
            <a:endParaRPr lang="en-US" dirty="0" smtClean="0">
              <a:solidFill>
                <a:srgbClr val="002060"/>
              </a:solidFill>
            </a:endParaRPr>
          </a:p>
          <a:p>
            <a:r>
              <a:rPr lang="en-US" dirty="0" smtClean="0">
                <a:solidFill>
                  <a:srgbClr val="FF0000"/>
                </a:solidFill>
              </a:rPr>
              <a:t>2 A</a:t>
            </a:r>
          </a:p>
          <a:p>
            <a:r>
              <a:rPr lang="en-US" dirty="0" smtClean="0">
                <a:solidFill>
                  <a:srgbClr val="FF0000"/>
                </a:solidFill>
              </a:rPr>
              <a:t>30 V</a:t>
            </a:r>
            <a:endParaRPr lang="en-US" dirty="0">
              <a:solidFill>
                <a:srgbClr val="FF0000"/>
              </a:solidFill>
            </a:endParaRPr>
          </a:p>
          <a:p>
            <a:endParaRPr lang="en-US" dirty="0">
              <a:solidFill>
                <a:srgbClr val="002060"/>
              </a:solidFill>
            </a:endParaRPr>
          </a:p>
        </p:txBody>
      </p:sp>
      <p:sp>
        <p:nvSpPr>
          <p:cNvPr id="48" name="TextBox 47"/>
          <p:cNvSpPr txBox="1"/>
          <p:nvPr/>
        </p:nvSpPr>
        <p:spPr>
          <a:xfrm>
            <a:off x="8929747" y="3553545"/>
            <a:ext cx="856162" cy="923330"/>
          </a:xfrm>
          <a:prstGeom prst="rect">
            <a:avLst/>
          </a:prstGeom>
          <a:noFill/>
        </p:spPr>
        <p:txBody>
          <a:bodyPr wrap="square" rtlCol="0">
            <a:spAutoFit/>
          </a:bodyPr>
          <a:lstStyle/>
          <a:p>
            <a:r>
              <a:rPr lang="en-US" dirty="0" smtClean="0">
                <a:solidFill>
                  <a:srgbClr val="002060"/>
                </a:solidFill>
              </a:rPr>
              <a:t>40 </a:t>
            </a:r>
            <a:r>
              <a:rPr lang="el-GR" dirty="0" smtClean="0">
                <a:solidFill>
                  <a:srgbClr val="002060"/>
                </a:solidFill>
              </a:rPr>
              <a:t>Ω</a:t>
            </a:r>
            <a:endParaRPr lang="en-US" dirty="0" smtClean="0">
              <a:solidFill>
                <a:srgbClr val="002060"/>
              </a:solidFill>
            </a:endParaRPr>
          </a:p>
          <a:p>
            <a:r>
              <a:rPr lang="en-US" dirty="0" smtClean="0">
                <a:solidFill>
                  <a:srgbClr val="002060"/>
                </a:solidFill>
              </a:rPr>
              <a:t>30 V</a:t>
            </a:r>
            <a:endParaRPr lang="en-US" dirty="0">
              <a:solidFill>
                <a:srgbClr val="002060"/>
              </a:solidFill>
            </a:endParaRPr>
          </a:p>
          <a:p>
            <a:r>
              <a:rPr lang="en-US" dirty="0" smtClean="0">
                <a:solidFill>
                  <a:srgbClr val="FF0000"/>
                </a:solidFill>
              </a:rPr>
              <a:t>0.75 A</a:t>
            </a:r>
            <a:endParaRPr lang="en-US" dirty="0">
              <a:solidFill>
                <a:srgbClr val="FF0000"/>
              </a:solidFill>
            </a:endParaRPr>
          </a:p>
        </p:txBody>
      </p:sp>
      <p:sp>
        <p:nvSpPr>
          <p:cNvPr id="49" name="TextBox 48"/>
          <p:cNvSpPr txBox="1"/>
          <p:nvPr/>
        </p:nvSpPr>
        <p:spPr>
          <a:xfrm>
            <a:off x="10408775" y="2550828"/>
            <a:ext cx="845597" cy="923330"/>
          </a:xfrm>
          <a:prstGeom prst="rect">
            <a:avLst/>
          </a:prstGeom>
          <a:noFill/>
        </p:spPr>
        <p:txBody>
          <a:bodyPr wrap="square" rtlCol="0">
            <a:spAutoFit/>
          </a:bodyPr>
          <a:lstStyle/>
          <a:p>
            <a:r>
              <a:rPr lang="en-US" dirty="0" smtClean="0">
                <a:solidFill>
                  <a:srgbClr val="002060"/>
                </a:solidFill>
              </a:rPr>
              <a:t>20 </a:t>
            </a:r>
            <a:r>
              <a:rPr lang="el-GR" dirty="0" smtClean="0">
                <a:solidFill>
                  <a:srgbClr val="002060"/>
                </a:solidFill>
              </a:rPr>
              <a:t>Ω</a:t>
            </a:r>
            <a:endParaRPr lang="en-US" dirty="0" smtClean="0">
              <a:solidFill>
                <a:srgbClr val="002060"/>
              </a:solidFill>
            </a:endParaRPr>
          </a:p>
          <a:p>
            <a:r>
              <a:rPr lang="en-US" dirty="0" smtClean="0">
                <a:solidFill>
                  <a:srgbClr val="002060"/>
                </a:solidFill>
              </a:rPr>
              <a:t>0.25 A</a:t>
            </a:r>
            <a:endParaRPr lang="en-US" dirty="0">
              <a:solidFill>
                <a:srgbClr val="002060"/>
              </a:solidFill>
            </a:endParaRPr>
          </a:p>
          <a:p>
            <a:r>
              <a:rPr lang="en-US" dirty="0" smtClean="0">
                <a:solidFill>
                  <a:srgbClr val="FF0000"/>
                </a:solidFill>
              </a:rPr>
              <a:t>5 V</a:t>
            </a:r>
            <a:endParaRPr lang="en-US" dirty="0">
              <a:solidFill>
                <a:srgbClr val="FF0000"/>
              </a:solidFill>
            </a:endParaRPr>
          </a:p>
        </p:txBody>
      </p:sp>
      <p:sp>
        <p:nvSpPr>
          <p:cNvPr id="50" name="TextBox 49"/>
          <p:cNvSpPr txBox="1"/>
          <p:nvPr/>
        </p:nvSpPr>
        <p:spPr>
          <a:xfrm>
            <a:off x="10022298" y="3565133"/>
            <a:ext cx="790046" cy="923330"/>
          </a:xfrm>
          <a:prstGeom prst="rect">
            <a:avLst/>
          </a:prstGeom>
          <a:noFill/>
        </p:spPr>
        <p:txBody>
          <a:bodyPr wrap="square" rtlCol="0">
            <a:spAutoFit/>
          </a:bodyPr>
          <a:lstStyle/>
          <a:p>
            <a:r>
              <a:rPr lang="en-US" dirty="0">
                <a:solidFill>
                  <a:srgbClr val="002060"/>
                </a:solidFill>
              </a:rPr>
              <a:t>3</a:t>
            </a:r>
            <a:r>
              <a:rPr lang="en-US" dirty="0" smtClean="0">
                <a:solidFill>
                  <a:srgbClr val="002060"/>
                </a:solidFill>
              </a:rPr>
              <a:t>0 </a:t>
            </a:r>
            <a:r>
              <a:rPr lang="el-GR" dirty="0" smtClean="0">
                <a:solidFill>
                  <a:srgbClr val="002060"/>
                </a:solidFill>
              </a:rPr>
              <a:t>Ω</a:t>
            </a:r>
            <a:endParaRPr lang="en-US" dirty="0" smtClean="0">
              <a:solidFill>
                <a:srgbClr val="002060"/>
              </a:solidFill>
            </a:endParaRPr>
          </a:p>
          <a:p>
            <a:r>
              <a:rPr lang="en-US" dirty="0" smtClean="0">
                <a:solidFill>
                  <a:srgbClr val="FF0000"/>
                </a:solidFill>
              </a:rPr>
              <a:t>30 V</a:t>
            </a:r>
            <a:endParaRPr lang="en-US" dirty="0">
              <a:solidFill>
                <a:srgbClr val="FF0000"/>
              </a:solidFill>
            </a:endParaRPr>
          </a:p>
          <a:p>
            <a:r>
              <a:rPr lang="en-US" dirty="0" smtClean="0">
                <a:solidFill>
                  <a:srgbClr val="FF0000"/>
                </a:solidFill>
              </a:rPr>
              <a:t>1 A</a:t>
            </a:r>
            <a:endParaRPr lang="en-US" dirty="0">
              <a:solidFill>
                <a:srgbClr val="FF0000"/>
              </a:solidFill>
            </a:endParaRPr>
          </a:p>
        </p:txBody>
      </p:sp>
      <p:sp>
        <p:nvSpPr>
          <p:cNvPr id="51" name="TextBox 50"/>
          <p:cNvSpPr txBox="1"/>
          <p:nvPr/>
        </p:nvSpPr>
        <p:spPr>
          <a:xfrm>
            <a:off x="10408618" y="4465518"/>
            <a:ext cx="875182" cy="923330"/>
          </a:xfrm>
          <a:prstGeom prst="rect">
            <a:avLst/>
          </a:prstGeom>
          <a:noFill/>
        </p:spPr>
        <p:txBody>
          <a:bodyPr wrap="square" rtlCol="0">
            <a:spAutoFit/>
          </a:bodyPr>
          <a:lstStyle/>
          <a:p>
            <a:r>
              <a:rPr lang="en-US" dirty="0" smtClean="0">
                <a:solidFill>
                  <a:srgbClr val="002060"/>
                </a:solidFill>
              </a:rPr>
              <a:t>100 </a:t>
            </a:r>
            <a:r>
              <a:rPr lang="el-GR" dirty="0" smtClean="0">
                <a:solidFill>
                  <a:srgbClr val="002060"/>
                </a:solidFill>
              </a:rPr>
              <a:t>Ω</a:t>
            </a:r>
            <a:endParaRPr lang="en-US" dirty="0" smtClean="0">
              <a:solidFill>
                <a:srgbClr val="002060"/>
              </a:solidFill>
            </a:endParaRPr>
          </a:p>
          <a:p>
            <a:r>
              <a:rPr lang="en-US" dirty="0" smtClean="0">
                <a:solidFill>
                  <a:srgbClr val="FF0000"/>
                </a:solidFill>
              </a:rPr>
              <a:t>0.25 A</a:t>
            </a:r>
            <a:endParaRPr lang="en-US" dirty="0">
              <a:solidFill>
                <a:srgbClr val="FF0000"/>
              </a:solidFill>
            </a:endParaRPr>
          </a:p>
          <a:p>
            <a:r>
              <a:rPr lang="en-US" dirty="0" smtClean="0">
                <a:solidFill>
                  <a:srgbClr val="FF0000"/>
                </a:solidFill>
              </a:rPr>
              <a:t>25 V</a:t>
            </a:r>
            <a:endParaRPr lang="en-US" dirty="0">
              <a:solidFill>
                <a:srgbClr val="FF0000"/>
              </a:solidFill>
            </a:endParaRPr>
          </a:p>
        </p:txBody>
      </p:sp>
      <p:sp>
        <p:nvSpPr>
          <p:cNvPr id="9" name="TextBox 8"/>
          <p:cNvSpPr txBox="1"/>
          <p:nvPr/>
        </p:nvSpPr>
        <p:spPr>
          <a:xfrm>
            <a:off x="4192498" y="6373624"/>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0.25 </a:t>
            </a:r>
            <a:endParaRPr lang="en-US" sz="2000" b="1" dirty="0">
              <a:solidFill>
                <a:srgbClr val="FF0000"/>
              </a:solidFill>
            </a:endParaRPr>
          </a:p>
        </p:txBody>
      </p:sp>
      <p:sp>
        <p:nvSpPr>
          <p:cNvPr id="53" name="TextBox 52"/>
          <p:cNvSpPr txBox="1"/>
          <p:nvPr/>
        </p:nvSpPr>
        <p:spPr>
          <a:xfrm>
            <a:off x="4264419" y="5611317"/>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0.75 </a:t>
            </a:r>
            <a:endParaRPr lang="en-US" sz="2000" b="1" dirty="0">
              <a:solidFill>
                <a:srgbClr val="FF0000"/>
              </a:solidFill>
            </a:endParaRPr>
          </a:p>
        </p:txBody>
      </p:sp>
      <p:sp>
        <p:nvSpPr>
          <p:cNvPr id="52" name="TextBox 51"/>
          <p:cNvSpPr txBox="1"/>
          <p:nvPr/>
        </p:nvSpPr>
        <p:spPr>
          <a:xfrm>
            <a:off x="2912164" y="6391888"/>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2</a:t>
            </a:r>
            <a:r>
              <a:rPr lang="en-US" sz="2000" b="1" dirty="0" smtClean="0">
                <a:solidFill>
                  <a:srgbClr val="FF0000"/>
                </a:solidFill>
              </a:rPr>
              <a:t>5 </a:t>
            </a:r>
            <a:endParaRPr lang="en-US" sz="2000" b="1" dirty="0">
              <a:solidFill>
                <a:srgbClr val="FF0000"/>
              </a:solidFill>
            </a:endParaRPr>
          </a:p>
        </p:txBody>
      </p:sp>
      <p:sp>
        <p:nvSpPr>
          <p:cNvPr id="54" name="TextBox 53"/>
          <p:cNvSpPr txBox="1"/>
          <p:nvPr/>
        </p:nvSpPr>
        <p:spPr>
          <a:xfrm>
            <a:off x="2941703" y="6143213"/>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5</a:t>
            </a:r>
            <a:r>
              <a:rPr lang="en-US" sz="2000" b="1" dirty="0" smtClean="0">
                <a:solidFill>
                  <a:srgbClr val="FF0000"/>
                </a:solidFill>
              </a:rPr>
              <a:t> </a:t>
            </a:r>
            <a:endParaRPr lang="en-US" sz="2000" b="1" dirty="0">
              <a:solidFill>
                <a:srgbClr val="FF0000"/>
              </a:solidFill>
            </a:endParaRPr>
          </a:p>
        </p:txBody>
      </p:sp>
      <p:sp>
        <p:nvSpPr>
          <p:cNvPr id="55" name="TextBox 54"/>
          <p:cNvSpPr txBox="1"/>
          <p:nvPr/>
        </p:nvSpPr>
        <p:spPr>
          <a:xfrm>
            <a:off x="2930458" y="5869702"/>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30 </a:t>
            </a:r>
            <a:endParaRPr lang="en-US" sz="2000" b="1" dirty="0">
              <a:solidFill>
                <a:srgbClr val="FF0000"/>
              </a:solidFill>
            </a:endParaRPr>
          </a:p>
        </p:txBody>
      </p:sp>
      <p:sp>
        <p:nvSpPr>
          <p:cNvPr id="56" name="TextBox 55"/>
          <p:cNvSpPr txBox="1"/>
          <p:nvPr/>
        </p:nvSpPr>
        <p:spPr>
          <a:xfrm>
            <a:off x="4239708" y="5857241"/>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1</a:t>
            </a:r>
            <a:r>
              <a:rPr lang="en-US" sz="2000" b="1" dirty="0" smtClean="0">
                <a:solidFill>
                  <a:srgbClr val="FF0000"/>
                </a:solidFill>
              </a:rPr>
              <a:t> </a:t>
            </a:r>
            <a:endParaRPr lang="en-US" sz="2000" b="1" dirty="0">
              <a:solidFill>
                <a:srgbClr val="FF0000"/>
              </a:solidFill>
            </a:endParaRPr>
          </a:p>
        </p:txBody>
      </p:sp>
      <p:sp>
        <p:nvSpPr>
          <p:cNvPr id="57" name="TextBox 56"/>
          <p:cNvSpPr txBox="1"/>
          <p:nvPr/>
        </p:nvSpPr>
        <p:spPr>
          <a:xfrm>
            <a:off x="4239708" y="5310372"/>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2</a:t>
            </a:r>
            <a:r>
              <a:rPr lang="en-US" sz="2000" b="1" dirty="0" smtClean="0">
                <a:solidFill>
                  <a:srgbClr val="FF0000"/>
                </a:solidFill>
              </a:rPr>
              <a:t> </a:t>
            </a:r>
            <a:endParaRPr lang="en-US" sz="2000" b="1" dirty="0">
              <a:solidFill>
                <a:srgbClr val="FF0000"/>
              </a:solidFill>
            </a:endParaRPr>
          </a:p>
        </p:txBody>
      </p:sp>
      <p:sp>
        <p:nvSpPr>
          <p:cNvPr id="58" name="TextBox 57"/>
          <p:cNvSpPr txBox="1"/>
          <p:nvPr/>
        </p:nvSpPr>
        <p:spPr>
          <a:xfrm>
            <a:off x="2939749" y="5332688"/>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30 </a:t>
            </a:r>
            <a:endParaRPr lang="en-US" sz="2000" b="1" dirty="0">
              <a:solidFill>
                <a:srgbClr val="FF0000"/>
              </a:solidFill>
            </a:endParaRPr>
          </a:p>
        </p:txBody>
      </p:sp>
    </p:spTree>
    <p:extLst>
      <p:ext uri="{BB962C8B-B14F-4D97-AF65-F5344CB8AC3E}">
        <p14:creationId xmlns:p14="http://schemas.microsoft.com/office/powerpoint/2010/main" val="265645523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65625" y="1847134"/>
            <a:ext cx="4878389" cy="3541714"/>
          </a:xfrm>
        </p:spPr>
        <p:txBody>
          <a:bodyPr>
            <a:normAutofit/>
          </a:bodyPr>
          <a:lstStyle/>
          <a:p>
            <a:r>
              <a:rPr lang="en-US" dirty="0" smtClean="0"/>
              <a:t>Using Loop Law we can determine:</a:t>
            </a:r>
          </a:p>
          <a:p>
            <a:r>
              <a:rPr lang="en-US" dirty="0" smtClean="0"/>
              <a:t>V</a:t>
            </a:r>
            <a:r>
              <a:rPr lang="en-US" baseline="-25000" dirty="0"/>
              <a:t>A</a:t>
            </a:r>
            <a:r>
              <a:rPr lang="en-US" dirty="0" smtClean="0"/>
              <a:t> = V</a:t>
            </a:r>
            <a:r>
              <a:rPr lang="en-US" baseline="-25000" dirty="0" smtClean="0"/>
              <a:t>B</a:t>
            </a:r>
            <a:r>
              <a:rPr lang="en-US" dirty="0"/>
              <a:t> </a:t>
            </a:r>
            <a:r>
              <a:rPr lang="en-US" dirty="0" smtClean="0"/>
              <a:t>+ V</a:t>
            </a:r>
            <a:r>
              <a:rPr lang="en-US" baseline="-25000" dirty="0"/>
              <a:t>C</a:t>
            </a:r>
            <a:r>
              <a:rPr lang="en-US" baseline="-25000" dirty="0" smtClean="0"/>
              <a:t>  </a:t>
            </a:r>
            <a:r>
              <a:rPr lang="en-US" dirty="0" smtClean="0"/>
              <a:t>= V</a:t>
            </a:r>
            <a:r>
              <a:rPr lang="en-US" baseline="-25000" dirty="0" smtClean="0"/>
              <a:t>B </a:t>
            </a:r>
            <a:r>
              <a:rPr lang="en-US" dirty="0" smtClean="0"/>
              <a:t>+ V</a:t>
            </a:r>
            <a:r>
              <a:rPr lang="en-US" baseline="-25000" dirty="0"/>
              <a:t>D</a:t>
            </a:r>
            <a:r>
              <a:rPr lang="en-US" baseline="-25000" dirty="0" smtClean="0"/>
              <a:t> </a:t>
            </a:r>
            <a:r>
              <a:rPr lang="en-US" dirty="0" smtClean="0"/>
              <a:t>=</a:t>
            </a:r>
          </a:p>
          <a:p>
            <a:r>
              <a:rPr lang="en-US" dirty="0" smtClean="0"/>
              <a:t>= </a:t>
            </a:r>
            <a:r>
              <a:rPr lang="en-US" dirty="0"/>
              <a:t>V</a:t>
            </a:r>
            <a:r>
              <a:rPr lang="en-US" baseline="-25000" dirty="0"/>
              <a:t>B </a:t>
            </a:r>
            <a:r>
              <a:rPr lang="en-US" dirty="0"/>
              <a:t>+ </a:t>
            </a:r>
            <a:r>
              <a:rPr lang="en-US" dirty="0" smtClean="0"/>
              <a:t>V</a:t>
            </a:r>
            <a:r>
              <a:rPr lang="en-US" baseline="-25000" dirty="0"/>
              <a:t>E</a:t>
            </a:r>
            <a:r>
              <a:rPr lang="en-US" dirty="0" smtClean="0"/>
              <a:t> + V</a:t>
            </a:r>
            <a:r>
              <a:rPr lang="en-US" baseline="-25000" dirty="0" smtClean="0"/>
              <a:t>F</a:t>
            </a:r>
            <a:r>
              <a:rPr lang="en-US" dirty="0" smtClean="0"/>
              <a:t> = 60 V </a:t>
            </a:r>
          </a:p>
          <a:p>
            <a:r>
              <a:rPr lang="en-US" dirty="0" smtClean="0"/>
              <a:t>  (Loop Law).</a:t>
            </a:r>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520524" y="1820704"/>
            <a:ext cx="6542482" cy="4417536"/>
          </a:xfrm>
          <a:prstGeom prst="rect">
            <a:avLst/>
          </a:prstGeom>
        </p:spPr>
      </p:pic>
      <p:pic>
        <p:nvPicPr>
          <p:cNvPr id="6" name="Picture 5"/>
          <p:cNvPicPr>
            <a:picLocks noChangeAspect="1"/>
          </p:cNvPicPr>
          <p:nvPr/>
        </p:nvPicPr>
        <p:blipFill rotWithShape="1">
          <a:blip r:embed="rId3"/>
          <a:srcRect l="10008" t="31994" r="44311" b="28423"/>
          <a:stretch/>
        </p:blipFill>
        <p:spPr>
          <a:xfrm>
            <a:off x="148548" y="4245509"/>
            <a:ext cx="5277982" cy="2571325"/>
          </a:xfrm>
          <a:prstGeom prst="rect">
            <a:avLst/>
          </a:prstGeom>
        </p:spPr>
      </p:pic>
      <p:cxnSp>
        <p:nvCxnSpPr>
          <p:cNvPr id="8" name="Straight Arrow Connector 7"/>
          <p:cNvCxnSpPr/>
          <p:nvPr/>
        </p:nvCxnSpPr>
        <p:spPr>
          <a:xfrm>
            <a:off x="5871146" y="2229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577497"/>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69459" y="2199282"/>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5615" y="2203816"/>
            <a:ext cx="888730" cy="165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97488" y="264758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2891" y="2710536"/>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721630" y="276216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07663" y="5833874"/>
            <a:ext cx="529072"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126073" y="5857241"/>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9059878" y="5917186"/>
            <a:ext cx="492393" cy="241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27915" y="327120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898401" y="184713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1220160" y="5672575"/>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514442" y="315662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462909" y="3043473"/>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10168752" y="2029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552660" y="320239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627915" y="4420391"/>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916119" y="1852571"/>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601187" y="4605057"/>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1336396" y="1996351"/>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10152804" y="5634117"/>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564665" y="4656784"/>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676472" y="4659133"/>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527737" y="18829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567725" y="5732798"/>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676472" y="5809512"/>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687060" y="192490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627356" y="5787810"/>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581722" y="1904236"/>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14157" y="2647583"/>
            <a:ext cx="428432" cy="2976741"/>
          </a:xfrm>
          <a:prstGeom prst="roundRect">
            <a:avLst/>
          </a:prstGeom>
          <a:solidFill>
            <a:schemeClr val="lt1">
              <a:alpha val="0"/>
            </a:schemeClr>
          </a:solid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6244537" y="2586515"/>
            <a:ext cx="2195546" cy="270078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964249" y="2439512"/>
            <a:ext cx="5577511" cy="3196193"/>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907663" y="2421200"/>
            <a:ext cx="3674059" cy="3105300"/>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p:cNvSpPr txBox="1"/>
          <p:nvPr/>
        </p:nvSpPr>
        <p:spPr>
          <a:xfrm>
            <a:off x="7126073" y="3840480"/>
            <a:ext cx="790046" cy="923330"/>
          </a:xfrm>
          <a:prstGeom prst="rect">
            <a:avLst/>
          </a:prstGeom>
          <a:noFill/>
        </p:spPr>
        <p:txBody>
          <a:bodyPr wrap="square" rtlCol="0">
            <a:spAutoFit/>
          </a:bodyPr>
          <a:lstStyle/>
          <a:p>
            <a:r>
              <a:rPr lang="en-US" dirty="0" smtClean="0">
                <a:solidFill>
                  <a:srgbClr val="002060"/>
                </a:solidFill>
              </a:rPr>
              <a:t>60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r>
              <a:rPr lang="en-US" dirty="0" smtClean="0">
                <a:solidFill>
                  <a:srgbClr val="FF0000"/>
                </a:solidFill>
              </a:rPr>
              <a:t>60 V</a:t>
            </a:r>
            <a:endParaRPr lang="en-US" dirty="0">
              <a:solidFill>
                <a:srgbClr val="FF0000"/>
              </a:solidFill>
            </a:endParaRPr>
          </a:p>
        </p:txBody>
      </p:sp>
      <p:sp>
        <p:nvSpPr>
          <p:cNvPr id="47" name="TextBox 46"/>
          <p:cNvSpPr txBox="1"/>
          <p:nvPr/>
        </p:nvSpPr>
        <p:spPr>
          <a:xfrm>
            <a:off x="7176845" y="2694661"/>
            <a:ext cx="790046" cy="1200329"/>
          </a:xfrm>
          <a:prstGeom prst="rect">
            <a:avLst/>
          </a:prstGeom>
          <a:noFill/>
        </p:spPr>
        <p:txBody>
          <a:bodyPr wrap="square" rtlCol="0">
            <a:spAutoFit/>
          </a:bodyPr>
          <a:lstStyle/>
          <a:p>
            <a:r>
              <a:rPr lang="en-US" dirty="0" smtClean="0">
                <a:solidFill>
                  <a:srgbClr val="002060"/>
                </a:solidFill>
              </a:rPr>
              <a:t>15 </a:t>
            </a:r>
            <a:r>
              <a:rPr lang="el-GR" dirty="0" smtClean="0">
                <a:solidFill>
                  <a:srgbClr val="002060"/>
                </a:solidFill>
              </a:rPr>
              <a:t>Ω</a:t>
            </a:r>
            <a:endParaRPr lang="en-US" dirty="0" smtClean="0">
              <a:solidFill>
                <a:srgbClr val="002060"/>
              </a:solidFill>
            </a:endParaRPr>
          </a:p>
          <a:p>
            <a:r>
              <a:rPr lang="en-US" dirty="0" smtClean="0">
                <a:solidFill>
                  <a:srgbClr val="FF0000"/>
                </a:solidFill>
              </a:rPr>
              <a:t>2 A</a:t>
            </a:r>
          </a:p>
          <a:p>
            <a:r>
              <a:rPr lang="en-US" dirty="0" smtClean="0">
                <a:solidFill>
                  <a:srgbClr val="FF0000"/>
                </a:solidFill>
              </a:rPr>
              <a:t>30 V</a:t>
            </a:r>
            <a:endParaRPr lang="en-US" dirty="0">
              <a:solidFill>
                <a:srgbClr val="FF0000"/>
              </a:solidFill>
            </a:endParaRPr>
          </a:p>
          <a:p>
            <a:endParaRPr lang="en-US" dirty="0">
              <a:solidFill>
                <a:srgbClr val="002060"/>
              </a:solidFill>
            </a:endParaRPr>
          </a:p>
        </p:txBody>
      </p:sp>
      <p:sp>
        <p:nvSpPr>
          <p:cNvPr id="48" name="TextBox 47"/>
          <p:cNvSpPr txBox="1"/>
          <p:nvPr/>
        </p:nvSpPr>
        <p:spPr>
          <a:xfrm>
            <a:off x="8929747" y="3553545"/>
            <a:ext cx="856162" cy="923330"/>
          </a:xfrm>
          <a:prstGeom prst="rect">
            <a:avLst/>
          </a:prstGeom>
          <a:noFill/>
        </p:spPr>
        <p:txBody>
          <a:bodyPr wrap="square" rtlCol="0">
            <a:spAutoFit/>
          </a:bodyPr>
          <a:lstStyle/>
          <a:p>
            <a:r>
              <a:rPr lang="en-US" dirty="0" smtClean="0">
                <a:solidFill>
                  <a:srgbClr val="002060"/>
                </a:solidFill>
              </a:rPr>
              <a:t>40 </a:t>
            </a:r>
            <a:r>
              <a:rPr lang="el-GR" dirty="0" smtClean="0">
                <a:solidFill>
                  <a:srgbClr val="002060"/>
                </a:solidFill>
              </a:rPr>
              <a:t>Ω</a:t>
            </a:r>
            <a:endParaRPr lang="en-US" dirty="0" smtClean="0">
              <a:solidFill>
                <a:srgbClr val="002060"/>
              </a:solidFill>
            </a:endParaRPr>
          </a:p>
          <a:p>
            <a:r>
              <a:rPr lang="en-US" dirty="0" smtClean="0">
                <a:solidFill>
                  <a:srgbClr val="002060"/>
                </a:solidFill>
              </a:rPr>
              <a:t>30 V</a:t>
            </a:r>
            <a:endParaRPr lang="en-US" dirty="0">
              <a:solidFill>
                <a:srgbClr val="002060"/>
              </a:solidFill>
            </a:endParaRPr>
          </a:p>
          <a:p>
            <a:r>
              <a:rPr lang="en-US" dirty="0" smtClean="0">
                <a:solidFill>
                  <a:srgbClr val="FF0000"/>
                </a:solidFill>
              </a:rPr>
              <a:t>0.75 A</a:t>
            </a:r>
            <a:endParaRPr lang="en-US" dirty="0">
              <a:solidFill>
                <a:srgbClr val="FF0000"/>
              </a:solidFill>
            </a:endParaRPr>
          </a:p>
        </p:txBody>
      </p:sp>
      <p:sp>
        <p:nvSpPr>
          <p:cNvPr id="49" name="TextBox 48"/>
          <p:cNvSpPr txBox="1"/>
          <p:nvPr/>
        </p:nvSpPr>
        <p:spPr>
          <a:xfrm>
            <a:off x="10408775" y="2550828"/>
            <a:ext cx="845597" cy="923330"/>
          </a:xfrm>
          <a:prstGeom prst="rect">
            <a:avLst/>
          </a:prstGeom>
          <a:noFill/>
        </p:spPr>
        <p:txBody>
          <a:bodyPr wrap="square" rtlCol="0">
            <a:spAutoFit/>
          </a:bodyPr>
          <a:lstStyle/>
          <a:p>
            <a:r>
              <a:rPr lang="en-US" dirty="0" smtClean="0">
                <a:solidFill>
                  <a:srgbClr val="002060"/>
                </a:solidFill>
              </a:rPr>
              <a:t>20 </a:t>
            </a:r>
            <a:r>
              <a:rPr lang="el-GR" dirty="0" smtClean="0">
                <a:solidFill>
                  <a:srgbClr val="002060"/>
                </a:solidFill>
              </a:rPr>
              <a:t>Ω</a:t>
            </a:r>
            <a:endParaRPr lang="en-US" dirty="0" smtClean="0">
              <a:solidFill>
                <a:srgbClr val="002060"/>
              </a:solidFill>
            </a:endParaRPr>
          </a:p>
          <a:p>
            <a:r>
              <a:rPr lang="en-US" dirty="0" smtClean="0">
                <a:solidFill>
                  <a:srgbClr val="002060"/>
                </a:solidFill>
              </a:rPr>
              <a:t>0.25 A</a:t>
            </a:r>
            <a:endParaRPr lang="en-US" dirty="0">
              <a:solidFill>
                <a:srgbClr val="002060"/>
              </a:solidFill>
            </a:endParaRPr>
          </a:p>
          <a:p>
            <a:r>
              <a:rPr lang="en-US" dirty="0" smtClean="0">
                <a:solidFill>
                  <a:srgbClr val="FF0000"/>
                </a:solidFill>
              </a:rPr>
              <a:t>5 V</a:t>
            </a:r>
            <a:endParaRPr lang="en-US" dirty="0">
              <a:solidFill>
                <a:srgbClr val="FF0000"/>
              </a:solidFill>
            </a:endParaRPr>
          </a:p>
        </p:txBody>
      </p:sp>
      <p:sp>
        <p:nvSpPr>
          <p:cNvPr id="50" name="TextBox 49"/>
          <p:cNvSpPr txBox="1"/>
          <p:nvPr/>
        </p:nvSpPr>
        <p:spPr>
          <a:xfrm>
            <a:off x="10022298" y="3565133"/>
            <a:ext cx="790046" cy="923330"/>
          </a:xfrm>
          <a:prstGeom prst="rect">
            <a:avLst/>
          </a:prstGeom>
          <a:noFill/>
        </p:spPr>
        <p:txBody>
          <a:bodyPr wrap="square" rtlCol="0">
            <a:spAutoFit/>
          </a:bodyPr>
          <a:lstStyle/>
          <a:p>
            <a:r>
              <a:rPr lang="en-US" dirty="0">
                <a:solidFill>
                  <a:srgbClr val="002060"/>
                </a:solidFill>
              </a:rPr>
              <a:t>3</a:t>
            </a:r>
            <a:r>
              <a:rPr lang="en-US" dirty="0" smtClean="0">
                <a:solidFill>
                  <a:srgbClr val="002060"/>
                </a:solidFill>
              </a:rPr>
              <a:t>0 </a:t>
            </a:r>
            <a:r>
              <a:rPr lang="el-GR" dirty="0" smtClean="0">
                <a:solidFill>
                  <a:srgbClr val="002060"/>
                </a:solidFill>
              </a:rPr>
              <a:t>Ω</a:t>
            </a:r>
            <a:endParaRPr lang="en-US" dirty="0" smtClean="0">
              <a:solidFill>
                <a:srgbClr val="002060"/>
              </a:solidFill>
            </a:endParaRPr>
          </a:p>
          <a:p>
            <a:r>
              <a:rPr lang="en-US" dirty="0" smtClean="0">
                <a:solidFill>
                  <a:srgbClr val="FF0000"/>
                </a:solidFill>
              </a:rPr>
              <a:t>30 V</a:t>
            </a:r>
            <a:endParaRPr lang="en-US" dirty="0">
              <a:solidFill>
                <a:srgbClr val="FF0000"/>
              </a:solidFill>
            </a:endParaRPr>
          </a:p>
          <a:p>
            <a:r>
              <a:rPr lang="en-US" dirty="0" smtClean="0">
                <a:solidFill>
                  <a:srgbClr val="FF0000"/>
                </a:solidFill>
              </a:rPr>
              <a:t>1 A</a:t>
            </a:r>
            <a:endParaRPr lang="en-US" dirty="0">
              <a:solidFill>
                <a:srgbClr val="FF0000"/>
              </a:solidFill>
            </a:endParaRPr>
          </a:p>
        </p:txBody>
      </p:sp>
      <p:sp>
        <p:nvSpPr>
          <p:cNvPr id="51" name="TextBox 50"/>
          <p:cNvSpPr txBox="1"/>
          <p:nvPr/>
        </p:nvSpPr>
        <p:spPr>
          <a:xfrm>
            <a:off x="10408618" y="4465518"/>
            <a:ext cx="875182" cy="923330"/>
          </a:xfrm>
          <a:prstGeom prst="rect">
            <a:avLst/>
          </a:prstGeom>
          <a:noFill/>
        </p:spPr>
        <p:txBody>
          <a:bodyPr wrap="square" rtlCol="0">
            <a:spAutoFit/>
          </a:bodyPr>
          <a:lstStyle/>
          <a:p>
            <a:r>
              <a:rPr lang="en-US" dirty="0" smtClean="0">
                <a:solidFill>
                  <a:srgbClr val="002060"/>
                </a:solidFill>
              </a:rPr>
              <a:t>100 </a:t>
            </a:r>
            <a:r>
              <a:rPr lang="el-GR" dirty="0" smtClean="0">
                <a:solidFill>
                  <a:srgbClr val="002060"/>
                </a:solidFill>
              </a:rPr>
              <a:t>Ω</a:t>
            </a:r>
            <a:endParaRPr lang="en-US" dirty="0" smtClean="0">
              <a:solidFill>
                <a:srgbClr val="002060"/>
              </a:solidFill>
            </a:endParaRPr>
          </a:p>
          <a:p>
            <a:r>
              <a:rPr lang="en-US" dirty="0" smtClean="0">
                <a:solidFill>
                  <a:srgbClr val="FF0000"/>
                </a:solidFill>
              </a:rPr>
              <a:t>0.25 A</a:t>
            </a:r>
            <a:endParaRPr lang="en-US" dirty="0">
              <a:solidFill>
                <a:srgbClr val="FF0000"/>
              </a:solidFill>
            </a:endParaRPr>
          </a:p>
          <a:p>
            <a:r>
              <a:rPr lang="en-US" dirty="0" smtClean="0">
                <a:solidFill>
                  <a:srgbClr val="FF0000"/>
                </a:solidFill>
              </a:rPr>
              <a:t>25 V</a:t>
            </a:r>
            <a:endParaRPr lang="en-US" dirty="0">
              <a:solidFill>
                <a:srgbClr val="FF0000"/>
              </a:solidFill>
            </a:endParaRPr>
          </a:p>
        </p:txBody>
      </p:sp>
      <p:sp>
        <p:nvSpPr>
          <p:cNvPr id="9" name="TextBox 8"/>
          <p:cNvSpPr txBox="1"/>
          <p:nvPr/>
        </p:nvSpPr>
        <p:spPr>
          <a:xfrm>
            <a:off x="4192498" y="6373624"/>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0.25 </a:t>
            </a:r>
            <a:endParaRPr lang="en-US" sz="2000" b="1" dirty="0">
              <a:solidFill>
                <a:srgbClr val="FF0000"/>
              </a:solidFill>
            </a:endParaRPr>
          </a:p>
        </p:txBody>
      </p:sp>
      <p:sp>
        <p:nvSpPr>
          <p:cNvPr id="53" name="TextBox 52"/>
          <p:cNvSpPr txBox="1"/>
          <p:nvPr/>
        </p:nvSpPr>
        <p:spPr>
          <a:xfrm>
            <a:off x="4264419" y="5611317"/>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0.75 </a:t>
            </a:r>
            <a:endParaRPr lang="en-US" sz="2000" b="1" dirty="0">
              <a:solidFill>
                <a:srgbClr val="FF0000"/>
              </a:solidFill>
            </a:endParaRPr>
          </a:p>
        </p:txBody>
      </p:sp>
      <p:sp>
        <p:nvSpPr>
          <p:cNvPr id="52" name="TextBox 51"/>
          <p:cNvSpPr txBox="1"/>
          <p:nvPr/>
        </p:nvSpPr>
        <p:spPr>
          <a:xfrm>
            <a:off x="2912164" y="6391888"/>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2</a:t>
            </a:r>
            <a:r>
              <a:rPr lang="en-US" sz="2000" b="1" dirty="0" smtClean="0">
                <a:solidFill>
                  <a:srgbClr val="FF0000"/>
                </a:solidFill>
              </a:rPr>
              <a:t>5 </a:t>
            </a:r>
            <a:endParaRPr lang="en-US" sz="2000" b="1" dirty="0">
              <a:solidFill>
                <a:srgbClr val="FF0000"/>
              </a:solidFill>
            </a:endParaRPr>
          </a:p>
        </p:txBody>
      </p:sp>
      <p:sp>
        <p:nvSpPr>
          <p:cNvPr id="54" name="TextBox 53"/>
          <p:cNvSpPr txBox="1"/>
          <p:nvPr/>
        </p:nvSpPr>
        <p:spPr>
          <a:xfrm>
            <a:off x="2941703" y="6143213"/>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5</a:t>
            </a:r>
            <a:r>
              <a:rPr lang="en-US" sz="2000" b="1" dirty="0" smtClean="0">
                <a:solidFill>
                  <a:srgbClr val="FF0000"/>
                </a:solidFill>
              </a:rPr>
              <a:t> </a:t>
            </a:r>
            <a:endParaRPr lang="en-US" sz="2000" b="1" dirty="0">
              <a:solidFill>
                <a:srgbClr val="FF0000"/>
              </a:solidFill>
            </a:endParaRPr>
          </a:p>
        </p:txBody>
      </p:sp>
      <p:sp>
        <p:nvSpPr>
          <p:cNvPr id="55" name="TextBox 54"/>
          <p:cNvSpPr txBox="1"/>
          <p:nvPr/>
        </p:nvSpPr>
        <p:spPr>
          <a:xfrm>
            <a:off x="2930458" y="5869702"/>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30 </a:t>
            </a:r>
            <a:endParaRPr lang="en-US" sz="2000" b="1" dirty="0">
              <a:solidFill>
                <a:srgbClr val="FF0000"/>
              </a:solidFill>
            </a:endParaRPr>
          </a:p>
        </p:txBody>
      </p:sp>
      <p:sp>
        <p:nvSpPr>
          <p:cNvPr id="56" name="TextBox 55"/>
          <p:cNvSpPr txBox="1"/>
          <p:nvPr/>
        </p:nvSpPr>
        <p:spPr>
          <a:xfrm>
            <a:off x="4239708" y="5857241"/>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1</a:t>
            </a:r>
            <a:r>
              <a:rPr lang="en-US" sz="2000" b="1" dirty="0" smtClean="0">
                <a:solidFill>
                  <a:srgbClr val="FF0000"/>
                </a:solidFill>
              </a:rPr>
              <a:t> </a:t>
            </a:r>
            <a:endParaRPr lang="en-US" sz="2000" b="1" dirty="0">
              <a:solidFill>
                <a:srgbClr val="FF0000"/>
              </a:solidFill>
            </a:endParaRPr>
          </a:p>
        </p:txBody>
      </p:sp>
      <p:sp>
        <p:nvSpPr>
          <p:cNvPr id="57" name="TextBox 56"/>
          <p:cNvSpPr txBox="1"/>
          <p:nvPr/>
        </p:nvSpPr>
        <p:spPr>
          <a:xfrm>
            <a:off x="4239708" y="5310372"/>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2</a:t>
            </a:r>
            <a:r>
              <a:rPr lang="en-US" sz="2000" b="1" dirty="0" smtClean="0">
                <a:solidFill>
                  <a:srgbClr val="FF0000"/>
                </a:solidFill>
              </a:rPr>
              <a:t> </a:t>
            </a:r>
            <a:endParaRPr lang="en-US" sz="2000" b="1" dirty="0">
              <a:solidFill>
                <a:srgbClr val="FF0000"/>
              </a:solidFill>
            </a:endParaRPr>
          </a:p>
        </p:txBody>
      </p:sp>
      <p:sp>
        <p:nvSpPr>
          <p:cNvPr id="58" name="TextBox 57"/>
          <p:cNvSpPr txBox="1"/>
          <p:nvPr/>
        </p:nvSpPr>
        <p:spPr>
          <a:xfrm>
            <a:off x="2939749" y="5332688"/>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30 </a:t>
            </a:r>
            <a:endParaRPr lang="en-US" sz="2000" b="1" dirty="0">
              <a:solidFill>
                <a:srgbClr val="FF0000"/>
              </a:solidFill>
            </a:endParaRPr>
          </a:p>
        </p:txBody>
      </p:sp>
    </p:spTree>
    <p:extLst>
      <p:ext uri="{BB962C8B-B14F-4D97-AF65-F5344CB8AC3E}">
        <p14:creationId xmlns:p14="http://schemas.microsoft.com/office/powerpoint/2010/main" val="79162010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65625" y="1847134"/>
            <a:ext cx="4878389" cy="3541714"/>
          </a:xfrm>
        </p:spPr>
        <p:txBody>
          <a:bodyPr>
            <a:normAutofit/>
          </a:bodyPr>
          <a:lstStyle/>
          <a:p>
            <a:r>
              <a:rPr lang="en-US" dirty="0" err="1" smtClean="0"/>
              <a:t>V</a:t>
            </a:r>
            <a:r>
              <a:rPr lang="en-US" baseline="-25000" dirty="0" err="1" smtClean="0"/>
              <a:t>Source</a:t>
            </a:r>
            <a:r>
              <a:rPr lang="en-US" dirty="0" smtClean="0"/>
              <a:t> = V</a:t>
            </a:r>
            <a:r>
              <a:rPr lang="en-US" baseline="-25000" dirty="0"/>
              <a:t>A</a:t>
            </a:r>
            <a:r>
              <a:rPr lang="en-US" dirty="0" smtClean="0"/>
              <a:t> = 60 V </a:t>
            </a:r>
          </a:p>
          <a:p>
            <a:r>
              <a:rPr lang="en-US" dirty="0" smtClean="0"/>
              <a:t>  (Source and R</a:t>
            </a:r>
            <a:r>
              <a:rPr lang="en-US" baseline="-25000" dirty="0" smtClean="0"/>
              <a:t>A</a:t>
            </a:r>
            <a:r>
              <a:rPr lang="en-US" dirty="0" smtClean="0"/>
              <a:t> are in parallel…PAVSAC).</a:t>
            </a:r>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520524" y="1820704"/>
            <a:ext cx="6542482" cy="4417536"/>
          </a:xfrm>
          <a:prstGeom prst="rect">
            <a:avLst/>
          </a:prstGeom>
        </p:spPr>
      </p:pic>
      <p:pic>
        <p:nvPicPr>
          <p:cNvPr id="6" name="Picture 5"/>
          <p:cNvPicPr>
            <a:picLocks noChangeAspect="1"/>
          </p:cNvPicPr>
          <p:nvPr/>
        </p:nvPicPr>
        <p:blipFill rotWithShape="1">
          <a:blip r:embed="rId3"/>
          <a:srcRect l="10008" t="31994" r="44311" b="28423"/>
          <a:stretch/>
        </p:blipFill>
        <p:spPr>
          <a:xfrm>
            <a:off x="148548" y="4245509"/>
            <a:ext cx="5277982" cy="2571325"/>
          </a:xfrm>
          <a:prstGeom prst="rect">
            <a:avLst/>
          </a:prstGeom>
        </p:spPr>
      </p:pic>
      <p:cxnSp>
        <p:nvCxnSpPr>
          <p:cNvPr id="8" name="Straight Arrow Connector 7"/>
          <p:cNvCxnSpPr/>
          <p:nvPr/>
        </p:nvCxnSpPr>
        <p:spPr>
          <a:xfrm>
            <a:off x="5871146" y="2229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577497"/>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69459" y="2199282"/>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5615" y="2203816"/>
            <a:ext cx="888730" cy="165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97488" y="264758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2891" y="2710536"/>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721630" y="276216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07663" y="5833874"/>
            <a:ext cx="529072"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126073" y="5857241"/>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9059878" y="5917186"/>
            <a:ext cx="492393" cy="241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27915" y="327120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898401" y="184713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1220160" y="5672575"/>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514442" y="315662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462909" y="3043473"/>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10168752" y="2029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552660" y="320239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627915" y="4420391"/>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916119" y="1852571"/>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601187" y="4605057"/>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1336396" y="1996351"/>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10152804" y="5634117"/>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564665" y="4656784"/>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676472" y="4659133"/>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527737" y="18829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567725" y="5732798"/>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676472" y="5809512"/>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687060" y="192490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627356" y="5787810"/>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581722" y="1904236"/>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14157" y="2647583"/>
            <a:ext cx="428432" cy="2976741"/>
          </a:xfrm>
          <a:prstGeom prst="roundRect">
            <a:avLst/>
          </a:prstGeom>
          <a:solidFill>
            <a:schemeClr val="lt1">
              <a:alpha val="0"/>
            </a:schemeClr>
          </a:solid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6244537" y="2586515"/>
            <a:ext cx="2195546" cy="270078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964249" y="2439512"/>
            <a:ext cx="5577511" cy="3196193"/>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907663" y="2421200"/>
            <a:ext cx="3674059" cy="3105300"/>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p:cNvSpPr txBox="1"/>
          <p:nvPr/>
        </p:nvSpPr>
        <p:spPr>
          <a:xfrm>
            <a:off x="7126073" y="3840480"/>
            <a:ext cx="790046" cy="923330"/>
          </a:xfrm>
          <a:prstGeom prst="rect">
            <a:avLst/>
          </a:prstGeom>
          <a:noFill/>
        </p:spPr>
        <p:txBody>
          <a:bodyPr wrap="square" rtlCol="0">
            <a:spAutoFit/>
          </a:bodyPr>
          <a:lstStyle/>
          <a:p>
            <a:r>
              <a:rPr lang="en-US" dirty="0" smtClean="0">
                <a:solidFill>
                  <a:srgbClr val="002060"/>
                </a:solidFill>
              </a:rPr>
              <a:t>60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r>
              <a:rPr lang="en-US" dirty="0" smtClean="0">
                <a:solidFill>
                  <a:srgbClr val="FF0000"/>
                </a:solidFill>
              </a:rPr>
              <a:t>60 V</a:t>
            </a:r>
            <a:endParaRPr lang="en-US" dirty="0">
              <a:solidFill>
                <a:srgbClr val="FF0000"/>
              </a:solidFill>
            </a:endParaRPr>
          </a:p>
        </p:txBody>
      </p:sp>
      <p:sp>
        <p:nvSpPr>
          <p:cNvPr id="47" name="TextBox 46"/>
          <p:cNvSpPr txBox="1"/>
          <p:nvPr/>
        </p:nvSpPr>
        <p:spPr>
          <a:xfrm>
            <a:off x="7176845" y="2694661"/>
            <a:ext cx="790046" cy="1200329"/>
          </a:xfrm>
          <a:prstGeom prst="rect">
            <a:avLst/>
          </a:prstGeom>
          <a:noFill/>
        </p:spPr>
        <p:txBody>
          <a:bodyPr wrap="square" rtlCol="0">
            <a:spAutoFit/>
          </a:bodyPr>
          <a:lstStyle/>
          <a:p>
            <a:r>
              <a:rPr lang="en-US" dirty="0" smtClean="0">
                <a:solidFill>
                  <a:srgbClr val="002060"/>
                </a:solidFill>
              </a:rPr>
              <a:t>15 </a:t>
            </a:r>
            <a:r>
              <a:rPr lang="el-GR" dirty="0" smtClean="0">
                <a:solidFill>
                  <a:srgbClr val="002060"/>
                </a:solidFill>
              </a:rPr>
              <a:t>Ω</a:t>
            </a:r>
            <a:endParaRPr lang="en-US" dirty="0" smtClean="0">
              <a:solidFill>
                <a:srgbClr val="002060"/>
              </a:solidFill>
            </a:endParaRPr>
          </a:p>
          <a:p>
            <a:r>
              <a:rPr lang="en-US" dirty="0" smtClean="0">
                <a:solidFill>
                  <a:srgbClr val="FF0000"/>
                </a:solidFill>
              </a:rPr>
              <a:t>2 A</a:t>
            </a:r>
          </a:p>
          <a:p>
            <a:r>
              <a:rPr lang="en-US" dirty="0" smtClean="0">
                <a:solidFill>
                  <a:srgbClr val="FF0000"/>
                </a:solidFill>
              </a:rPr>
              <a:t>30 V</a:t>
            </a:r>
            <a:endParaRPr lang="en-US" dirty="0">
              <a:solidFill>
                <a:srgbClr val="FF0000"/>
              </a:solidFill>
            </a:endParaRPr>
          </a:p>
          <a:p>
            <a:endParaRPr lang="en-US" dirty="0">
              <a:solidFill>
                <a:srgbClr val="002060"/>
              </a:solidFill>
            </a:endParaRPr>
          </a:p>
        </p:txBody>
      </p:sp>
      <p:sp>
        <p:nvSpPr>
          <p:cNvPr id="48" name="TextBox 47"/>
          <p:cNvSpPr txBox="1"/>
          <p:nvPr/>
        </p:nvSpPr>
        <p:spPr>
          <a:xfrm>
            <a:off x="8929747" y="3553545"/>
            <a:ext cx="856162" cy="923330"/>
          </a:xfrm>
          <a:prstGeom prst="rect">
            <a:avLst/>
          </a:prstGeom>
          <a:noFill/>
        </p:spPr>
        <p:txBody>
          <a:bodyPr wrap="square" rtlCol="0">
            <a:spAutoFit/>
          </a:bodyPr>
          <a:lstStyle/>
          <a:p>
            <a:r>
              <a:rPr lang="en-US" dirty="0" smtClean="0">
                <a:solidFill>
                  <a:srgbClr val="002060"/>
                </a:solidFill>
              </a:rPr>
              <a:t>40 </a:t>
            </a:r>
            <a:r>
              <a:rPr lang="el-GR" dirty="0" smtClean="0">
                <a:solidFill>
                  <a:srgbClr val="002060"/>
                </a:solidFill>
              </a:rPr>
              <a:t>Ω</a:t>
            </a:r>
            <a:endParaRPr lang="en-US" dirty="0" smtClean="0">
              <a:solidFill>
                <a:srgbClr val="002060"/>
              </a:solidFill>
            </a:endParaRPr>
          </a:p>
          <a:p>
            <a:r>
              <a:rPr lang="en-US" dirty="0" smtClean="0">
                <a:solidFill>
                  <a:srgbClr val="002060"/>
                </a:solidFill>
              </a:rPr>
              <a:t>30 V</a:t>
            </a:r>
            <a:endParaRPr lang="en-US" dirty="0">
              <a:solidFill>
                <a:srgbClr val="002060"/>
              </a:solidFill>
            </a:endParaRPr>
          </a:p>
          <a:p>
            <a:r>
              <a:rPr lang="en-US" dirty="0" smtClean="0">
                <a:solidFill>
                  <a:srgbClr val="FF0000"/>
                </a:solidFill>
              </a:rPr>
              <a:t>0.75 A</a:t>
            </a:r>
            <a:endParaRPr lang="en-US" dirty="0">
              <a:solidFill>
                <a:srgbClr val="FF0000"/>
              </a:solidFill>
            </a:endParaRPr>
          </a:p>
        </p:txBody>
      </p:sp>
      <p:sp>
        <p:nvSpPr>
          <p:cNvPr id="49" name="TextBox 48"/>
          <p:cNvSpPr txBox="1"/>
          <p:nvPr/>
        </p:nvSpPr>
        <p:spPr>
          <a:xfrm>
            <a:off x="10408775" y="2550828"/>
            <a:ext cx="845597" cy="923330"/>
          </a:xfrm>
          <a:prstGeom prst="rect">
            <a:avLst/>
          </a:prstGeom>
          <a:noFill/>
        </p:spPr>
        <p:txBody>
          <a:bodyPr wrap="square" rtlCol="0">
            <a:spAutoFit/>
          </a:bodyPr>
          <a:lstStyle/>
          <a:p>
            <a:r>
              <a:rPr lang="en-US" dirty="0" smtClean="0">
                <a:solidFill>
                  <a:srgbClr val="002060"/>
                </a:solidFill>
              </a:rPr>
              <a:t>20 </a:t>
            </a:r>
            <a:r>
              <a:rPr lang="el-GR" dirty="0" smtClean="0">
                <a:solidFill>
                  <a:srgbClr val="002060"/>
                </a:solidFill>
              </a:rPr>
              <a:t>Ω</a:t>
            </a:r>
            <a:endParaRPr lang="en-US" dirty="0" smtClean="0">
              <a:solidFill>
                <a:srgbClr val="002060"/>
              </a:solidFill>
            </a:endParaRPr>
          </a:p>
          <a:p>
            <a:r>
              <a:rPr lang="en-US" dirty="0" smtClean="0">
                <a:solidFill>
                  <a:srgbClr val="002060"/>
                </a:solidFill>
              </a:rPr>
              <a:t>0.25 A</a:t>
            </a:r>
            <a:endParaRPr lang="en-US" dirty="0">
              <a:solidFill>
                <a:srgbClr val="002060"/>
              </a:solidFill>
            </a:endParaRPr>
          </a:p>
          <a:p>
            <a:r>
              <a:rPr lang="en-US" dirty="0" smtClean="0">
                <a:solidFill>
                  <a:srgbClr val="FF0000"/>
                </a:solidFill>
              </a:rPr>
              <a:t>5 V</a:t>
            </a:r>
            <a:endParaRPr lang="en-US" dirty="0">
              <a:solidFill>
                <a:srgbClr val="FF0000"/>
              </a:solidFill>
            </a:endParaRPr>
          </a:p>
        </p:txBody>
      </p:sp>
      <p:sp>
        <p:nvSpPr>
          <p:cNvPr id="50" name="TextBox 49"/>
          <p:cNvSpPr txBox="1"/>
          <p:nvPr/>
        </p:nvSpPr>
        <p:spPr>
          <a:xfrm>
            <a:off x="10022298" y="3565133"/>
            <a:ext cx="790046" cy="923330"/>
          </a:xfrm>
          <a:prstGeom prst="rect">
            <a:avLst/>
          </a:prstGeom>
          <a:noFill/>
        </p:spPr>
        <p:txBody>
          <a:bodyPr wrap="square" rtlCol="0">
            <a:spAutoFit/>
          </a:bodyPr>
          <a:lstStyle/>
          <a:p>
            <a:r>
              <a:rPr lang="en-US" dirty="0">
                <a:solidFill>
                  <a:srgbClr val="002060"/>
                </a:solidFill>
              </a:rPr>
              <a:t>3</a:t>
            </a:r>
            <a:r>
              <a:rPr lang="en-US" dirty="0" smtClean="0">
                <a:solidFill>
                  <a:srgbClr val="002060"/>
                </a:solidFill>
              </a:rPr>
              <a:t>0 </a:t>
            </a:r>
            <a:r>
              <a:rPr lang="el-GR" dirty="0" smtClean="0">
                <a:solidFill>
                  <a:srgbClr val="002060"/>
                </a:solidFill>
              </a:rPr>
              <a:t>Ω</a:t>
            </a:r>
            <a:endParaRPr lang="en-US" dirty="0" smtClean="0">
              <a:solidFill>
                <a:srgbClr val="002060"/>
              </a:solidFill>
            </a:endParaRPr>
          </a:p>
          <a:p>
            <a:r>
              <a:rPr lang="en-US" dirty="0" smtClean="0">
                <a:solidFill>
                  <a:srgbClr val="FF0000"/>
                </a:solidFill>
              </a:rPr>
              <a:t>30 V</a:t>
            </a:r>
            <a:endParaRPr lang="en-US" dirty="0">
              <a:solidFill>
                <a:srgbClr val="FF0000"/>
              </a:solidFill>
            </a:endParaRPr>
          </a:p>
          <a:p>
            <a:r>
              <a:rPr lang="en-US" dirty="0" smtClean="0">
                <a:solidFill>
                  <a:srgbClr val="FF0000"/>
                </a:solidFill>
              </a:rPr>
              <a:t>1 A</a:t>
            </a:r>
            <a:endParaRPr lang="en-US" dirty="0">
              <a:solidFill>
                <a:srgbClr val="FF0000"/>
              </a:solidFill>
            </a:endParaRPr>
          </a:p>
        </p:txBody>
      </p:sp>
      <p:sp>
        <p:nvSpPr>
          <p:cNvPr id="51" name="TextBox 50"/>
          <p:cNvSpPr txBox="1"/>
          <p:nvPr/>
        </p:nvSpPr>
        <p:spPr>
          <a:xfrm>
            <a:off x="10408618" y="4465518"/>
            <a:ext cx="875182" cy="923330"/>
          </a:xfrm>
          <a:prstGeom prst="rect">
            <a:avLst/>
          </a:prstGeom>
          <a:noFill/>
        </p:spPr>
        <p:txBody>
          <a:bodyPr wrap="square" rtlCol="0">
            <a:spAutoFit/>
          </a:bodyPr>
          <a:lstStyle/>
          <a:p>
            <a:r>
              <a:rPr lang="en-US" dirty="0" smtClean="0">
                <a:solidFill>
                  <a:srgbClr val="002060"/>
                </a:solidFill>
              </a:rPr>
              <a:t>100 </a:t>
            </a:r>
            <a:r>
              <a:rPr lang="el-GR" dirty="0" smtClean="0">
                <a:solidFill>
                  <a:srgbClr val="002060"/>
                </a:solidFill>
              </a:rPr>
              <a:t>Ω</a:t>
            </a:r>
            <a:endParaRPr lang="en-US" dirty="0" smtClean="0">
              <a:solidFill>
                <a:srgbClr val="002060"/>
              </a:solidFill>
            </a:endParaRPr>
          </a:p>
          <a:p>
            <a:r>
              <a:rPr lang="en-US" dirty="0" smtClean="0">
                <a:solidFill>
                  <a:srgbClr val="FF0000"/>
                </a:solidFill>
              </a:rPr>
              <a:t>0.25 A</a:t>
            </a:r>
            <a:endParaRPr lang="en-US" dirty="0">
              <a:solidFill>
                <a:srgbClr val="FF0000"/>
              </a:solidFill>
            </a:endParaRPr>
          </a:p>
          <a:p>
            <a:r>
              <a:rPr lang="en-US" dirty="0" smtClean="0">
                <a:solidFill>
                  <a:srgbClr val="FF0000"/>
                </a:solidFill>
              </a:rPr>
              <a:t>25 V</a:t>
            </a:r>
            <a:endParaRPr lang="en-US" dirty="0">
              <a:solidFill>
                <a:srgbClr val="FF0000"/>
              </a:solidFill>
            </a:endParaRPr>
          </a:p>
        </p:txBody>
      </p:sp>
      <p:sp>
        <p:nvSpPr>
          <p:cNvPr id="9" name="TextBox 8"/>
          <p:cNvSpPr txBox="1"/>
          <p:nvPr/>
        </p:nvSpPr>
        <p:spPr>
          <a:xfrm>
            <a:off x="4192498" y="6373624"/>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0.25 </a:t>
            </a:r>
            <a:endParaRPr lang="en-US" sz="2000" b="1" dirty="0">
              <a:solidFill>
                <a:srgbClr val="FF0000"/>
              </a:solidFill>
            </a:endParaRPr>
          </a:p>
        </p:txBody>
      </p:sp>
      <p:sp>
        <p:nvSpPr>
          <p:cNvPr id="53" name="TextBox 52"/>
          <p:cNvSpPr txBox="1"/>
          <p:nvPr/>
        </p:nvSpPr>
        <p:spPr>
          <a:xfrm>
            <a:off x="4264419" y="5611317"/>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0.75 </a:t>
            </a:r>
            <a:endParaRPr lang="en-US" sz="2000" b="1" dirty="0">
              <a:solidFill>
                <a:srgbClr val="FF0000"/>
              </a:solidFill>
            </a:endParaRPr>
          </a:p>
        </p:txBody>
      </p:sp>
      <p:sp>
        <p:nvSpPr>
          <p:cNvPr id="52" name="TextBox 51"/>
          <p:cNvSpPr txBox="1"/>
          <p:nvPr/>
        </p:nvSpPr>
        <p:spPr>
          <a:xfrm>
            <a:off x="2912164" y="6391888"/>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2</a:t>
            </a:r>
            <a:r>
              <a:rPr lang="en-US" sz="2000" b="1" dirty="0" smtClean="0">
                <a:solidFill>
                  <a:srgbClr val="FF0000"/>
                </a:solidFill>
              </a:rPr>
              <a:t>5 </a:t>
            </a:r>
            <a:endParaRPr lang="en-US" sz="2000" b="1" dirty="0">
              <a:solidFill>
                <a:srgbClr val="FF0000"/>
              </a:solidFill>
            </a:endParaRPr>
          </a:p>
        </p:txBody>
      </p:sp>
      <p:sp>
        <p:nvSpPr>
          <p:cNvPr id="54" name="TextBox 53"/>
          <p:cNvSpPr txBox="1"/>
          <p:nvPr/>
        </p:nvSpPr>
        <p:spPr>
          <a:xfrm>
            <a:off x="2941703" y="6143213"/>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5</a:t>
            </a:r>
            <a:r>
              <a:rPr lang="en-US" sz="2000" b="1" dirty="0" smtClean="0">
                <a:solidFill>
                  <a:srgbClr val="FF0000"/>
                </a:solidFill>
              </a:rPr>
              <a:t> </a:t>
            </a:r>
            <a:endParaRPr lang="en-US" sz="2000" b="1" dirty="0">
              <a:solidFill>
                <a:srgbClr val="FF0000"/>
              </a:solidFill>
            </a:endParaRPr>
          </a:p>
        </p:txBody>
      </p:sp>
      <p:sp>
        <p:nvSpPr>
          <p:cNvPr id="55" name="TextBox 54"/>
          <p:cNvSpPr txBox="1"/>
          <p:nvPr/>
        </p:nvSpPr>
        <p:spPr>
          <a:xfrm>
            <a:off x="2930458" y="5869702"/>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30 </a:t>
            </a:r>
            <a:endParaRPr lang="en-US" sz="2000" b="1" dirty="0">
              <a:solidFill>
                <a:srgbClr val="FF0000"/>
              </a:solidFill>
            </a:endParaRPr>
          </a:p>
        </p:txBody>
      </p:sp>
      <p:sp>
        <p:nvSpPr>
          <p:cNvPr id="56" name="TextBox 55"/>
          <p:cNvSpPr txBox="1"/>
          <p:nvPr/>
        </p:nvSpPr>
        <p:spPr>
          <a:xfrm>
            <a:off x="4239708" y="5857241"/>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1</a:t>
            </a:r>
            <a:r>
              <a:rPr lang="en-US" sz="2000" b="1" dirty="0" smtClean="0">
                <a:solidFill>
                  <a:srgbClr val="FF0000"/>
                </a:solidFill>
              </a:rPr>
              <a:t> </a:t>
            </a:r>
            <a:endParaRPr lang="en-US" sz="2000" b="1" dirty="0">
              <a:solidFill>
                <a:srgbClr val="FF0000"/>
              </a:solidFill>
            </a:endParaRPr>
          </a:p>
        </p:txBody>
      </p:sp>
      <p:sp>
        <p:nvSpPr>
          <p:cNvPr id="57" name="TextBox 56"/>
          <p:cNvSpPr txBox="1"/>
          <p:nvPr/>
        </p:nvSpPr>
        <p:spPr>
          <a:xfrm>
            <a:off x="4239708" y="5310372"/>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2</a:t>
            </a:r>
            <a:r>
              <a:rPr lang="en-US" sz="2000" b="1" dirty="0" smtClean="0">
                <a:solidFill>
                  <a:srgbClr val="FF0000"/>
                </a:solidFill>
              </a:rPr>
              <a:t> </a:t>
            </a:r>
            <a:endParaRPr lang="en-US" sz="2000" b="1" dirty="0">
              <a:solidFill>
                <a:srgbClr val="FF0000"/>
              </a:solidFill>
            </a:endParaRPr>
          </a:p>
        </p:txBody>
      </p:sp>
      <p:sp>
        <p:nvSpPr>
          <p:cNvPr id="58" name="TextBox 57"/>
          <p:cNvSpPr txBox="1"/>
          <p:nvPr/>
        </p:nvSpPr>
        <p:spPr>
          <a:xfrm>
            <a:off x="2939749" y="5332688"/>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30 </a:t>
            </a:r>
            <a:endParaRPr lang="en-US" sz="2000" b="1" dirty="0">
              <a:solidFill>
                <a:srgbClr val="FF0000"/>
              </a:solidFill>
            </a:endParaRPr>
          </a:p>
        </p:txBody>
      </p:sp>
      <p:sp>
        <p:nvSpPr>
          <p:cNvPr id="59" name="TextBox 58"/>
          <p:cNvSpPr txBox="1"/>
          <p:nvPr/>
        </p:nvSpPr>
        <p:spPr>
          <a:xfrm>
            <a:off x="2971788" y="5041528"/>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6</a:t>
            </a:r>
            <a:r>
              <a:rPr lang="en-US" sz="2000" b="1" dirty="0" smtClean="0">
                <a:solidFill>
                  <a:srgbClr val="FF0000"/>
                </a:solidFill>
              </a:rPr>
              <a:t>0 </a:t>
            </a:r>
            <a:endParaRPr lang="en-US" sz="2000" b="1" dirty="0">
              <a:solidFill>
                <a:srgbClr val="FF0000"/>
              </a:solidFill>
            </a:endParaRPr>
          </a:p>
        </p:txBody>
      </p:sp>
    </p:spTree>
    <p:extLst>
      <p:ext uri="{BB962C8B-B14F-4D97-AF65-F5344CB8AC3E}">
        <p14:creationId xmlns:p14="http://schemas.microsoft.com/office/powerpoint/2010/main" val="53897261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65625" y="1847134"/>
            <a:ext cx="4878389" cy="3541714"/>
          </a:xfrm>
        </p:spPr>
        <p:txBody>
          <a:bodyPr>
            <a:normAutofit/>
          </a:bodyPr>
          <a:lstStyle/>
          <a:p>
            <a:r>
              <a:rPr lang="en-US" dirty="0" smtClean="0"/>
              <a:t>I</a:t>
            </a:r>
            <a:r>
              <a:rPr lang="en-US" baseline="-25000" dirty="0"/>
              <a:t>A</a:t>
            </a:r>
            <a:r>
              <a:rPr lang="en-US" dirty="0" smtClean="0"/>
              <a:t> = V/R = 60 V / 60 </a:t>
            </a:r>
            <a:r>
              <a:rPr lang="el-GR" dirty="0" smtClean="0"/>
              <a:t>Ω</a:t>
            </a:r>
            <a:r>
              <a:rPr lang="en-US" dirty="0" smtClean="0"/>
              <a:t> = 1 A </a:t>
            </a:r>
          </a:p>
          <a:p>
            <a:r>
              <a:rPr lang="en-US" dirty="0" smtClean="0"/>
              <a:t>  (Ohm’s Law).</a:t>
            </a:r>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520524" y="1820704"/>
            <a:ext cx="6542482" cy="4417536"/>
          </a:xfrm>
          <a:prstGeom prst="rect">
            <a:avLst/>
          </a:prstGeom>
        </p:spPr>
      </p:pic>
      <p:pic>
        <p:nvPicPr>
          <p:cNvPr id="6" name="Picture 5"/>
          <p:cNvPicPr>
            <a:picLocks noChangeAspect="1"/>
          </p:cNvPicPr>
          <p:nvPr/>
        </p:nvPicPr>
        <p:blipFill rotWithShape="1">
          <a:blip r:embed="rId3"/>
          <a:srcRect l="10008" t="31994" r="44311" b="28423"/>
          <a:stretch/>
        </p:blipFill>
        <p:spPr>
          <a:xfrm>
            <a:off x="148548" y="4245509"/>
            <a:ext cx="5277982" cy="2571325"/>
          </a:xfrm>
          <a:prstGeom prst="rect">
            <a:avLst/>
          </a:prstGeom>
        </p:spPr>
      </p:pic>
      <p:cxnSp>
        <p:nvCxnSpPr>
          <p:cNvPr id="8" name="Straight Arrow Connector 7"/>
          <p:cNvCxnSpPr/>
          <p:nvPr/>
        </p:nvCxnSpPr>
        <p:spPr>
          <a:xfrm>
            <a:off x="5871146" y="2229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577497"/>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69459" y="2199282"/>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5615" y="2203816"/>
            <a:ext cx="888730" cy="165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97488" y="264758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2891" y="2710536"/>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721630" y="276216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07663" y="5833874"/>
            <a:ext cx="529072"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126073" y="5857241"/>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9059878" y="5917186"/>
            <a:ext cx="492393" cy="241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27915" y="327120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898401" y="184713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1220160" y="5672575"/>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514442" y="315662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462909" y="3043473"/>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10168752" y="2029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552660" y="320239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627915" y="4420391"/>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916119" y="1852571"/>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601187" y="4605057"/>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1336396" y="1996351"/>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10152804" y="5634117"/>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564665" y="4656784"/>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676472" y="4659133"/>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527737" y="18829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567725" y="5732798"/>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676472" y="5809512"/>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687060" y="192490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627356" y="5787810"/>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581722" y="1904236"/>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14157" y="2647583"/>
            <a:ext cx="428432" cy="2976741"/>
          </a:xfrm>
          <a:prstGeom prst="roundRect">
            <a:avLst/>
          </a:prstGeom>
          <a:solidFill>
            <a:schemeClr val="lt1">
              <a:alpha val="0"/>
            </a:schemeClr>
          </a:solid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6244537" y="2586515"/>
            <a:ext cx="2195546" cy="270078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964249" y="2439512"/>
            <a:ext cx="5577511" cy="3196193"/>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907663" y="2421200"/>
            <a:ext cx="3674059" cy="3105300"/>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p:cNvSpPr txBox="1"/>
          <p:nvPr/>
        </p:nvSpPr>
        <p:spPr>
          <a:xfrm>
            <a:off x="7126073" y="3840480"/>
            <a:ext cx="790046" cy="923330"/>
          </a:xfrm>
          <a:prstGeom prst="rect">
            <a:avLst/>
          </a:prstGeom>
          <a:noFill/>
        </p:spPr>
        <p:txBody>
          <a:bodyPr wrap="square" rtlCol="0">
            <a:spAutoFit/>
          </a:bodyPr>
          <a:lstStyle/>
          <a:p>
            <a:r>
              <a:rPr lang="en-US" dirty="0" smtClean="0">
                <a:solidFill>
                  <a:srgbClr val="002060"/>
                </a:solidFill>
              </a:rPr>
              <a:t>60 </a:t>
            </a:r>
            <a:r>
              <a:rPr lang="el-GR" dirty="0" smtClean="0">
                <a:solidFill>
                  <a:srgbClr val="002060"/>
                </a:solidFill>
              </a:rPr>
              <a:t>Ω</a:t>
            </a:r>
            <a:endParaRPr lang="en-US" dirty="0" smtClean="0">
              <a:solidFill>
                <a:srgbClr val="002060"/>
              </a:solidFill>
            </a:endParaRPr>
          </a:p>
          <a:p>
            <a:r>
              <a:rPr lang="en-US" dirty="0" smtClean="0">
                <a:solidFill>
                  <a:srgbClr val="FF0000"/>
                </a:solidFill>
              </a:rPr>
              <a:t>1 A</a:t>
            </a:r>
            <a:endParaRPr lang="en-US" dirty="0">
              <a:solidFill>
                <a:srgbClr val="FF0000"/>
              </a:solidFill>
            </a:endParaRPr>
          </a:p>
          <a:p>
            <a:r>
              <a:rPr lang="en-US" dirty="0" smtClean="0">
                <a:solidFill>
                  <a:srgbClr val="FF0000"/>
                </a:solidFill>
              </a:rPr>
              <a:t>60 V</a:t>
            </a:r>
            <a:endParaRPr lang="en-US" dirty="0">
              <a:solidFill>
                <a:srgbClr val="FF0000"/>
              </a:solidFill>
            </a:endParaRPr>
          </a:p>
        </p:txBody>
      </p:sp>
      <p:sp>
        <p:nvSpPr>
          <p:cNvPr id="47" name="TextBox 46"/>
          <p:cNvSpPr txBox="1"/>
          <p:nvPr/>
        </p:nvSpPr>
        <p:spPr>
          <a:xfrm>
            <a:off x="7176845" y="2694661"/>
            <a:ext cx="790046" cy="1200329"/>
          </a:xfrm>
          <a:prstGeom prst="rect">
            <a:avLst/>
          </a:prstGeom>
          <a:noFill/>
        </p:spPr>
        <p:txBody>
          <a:bodyPr wrap="square" rtlCol="0">
            <a:spAutoFit/>
          </a:bodyPr>
          <a:lstStyle/>
          <a:p>
            <a:r>
              <a:rPr lang="en-US" dirty="0" smtClean="0">
                <a:solidFill>
                  <a:srgbClr val="002060"/>
                </a:solidFill>
              </a:rPr>
              <a:t>15 </a:t>
            </a:r>
            <a:r>
              <a:rPr lang="el-GR" dirty="0" smtClean="0">
                <a:solidFill>
                  <a:srgbClr val="002060"/>
                </a:solidFill>
              </a:rPr>
              <a:t>Ω</a:t>
            </a:r>
            <a:endParaRPr lang="en-US" dirty="0" smtClean="0">
              <a:solidFill>
                <a:srgbClr val="002060"/>
              </a:solidFill>
            </a:endParaRPr>
          </a:p>
          <a:p>
            <a:r>
              <a:rPr lang="en-US" dirty="0" smtClean="0">
                <a:solidFill>
                  <a:srgbClr val="FF0000"/>
                </a:solidFill>
              </a:rPr>
              <a:t>2 A</a:t>
            </a:r>
          </a:p>
          <a:p>
            <a:r>
              <a:rPr lang="en-US" dirty="0" smtClean="0">
                <a:solidFill>
                  <a:srgbClr val="FF0000"/>
                </a:solidFill>
              </a:rPr>
              <a:t>30 V</a:t>
            </a:r>
            <a:endParaRPr lang="en-US" dirty="0">
              <a:solidFill>
                <a:srgbClr val="FF0000"/>
              </a:solidFill>
            </a:endParaRPr>
          </a:p>
          <a:p>
            <a:endParaRPr lang="en-US" dirty="0">
              <a:solidFill>
                <a:srgbClr val="002060"/>
              </a:solidFill>
            </a:endParaRPr>
          </a:p>
        </p:txBody>
      </p:sp>
      <p:sp>
        <p:nvSpPr>
          <p:cNvPr id="48" name="TextBox 47"/>
          <p:cNvSpPr txBox="1"/>
          <p:nvPr/>
        </p:nvSpPr>
        <p:spPr>
          <a:xfrm>
            <a:off x="8929747" y="3553545"/>
            <a:ext cx="856162" cy="923330"/>
          </a:xfrm>
          <a:prstGeom prst="rect">
            <a:avLst/>
          </a:prstGeom>
          <a:noFill/>
        </p:spPr>
        <p:txBody>
          <a:bodyPr wrap="square" rtlCol="0">
            <a:spAutoFit/>
          </a:bodyPr>
          <a:lstStyle/>
          <a:p>
            <a:r>
              <a:rPr lang="en-US" dirty="0" smtClean="0">
                <a:solidFill>
                  <a:srgbClr val="002060"/>
                </a:solidFill>
              </a:rPr>
              <a:t>40 </a:t>
            </a:r>
            <a:r>
              <a:rPr lang="el-GR" dirty="0" smtClean="0">
                <a:solidFill>
                  <a:srgbClr val="002060"/>
                </a:solidFill>
              </a:rPr>
              <a:t>Ω</a:t>
            </a:r>
            <a:endParaRPr lang="en-US" dirty="0" smtClean="0">
              <a:solidFill>
                <a:srgbClr val="002060"/>
              </a:solidFill>
            </a:endParaRPr>
          </a:p>
          <a:p>
            <a:r>
              <a:rPr lang="en-US" dirty="0" smtClean="0">
                <a:solidFill>
                  <a:srgbClr val="002060"/>
                </a:solidFill>
              </a:rPr>
              <a:t>30 V</a:t>
            </a:r>
            <a:endParaRPr lang="en-US" dirty="0">
              <a:solidFill>
                <a:srgbClr val="002060"/>
              </a:solidFill>
            </a:endParaRPr>
          </a:p>
          <a:p>
            <a:r>
              <a:rPr lang="en-US" dirty="0" smtClean="0">
                <a:solidFill>
                  <a:srgbClr val="FF0000"/>
                </a:solidFill>
              </a:rPr>
              <a:t>0.75 A</a:t>
            </a:r>
            <a:endParaRPr lang="en-US" dirty="0">
              <a:solidFill>
                <a:srgbClr val="FF0000"/>
              </a:solidFill>
            </a:endParaRPr>
          </a:p>
        </p:txBody>
      </p:sp>
      <p:sp>
        <p:nvSpPr>
          <p:cNvPr id="49" name="TextBox 48"/>
          <p:cNvSpPr txBox="1"/>
          <p:nvPr/>
        </p:nvSpPr>
        <p:spPr>
          <a:xfrm>
            <a:off x="10408775" y="2550828"/>
            <a:ext cx="845597" cy="923330"/>
          </a:xfrm>
          <a:prstGeom prst="rect">
            <a:avLst/>
          </a:prstGeom>
          <a:noFill/>
        </p:spPr>
        <p:txBody>
          <a:bodyPr wrap="square" rtlCol="0">
            <a:spAutoFit/>
          </a:bodyPr>
          <a:lstStyle/>
          <a:p>
            <a:r>
              <a:rPr lang="en-US" dirty="0" smtClean="0">
                <a:solidFill>
                  <a:srgbClr val="002060"/>
                </a:solidFill>
              </a:rPr>
              <a:t>20 </a:t>
            </a:r>
            <a:r>
              <a:rPr lang="el-GR" dirty="0" smtClean="0">
                <a:solidFill>
                  <a:srgbClr val="002060"/>
                </a:solidFill>
              </a:rPr>
              <a:t>Ω</a:t>
            </a:r>
            <a:endParaRPr lang="en-US" dirty="0" smtClean="0">
              <a:solidFill>
                <a:srgbClr val="002060"/>
              </a:solidFill>
            </a:endParaRPr>
          </a:p>
          <a:p>
            <a:r>
              <a:rPr lang="en-US" dirty="0" smtClean="0">
                <a:solidFill>
                  <a:srgbClr val="002060"/>
                </a:solidFill>
              </a:rPr>
              <a:t>0.25 A</a:t>
            </a:r>
            <a:endParaRPr lang="en-US" dirty="0">
              <a:solidFill>
                <a:srgbClr val="002060"/>
              </a:solidFill>
            </a:endParaRPr>
          </a:p>
          <a:p>
            <a:r>
              <a:rPr lang="en-US" dirty="0" smtClean="0">
                <a:solidFill>
                  <a:srgbClr val="FF0000"/>
                </a:solidFill>
              </a:rPr>
              <a:t>5 V</a:t>
            </a:r>
            <a:endParaRPr lang="en-US" dirty="0">
              <a:solidFill>
                <a:srgbClr val="FF0000"/>
              </a:solidFill>
            </a:endParaRPr>
          </a:p>
        </p:txBody>
      </p:sp>
      <p:sp>
        <p:nvSpPr>
          <p:cNvPr id="50" name="TextBox 49"/>
          <p:cNvSpPr txBox="1"/>
          <p:nvPr/>
        </p:nvSpPr>
        <p:spPr>
          <a:xfrm>
            <a:off x="10022298" y="3565133"/>
            <a:ext cx="790046" cy="923330"/>
          </a:xfrm>
          <a:prstGeom prst="rect">
            <a:avLst/>
          </a:prstGeom>
          <a:noFill/>
        </p:spPr>
        <p:txBody>
          <a:bodyPr wrap="square" rtlCol="0">
            <a:spAutoFit/>
          </a:bodyPr>
          <a:lstStyle/>
          <a:p>
            <a:r>
              <a:rPr lang="en-US" dirty="0">
                <a:solidFill>
                  <a:srgbClr val="002060"/>
                </a:solidFill>
              </a:rPr>
              <a:t>3</a:t>
            </a:r>
            <a:r>
              <a:rPr lang="en-US" dirty="0" smtClean="0">
                <a:solidFill>
                  <a:srgbClr val="002060"/>
                </a:solidFill>
              </a:rPr>
              <a:t>0 </a:t>
            </a:r>
            <a:r>
              <a:rPr lang="el-GR" dirty="0" smtClean="0">
                <a:solidFill>
                  <a:srgbClr val="002060"/>
                </a:solidFill>
              </a:rPr>
              <a:t>Ω</a:t>
            </a:r>
            <a:endParaRPr lang="en-US" dirty="0" smtClean="0">
              <a:solidFill>
                <a:srgbClr val="002060"/>
              </a:solidFill>
            </a:endParaRPr>
          </a:p>
          <a:p>
            <a:r>
              <a:rPr lang="en-US" dirty="0" smtClean="0">
                <a:solidFill>
                  <a:srgbClr val="FF0000"/>
                </a:solidFill>
              </a:rPr>
              <a:t>30 V</a:t>
            </a:r>
            <a:endParaRPr lang="en-US" dirty="0">
              <a:solidFill>
                <a:srgbClr val="FF0000"/>
              </a:solidFill>
            </a:endParaRPr>
          </a:p>
          <a:p>
            <a:r>
              <a:rPr lang="en-US" dirty="0" smtClean="0">
                <a:solidFill>
                  <a:srgbClr val="FF0000"/>
                </a:solidFill>
              </a:rPr>
              <a:t>1 A</a:t>
            </a:r>
            <a:endParaRPr lang="en-US" dirty="0">
              <a:solidFill>
                <a:srgbClr val="FF0000"/>
              </a:solidFill>
            </a:endParaRPr>
          </a:p>
        </p:txBody>
      </p:sp>
      <p:sp>
        <p:nvSpPr>
          <p:cNvPr id="51" name="TextBox 50"/>
          <p:cNvSpPr txBox="1"/>
          <p:nvPr/>
        </p:nvSpPr>
        <p:spPr>
          <a:xfrm>
            <a:off x="10408618" y="4465518"/>
            <a:ext cx="875182" cy="923330"/>
          </a:xfrm>
          <a:prstGeom prst="rect">
            <a:avLst/>
          </a:prstGeom>
          <a:noFill/>
        </p:spPr>
        <p:txBody>
          <a:bodyPr wrap="square" rtlCol="0">
            <a:spAutoFit/>
          </a:bodyPr>
          <a:lstStyle/>
          <a:p>
            <a:r>
              <a:rPr lang="en-US" dirty="0" smtClean="0">
                <a:solidFill>
                  <a:srgbClr val="002060"/>
                </a:solidFill>
              </a:rPr>
              <a:t>100 </a:t>
            </a:r>
            <a:r>
              <a:rPr lang="el-GR" dirty="0" smtClean="0">
                <a:solidFill>
                  <a:srgbClr val="002060"/>
                </a:solidFill>
              </a:rPr>
              <a:t>Ω</a:t>
            </a:r>
            <a:endParaRPr lang="en-US" dirty="0" smtClean="0">
              <a:solidFill>
                <a:srgbClr val="002060"/>
              </a:solidFill>
            </a:endParaRPr>
          </a:p>
          <a:p>
            <a:r>
              <a:rPr lang="en-US" dirty="0" smtClean="0">
                <a:solidFill>
                  <a:srgbClr val="FF0000"/>
                </a:solidFill>
              </a:rPr>
              <a:t>0.25 A</a:t>
            </a:r>
            <a:endParaRPr lang="en-US" dirty="0">
              <a:solidFill>
                <a:srgbClr val="FF0000"/>
              </a:solidFill>
            </a:endParaRPr>
          </a:p>
          <a:p>
            <a:r>
              <a:rPr lang="en-US" dirty="0" smtClean="0">
                <a:solidFill>
                  <a:srgbClr val="FF0000"/>
                </a:solidFill>
              </a:rPr>
              <a:t>25 V</a:t>
            </a:r>
            <a:endParaRPr lang="en-US" dirty="0">
              <a:solidFill>
                <a:srgbClr val="FF0000"/>
              </a:solidFill>
            </a:endParaRPr>
          </a:p>
        </p:txBody>
      </p:sp>
      <p:sp>
        <p:nvSpPr>
          <p:cNvPr id="9" name="TextBox 8"/>
          <p:cNvSpPr txBox="1"/>
          <p:nvPr/>
        </p:nvSpPr>
        <p:spPr>
          <a:xfrm>
            <a:off x="4192498" y="6373624"/>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0.25 </a:t>
            </a:r>
            <a:endParaRPr lang="en-US" sz="2000" b="1" dirty="0">
              <a:solidFill>
                <a:srgbClr val="FF0000"/>
              </a:solidFill>
            </a:endParaRPr>
          </a:p>
        </p:txBody>
      </p:sp>
      <p:sp>
        <p:nvSpPr>
          <p:cNvPr id="53" name="TextBox 52"/>
          <p:cNvSpPr txBox="1"/>
          <p:nvPr/>
        </p:nvSpPr>
        <p:spPr>
          <a:xfrm>
            <a:off x="4264419" y="5611317"/>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0.75 </a:t>
            </a:r>
            <a:endParaRPr lang="en-US" sz="2000" b="1" dirty="0">
              <a:solidFill>
                <a:srgbClr val="FF0000"/>
              </a:solidFill>
            </a:endParaRPr>
          </a:p>
        </p:txBody>
      </p:sp>
      <p:sp>
        <p:nvSpPr>
          <p:cNvPr id="52" name="TextBox 51"/>
          <p:cNvSpPr txBox="1"/>
          <p:nvPr/>
        </p:nvSpPr>
        <p:spPr>
          <a:xfrm>
            <a:off x="2912164" y="6391888"/>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2</a:t>
            </a:r>
            <a:r>
              <a:rPr lang="en-US" sz="2000" b="1" dirty="0" smtClean="0">
                <a:solidFill>
                  <a:srgbClr val="FF0000"/>
                </a:solidFill>
              </a:rPr>
              <a:t>5 </a:t>
            </a:r>
            <a:endParaRPr lang="en-US" sz="2000" b="1" dirty="0">
              <a:solidFill>
                <a:srgbClr val="FF0000"/>
              </a:solidFill>
            </a:endParaRPr>
          </a:p>
        </p:txBody>
      </p:sp>
      <p:sp>
        <p:nvSpPr>
          <p:cNvPr id="54" name="TextBox 53"/>
          <p:cNvSpPr txBox="1"/>
          <p:nvPr/>
        </p:nvSpPr>
        <p:spPr>
          <a:xfrm>
            <a:off x="2941703" y="6143213"/>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5</a:t>
            </a:r>
            <a:r>
              <a:rPr lang="en-US" sz="2000" b="1" dirty="0" smtClean="0">
                <a:solidFill>
                  <a:srgbClr val="FF0000"/>
                </a:solidFill>
              </a:rPr>
              <a:t> </a:t>
            </a:r>
            <a:endParaRPr lang="en-US" sz="2000" b="1" dirty="0">
              <a:solidFill>
                <a:srgbClr val="FF0000"/>
              </a:solidFill>
            </a:endParaRPr>
          </a:p>
        </p:txBody>
      </p:sp>
      <p:sp>
        <p:nvSpPr>
          <p:cNvPr id="55" name="TextBox 54"/>
          <p:cNvSpPr txBox="1"/>
          <p:nvPr/>
        </p:nvSpPr>
        <p:spPr>
          <a:xfrm>
            <a:off x="2930458" y="5869702"/>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30 </a:t>
            </a:r>
            <a:endParaRPr lang="en-US" sz="2000" b="1" dirty="0">
              <a:solidFill>
                <a:srgbClr val="FF0000"/>
              </a:solidFill>
            </a:endParaRPr>
          </a:p>
        </p:txBody>
      </p:sp>
      <p:sp>
        <p:nvSpPr>
          <p:cNvPr id="56" name="TextBox 55"/>
          <p:cNvSpPr txBox="1"/>
          <p:nvPr/>
        </p:nvSpPr>
        <p:spPr>
          <a:xfrm>
            <a:off x="4239708" y="5857241"/>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1</a:t>
            </a:r>
            <a:r>
              <a:rPr lang="en-US" sz="2000" b="1" dirty="0" smtClean="0">
                <a:solidFill>
                  <a:srgbClr val="FF0000"/>
                </a:solidFill>
              </a:rPr>
              <a:t> </a:t>
            </a:r>
            <a:endParaRPr lang="en-US" sz="2000" b="1" dirty="0">
              <a:solidFill>
                <a:srgbClr val="FF0000"/>
              </a:solidFill>
            </a:endParaRPr>
          </a:p>
        </p:txBody>
      </p:sp>
      <p:sp>
        <p:nvSpPr>
          <p:cNvPr id="57" name="TextBox 56"/>
          <p:cNvSpPr txBox="1"/>
          <p:nvPr/>
        </p:nvSpPr>
        <p:spPr>
          <a:xfrm>
            <a:off x="4239708" y="5310372"/>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2</a:t>
            </a:r>
            <a:r>
              <a:rPr lang="en-US" sz="2000" b="1" dirty="0" smtClean="0">
                <a:solidFill>
                  <a:srgbClr val="FF0000"/>
                </a:solidFill>
              </a:rPr>
              <a:t> </a:t>
            </a:r>
            <a:endParaRPr lang="en-US" sz="2000" b="1" dirty="0">
              <a:solidFill>
                <a:srgbClr val="FF0000"/>
              </a:solidFill>
            </a:endParaRPr>
          </a:p>
        </p:txBody>
      </p:sp>
      <p:sp>
        <p:nvSpPr>
          <p:cNvPr id="58" name="TextBox 57"/>
          <p:cNvSpPr txBox="1"/>
          <p:nvPr/>
        </p:nvSpPr>
        <p:spPr>
          <a:xfrm>
            <a:off x="2939749" y="5332688"/>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30 </a:t>
            </a:r>
            <a:endParaRPr lang="en-US" sz="2000" b="1" dirty="0">
              <a:solidFill>
                <a:srgbClr val="FF0000"/>
              </a:solidFill>
            </a:endParaRPr>
          </a:p>
        </p:txBody>
      </p:sp>
      <p:sp>
        <p:nvSpPr>
          <p:cNvPr id="59" name="TextBox 58"/>
          <p:cNvSpPr txBox="1"/>
          <p:nvPr/>
        </p:nvSpPr>
        <p:spPr>
          <a:xfrm>
            <a:off x="4206974" y="5035165"/>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1</a:t>
            </a:r>
            <a:r>
              <a:rPr lang="en-US" sz="2000" b="1" dirty="0" smtClean="0">
                <a:solidFill>
                  <a:srgbClr val="FF0000"/>
                </a:solidFill>
              </a:rPr>
              <a:t> </a:t>
            </a:r>
            <a:endParaRPr lang="en-US" sz="2000" b="1" dirty="0">
              <a:solidFill>
                <a:srgbClr val="FF0000"/>
              </a:solidFill>
            </a:endParaRPr>
          </a:p>
        </p:txBody>
      </p:sp>
      <p:sp>
        <p:nvSpPr>
          <p:cNvPr id="60" name="TextBox 59"/>
          <p:cNvSpPr txBox="1"/>
          <p:nvPr/>
        </p:nvSpPr>
        <p:spPr>
          <a:xfrm>
            <a:off x="2929620" y="5059177"/>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6</a:t>
            </a:r>
            <a:r>
              <a:rPr lang="en-US" sz="2000" b="1" dirty="0" smtClean="0">
                <a:solidFill>
                  <a:srgbClr val="FF0000"/>
                </a:solidFill>
              </a:rPr>
              <a:t>0 </a:t>
            </a:r>
            <a:endParaRPr lang="en-US" sz="2000" b="1" dirty="0">
              <a:solidFill>
                <a:srgbClr val="FF0000"/>
              </a:solidFill>
            </a:endParaRPr>
          </a:p>
        </p:txBody>
      </p:sp>
    </p:spTree>
    <p:extLst>
      <p:ext uri="{BB962C8B-B14F-4D97-AF65-F5344CB8AC3E}">
        <p14:creationId xmlns:p14="http://schemas.microsoft.com/office/powerpoint/2010/main" val="241500180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65625" y="1847134"/>
            <a:ext cx="4878389" cy="3541714"/>
          </a:xfrm>
        </p:spPr>
        <p:txBody>
          <a:bodyPr>
            <a:normAutofit/>
          </a:bodyPr>
          <a:lstStyle/>
          <a:p>
            <a:r>
              <a:rPr lang="en-US" dirty="0" err="1"/>
              <a:t>I</a:t>
            </a:r>
            <a:r>
              <a:rPr lang="en-US" baseline="-25000" dirty="0" err="1"/>
              <a:t>Source</a:t>
            </a:r>
            <a:r>
              <a:rPr lang="en-US" dirty="0"/>
              <a:t> = I</a:t>
            </a:r>
            <a:r>
              <a:rPr lang="en-US" baseline="-25000" dirty="0"/>
              <a:t>A</a:t>
            </a:r>
            <a:r>
              <a:rPr lang="en-US" dirty="0"/>
              <a:t> + I</a:t>
            </a:r>
            <a:r>
              <a:rPr lang="en-US" baseline="-25000" dirty="0"/>
              <a:t>B</a:t>
            </a:r>
            <a:r>
              <a:rPr lang="en-US" dirty="0"/>
              <a:t> = 2 A + 1 A = 3 A </a:t>
            </a:r>
          </a:p>
          <a:p>
            <a:r>
              <a:rPr lang="en-US" dirty="0" smtClean="0"/>
              <a:t>  (Junction Law).</a:t>
            </a:r>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520524" y="1820704"/>
            <a:ext cx="6542482" cy="4417536"/>
          </a:xfrm>
          <a:prstGeom prst="rect">
            <a:avLst/>
          </a:prstGeom>
        </p:spPr>
      </p:pic>
      <p:pic>
        <p:nvPicPr>
          <p:cNvPr id="6" name="Picture 5"/>
          <p:cNvPicPr>
            <a:picLocks noChangeAspect="1"/>
          </p:cNvPicPr>
          <p:nvPr/>
        </p:nvPicPr>
        <p:blipFill rotWithShape="1">
          <a:blip r:embed="rId3"/>
          <a:srcRect l="10008" t="31994" r="44311" b="28423"/>
          <a:stretch/>
        </p:blipFill>
        <p:spPr>
          <a:xfrm>
            <a:off x="148548" y="4245509"/>
            <a:ext cx="5277982" cy="2571325"/>
          </a:xfrm>
          <a:prstGeom prst="rect">
            <a:avLst/>
          </a:prstGeom>
        </p:spPr>
      </p:pic>
      <p:cxnSp>
        <p:nvCxnSpPr>
          <p:cNvPr id="8" name="Straight Arrow Connector 7"/>
          <p:cNvCxnSpPr/>
          <p:nvPr/>
        </p:nvCxnSpPr>
        <p:spPr>
          <a:xfrm>
            <a:off x="5871146" y="2229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577497"/>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69459" y="2199282"/>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5615" y="2203816"/>
            <a:ext cx="888730" cy="165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97488" y="264758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2891" y="2710536"/>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721630" y="276216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07663" y="5833874"/>
            <a:ext cx="529072"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126073" y="5857241"/>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9059878" y="5917186"/>
            <a:ext cx="492393" cy="241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27915" y="327120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898401" y="184713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1220160" y="5672575"/>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514442" y="315662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462909" y="3043473"/>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10168752" y="2029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552660" y="320239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627915" y="4420391"/>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916119" y="1852571"/>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601187" y="4605057"/>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1336396" y="1996351"/>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10152804" y="5634117"/>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564665" y="4656784"/>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676472" y="4659133"/>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527737" y="18829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567725" y="5732798"/>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676472" y="5809512"/>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687060" y="192490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627356" y="5787810"/>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581722" y="1904236"/>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14157" y="2647583"/>
            <a:ext cx="428432" cy="2976741"/>
          </a:xfrm>
          <a:prstGeom prst="roundRect">
            <a:avLst/>
          </a:prstGeom>
          <a:solidFill>
            <a:schemeClr val="lt1">
              <a:alpha val="0"/>
            </a:schemeClr>
          </a:solid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6244537" y="2586515"/>
            <a:ext cx="2195546" cy="270078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964249" y="2439512"/>
            <a:ext cx="5577511" cy="3196193"/>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907663" y="2421200"/>
            <a:ext cx="3674059" cy="3105300"/>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p:cNvSpPr txBox="1"/>
          <p:nvPr/>
        </p:nvSpPr>
        <p:spPr>
          <a:xfrm>
            <a:off x="7126073" y="3840480"/>
            <a:ext cx="790046" cy="923330"/>
          </a:xfrm>
          <a:prstGeom prst="rect">
            <a:avLst/>
          </a:prstGeom>
          <a:noFill/>
        </p:spPr>
        <p:txBody>
          <a:bodyPr wrap="square" rtlCol="0">
            <a:spAutoFit/>
          </a:bodyPr>
          <a:lstStyle/>
          <a:p>
            <a:r>
              <a:rPr lang="en-US" dirty="0" smtClean="0">
                <a:solidFill>
                  <a:srgbClr val="002060"/>
                </a:solidFill>
              </a:rPr>
              <a:t>60 </a:t>
            </a:r>
            <a:r>
              <a:rPr lang="el-GR" dirty="0" smtClean="0">
                <a:solidFill>
                  <a:srgbClr val="002060"/>
                </a:solidFill>
              </a:rPr>
              <a:t>Ω</a:t>
            </a:r>
            <a:endParaRPr lang="en-US" dirty="0" smtClean="0">
              <a:solidFill>
                <a:srgbClr val="002060"/>
              </a:solidFill>
            </a:endParaRPr>
          </a:p>
          <a:p>
            <a:r>
              <a:rPr lang="en-US" dirty="0" smtClean="0">
                <a:solidFill>
                  <a:srgbClr val="FF0000"/>
                </a:solidFill>
              </a:rPr>
              <a:t>1 A</a:t>
            </a:r>
            <a:endParaRPr lang="en-US" dirty="0">
              <a:solidFill>
                <a:srgbClr val="FF0000"/>
              </a:solidFill>
            </a:endParaRPr>
          </a:p>
          <a:p>
            <a:r>
              <a:rPr lang="en-US" dirty="0" smtClean="0">
                <a:solidFill>
                  <a:srgbClr val="FF0000"/>
                </a:solidFill>
              </a:rPr>
              <a:t>60 V</a:t>
            </a:r>
            <a:endParaRPr lang="en-US" dirty="0">
              <a:solidFill>
                <a:srgbClr val="FF0000"/>
              </a:solidFill>
            </a:endParaRPr>
          </a:p>
        </p:txBody>
      </p:sp>
      <p:sp>
        <p:nvSpPr>
          <p:cNvPr id="47" name="TextBox 46"/>
          <p:cNvSpPr txBox="1"/>
          <p:nvPr/>
        </p:nvSpPr>
        <p:spPr>
          <a:xfrm>
            <a:off x="7176845" y="2694661"/>
            <a:ext cx="790046" cy="1200329"/>
          </a:xfrm>
          <a:prstGeom prst="rect">
            <a:avLst/>
          </a:prstGeom>
          <a:noFill/>
        </p:spPr>
        <p:txBody>
          <a:bodyPr wrap="square" rtlCol="0">
            <a:spAutoFit/>
          </a:bodyPr>
          <a:lstStyle/>
          <a:p>
            <a:r>
              <a:rPr lang="en-US" dirty="0" smtClean="0">
                <a:solidFill>
                  <a:srgbClr val="002060"/>
                </a:solidFill>
              </a:rPr>
              <a:t>15 </a:t>
            </a:r>
            <a:r>
              <a:rPr lang="el-GR" dirty="0" smtClean="0">
                <a:solidFill>
                  <a:srgbClr val="002060"/>
                </a:solidFill>
              </a:rPr>
              <a:t>Ω</a:t>
            </a:r>
            <a:endParaRPr lang="en-US" dirty="0" smtClean="0">
              <a:solidFill>
                <a:srgbClr val="002060"/>
              </a:solidFill>
            </a:endParaRPr>
          </a:p>
          <a:p>
            <a:r>
              <a:rPr lang="en-US" dirty="0" smtClean="0">
                <a:solidFill>
                  <a:srgbClr val="FF0000"/>
                </a:solidFill>
              </a:rPr>
              <a:t>2 A</a:t>
            </a:r>
          </a:p>
          <a:p>
            <a:r>
              <a:rPr lang="en-US" dirty="0" smtClean="0">
                <a:solidFill>
                  <a:srgbClr val="FF0000"/>
                </a:solidFill>
              </a:rPr>
              <a:t>30 V</a:t>
            </a:r>
            <a:endParaRPr lang="en-US" dirty="0">
              <a:solidFill>
                <a:srgbClr val="FF0000"/>
              </a:solidFill>
            </a:endParaRPr>
          </a:p>
          <a:p>
            <a:endParaRPr lang="en-US" dirty="0">
              <a:solidFill>
                <a:srgbClr val="002060"/>
              </a:solidFill>
            </a:endParaRPr>
          </a:p>
        </p:txBody>
      </p:sp>
      <p:sp>
        <p:nvSpPr>
          <p:cNvPr id="48" name="TextBox 47"/>
          <p:cNvSpPr txBox="1"/>
          <p:nvPr/>
        </p:nvSpPr>
        <p:spPr>
          <a:xfrm>
            <a:off x="8929747" y="3553545"/>
            <a:ext cx="856162" cy="923330"/>
          </a:xfrm>
          <a:prstGeom prst="rect">
            <a:avLst/>
          </a:prstGeom>
          <a:noFill/>
        </p:spPr>
        <p:txBody>
          <a:bodyPr wrap="square" rtlCol="0">
            <a:spAutoFit/>
          </a:bodyPr>
          <a:lstStyle/>
          <a:p>
            <a:r>
              <a:rPr lang="en-US" dirty="0" smtClean="0">
                <a:solidFill>
                  <a:srgbClr val="002060"/>
                </a:solidFill>
              </a:rPr>
              <a:t>40 </a:t>
            </a:r>
            <a:r>
              <a:rPr lang="el-GR" dirty="0" smtClean="0">
                <a:solidFill>
                  <a:srgbClr val="002060"/>
                </a:solidFill>
              </a:rPr>
              <a:t>Ω</a:t>
            </a:r>
            <a:endParaRPr lang="en-US" dirty="0" smtClean="0">
              <a:solidFill>
                <a:srgbClr val="002060"/>
              </a:solidFill>
            </a:endParaRPr>
          </a:p>
          <a:p>
            <a:r>
              <a:rPr lang="en-US" dirty="0" smtClean="0">
                <a:solidFill>
                  <a:srgbClr val="002060"/>
                </a:solidFill>
              </a:rPr>
              <a:t>30 V</a:t>
            </a:r>
            <a:endParaRPr lang="en-US" dirty="0">
              <a:solidFill>
                <a:srgbClr val="002060"/>
              </a:solidFill>
            </a:endParaRPr>
          </a:p>
          <a:p>
            <a:r>
              <a:rPr lang="en-US" dirty="0" smtClean="0">
                <a:solidFill>
                  <a:srgbClr val="FF0000"/>
                </a:solidFill>
              </a:rPr>
              <a:t>0.75 A</a:t>
            </a:r>
            <a:endParaRPr lang="en-US" dirty="0">
              <a:solidFill>
                <a:srgbClr val="FF0000"/>
              </a:solidFill>
            </a:endParaRPr>
          </a:p>
        </p:txBody>
      </p:sp>
      <p:sp>
        <p:nvSpPr>
          <p:cNvPr id="49" name="TextBox 48"/>
          <p:cNvSpPr txBox="1"/>
          <p:nvPr/>
        </p:nvSpPr>
        <p:spPr>
          <a:xfrm>
            <a:off x="10408775" y="2550828"/>
            <a:ext cx="845597" cy="923330"/>
          </a:xfrm>
          <a:prstGeom prst="rect">
            <a:avLst/>
          </a:prstGeom>
          <a:noFill/>
        </p:spPr>
        <p:txBody>
          <a:bodyPr wrap="square" rtlCol="0">
            <a:spAutoFit/>
          </a:bodyPr>
          <a:lstStyle/>
          <a:p>
            <a:r>
              <a:rPr lang="en-US" dirty="0" smtClean="0">
                <a:solidFill>
                  <a:srgbClr val="002060"/>
                </a:solidFill>
              </a:rPr>
              <a:t>20 </a:t>
            </a:r>
            <a:r>
              <a:rPr lang="el-GR" dirty="0" smtClean="0">
                <a:solidFill>
                  <a:srgbClr val="002060"/>
                </a:solidFill>
              </a:rPr>
              <a:t>Ω</a:t>
            </a:r>
            <a:endParaRPr lang="en-US" dirty="0" smtClean="0">
              <a:solidFill>
                <a:srgbClr val="002060"/>
              </a:solidFill>
            </a:endParaRPr>
          </a:p>
          <a:p>
            <a:r>
              <a:rPr lang="en-US" dirty="0" smtClean="0">
                <a:solidFill>
                  <a:srgbClr val="002060"/>
                </a:solidFill>
              </a:rPr>
              <a:t>0.25 A</a:t>
            </a:r>
            <a:endParaRPr lang="en-US" dirty="0">
              <a:solidFill>
                <a:srgbClr val="002060"/>
              </a:solidFill>
            </a:endParaRPr>
          </a:p>
          <a:p>
            <a:r>
              <a:rPr lang="en-US" dirty="0" smtClean="0">
                <a:solidFill>
                  <a:srgbClr val="FF0000"/>
                </a:solidFill>
              </a:rPr>
              <a:t>5 V</a:t>
            </a:r>
            <a:endParaRPr lang="en-US" dirty="0">
              <a:solidFill>
                <a:srgbClr val="FF0000"/>
              </a:solidFill>
            </a:endParaRPr>
          </a:p>
        </p:txBody>
      </p:sp>
      <p:sp>
        <p:nvSpPr>
          <p:cNvPr id="50" name="TextBox 49"/>
          <p:cNvSpPr txBox="1"/>
          <p:nvPr/>
        </p:nvSpPr>
        <p:spPr>
          <a:xfrm>
            <a:off x="10022298" y="3565133"/>
            <a:ext cx="790046" cy="923330"/>
          </a:xfrm>
          <a:prstGeom prst="rect">
            <a:avLst/>
          </a:prstGeom>
          <a:noFill/>
        </p:spPr>
        <p:txBody>
          <a:bodyPr wrap="square" rtlCol="0">
            <a:spAutoFit/>
          </a:bodyPr>
          <a:lstStyle/>
          <a:p>
            <a:r>
              <a:rPr lang="en-US" dirty="0">
                <a:solidFill>
                  <a:srgbClr val="002060"/>
                </a:solidFill>
              </a:rPr>
              <a:t>3</a:t>
            </a:r>
            <a:r>
              <a:rPr lang="en-US" dirty="0" smtClean="0">
                <a:solidFill>
                  <a:srgbClr val="002060"/>
                </a:solidFill>
              </a:rPr>
              <a:t>0 </a:t>
            </a:r>
            <a:r>
              <a:rPr lang="el-GR" dirty="0" smtClean="0">
                <a:solidFill>
                  <a:srgbClr val="002060"/>
                </a:solidFill>
              </a:rPr>
              <a:t>Ω</a:t>
            </a:r>
            <a:endParaRPr lang="en-US" dirty="0" smtClean="0">
              <a:solidFill>
                <a:srgbClr val="002060"/>
              </a:solidFill>
            </a:endParaRPr>
          </a:p>
          <a:p>
            <a:r>
              <a:rPr lang="en-US" dirty="0" smtClean="0">
                <a:solidFill>
                  <a:srgbClr val="FF0000"/>
                </a:solidFill>
              </a:rPr>
              <a:t>30 V</a:t>
            </a:r>
            <a:endParaRPr lang="en-US" dirty="0">
              <a:solidFill>
                <a:srgbClr val="FF0000"/>
              </a:solidFill>
            </a:endParaRPr>
          </a:p>
          <a:p>
            <a:r>
              <a:rPr lang="en-US" dirty="0" smtClean="0">
                <a:solidFill>
                  <a:srgbClr val="FF0000"/>
                </a:solidFill>
              </a:rPr>
              <a:t>1 A</a:t>
            </a:r>
            <a:endParaRPr lang="en-US" dirty="0">
              <a:solidFill>
                <a:srgbClr val="FF0000"/>
              </a:solidFill>
            </a:endParaRPr>
          </a:p>
        </p:txBody>
      </p:sp>
      <p:sp>
        <p:nvSpPr>
          <p:cNvPr id="51" name="TextBox 50"/>
          <p:cNvSpPr txBox="1"/>
          <p:nvPr/>
        </p:nvSpPr>
        <p:spPr>
          <a:xfrm>
            <a:off x="10408618" y="4465518"/>
            <a:ext cx="875182" cy="923330"/>
          </a:xfrm>
          <a:prstGeom prst="rect">
            <a:avLst/>
          </a:prstGeom>
          <a:noFill/>
        </p:spPr>
        <p:txBody>
          <a:bodyPr wrap="square" rtlCol="0">
            <a:spAutoFit/>
          </a:bodyPr>
          <a:lstStyle/>
          <a:p>
            <a:r>
              <a:rPr lang="en-US" dirty="0" smtClean="0">
                <a:solidFill>
                  <a:srgbClr val="002060"/>
                </a:solidFill>
              </a:rPr>
              <a:t>100 </a:t>
            </a:r>
            <a:r>
              <a:rPr lang="el-GR" dirty="0" smtClean="0">
                <a:solidFill>
                  <a:srgbClr val="002060"/>
                </a:solidFill>
              </a:rPr>
              <a:t>Ω</a:t>
            </a:r>
            <a:endParaRPr lang="en-US" dirty="0" smtClean="0">
              <a:solidFill>
                <a:srgbClr val="002060"/>
              </a:solidFill>
            </a:endParaRPr>
          </a:p>
          <a:p>
            <a:r>
              <a:rPr lang="en-US" dirty="0" smtClean="0">
                <a:solidFill>
                  <a:srgbClr val="FF0000"/>
                </a:solidFill>
              </a:rPr>
              <a:t>0.25 A</a:t>
            </a:r>
            <a:endParaRPr lang="en-US" dirty="0">
              <a:solidFill>
                <a:srgbClr val="FF0000"/>
              </a:solidFill>
            </a:endParaRPr>
          </a:p>
          <a:p>
            <a:r>
              <a:rPr lang="en-US" dirty="0" smtClean="0">
                <a:solidFill>
                  <a:srgbClr val="FF0000"/>
                </a:solidFill>
              </a:rPr>
              <a:t>25 V</a:t>
            </a:r>
            <a:endParaRPr lang="en-US" dirty="0">
              <a:solidFill>
                <a:srgbClr val="FF0000"/>
              </a:solidFill>
            </a:endParaRPr>
          </a:p>
        </p:txBody>
      </p:sp>
      <p:sp>
        <p:nvSpPr>
          <p:cNvPr id="9" name="TextBox 8"/>
          <p:cNvSpPr txBox="1"/>
          <p:nvPr/>
        </p:nvSpPr>
        <p:spPr>
          <a:xfrm>
            <a:off x="4192498" y="6373624"/>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0.25 </a:t>
            </a:r>
            <a:endParaRPr lang="en-US" sz="2000" b="1" dirty="0">
              <a:solidFill>
                <a:srgbClr val="FF0000"/>
              </a:solidFill>
            </a:endParaRPr>
          </a:p>
        </p:txBody>
      </p:sp>
      <p:sp>
        <p:nvSpPr>
          <p:cNvPr id="53" name="TextBox 52"/>
          <p:cNvSpPr txBox="1"/>
          <p:nvPr/>
        </p:nvSpPr>
        <p:spPr>
          <a:xfrm>
            <a:off x="4264419" y="5611317"/>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0.75 </a:t>
            </a:r>
            <a:endParaRPr lang="en-US" sz="2000" b="1" dirty="0">
              <a:solidFill>
                <a:srgbClr val="FF0000"/>
              </a:solidFill>
            </a:endParaRPr>
          </a:p>
        </p:txBody>
      </p:sp>
      <p:sp>
        <p:nvSpPr>
          <p:cNvPr id="52" name="TextBox 51"/>
          <p:cNvSpPr txBox="1"/>
          <p:nvPr/>
        </p:nvSpPr>
        <p:spPr>
          <a:xfrm>
            <a:off x="2912164" y="6391888"/>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2</a:t>
            </a:r>
            <a:r>
              <a:rPr lang="en-US" sz="2000" b="1" dirty="0" smtClean="0">
                <a:solidFill>
                  <a:srgbClr val="FF0000"/>
                </a:solidFill>
              </a:rPr>
              <a:t>5 </a:t>
            </a:r>
            <a:endParaRPr lang="en-US" sz="2000" b="1" dirty="0">
              <a:solidFill>
                <a:srgbClr val="FF0000"/>
              </a:solidFill>
            </a:endParaRPr>
          </a:p>
        </p:txBody>
      </p:sp>
      <p:sp>
        <p:nvSpPr>
          <p:cNvPr id="54" name="TextBox 53"/>
          <p:cNvSpPr txBox="1"/>
          <p:nvPr/>
        </p:nvSpPr>
        <p:spPr>
          <a:xfrm>
            <a:off x="2941703" y="6143213"/>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5</a:t>
            </a:r>
            <a:r>
              <a:rPr lang="en-US" sz="2000" b="1" dirty="0" smtClean="0">
                <a:solidFill>
                  <a:srgbClr val="FF0000"/>
                </a:solidFill>
              </a:rPr>
              <a:t> </a:t>
            </a:r>
            <a:endParaRPr lang="en-US" sz="2000" b="1" dirty="0">
              <a:solidFill>
                <a:srgbClr val="FF0000"/>
              </a:solidFill>
            </a:endParaRPr>
          </a:p>
        </p:txBody>
      </p:sp>
      <p:sp>
        <p:nvSpPr>
          <p:cNvPr id="55" name="TextBox 54"/>
          <p:cNvSpPr txBox="1"/>
          <p:nvPr/>
        </p:nvSpPr>
        <p:spPr>
          <a:xfrm>
            <a:off x="2930458" y="5869702"/>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30 </a:t>
            </a:r>
            <a:endParaRPr lang="en-US" sz="2000" b="1" dirty="0">
              <a:solidFill>
                <a:srgbClr val="FF0000"/>
              </a:solidFill>
            </a:endParaRPr>
          </a:p>
        </p:txBody>
      </p:sp>
      <p:sp>
        <p:nvSpPr>
          <p:cNvPr id="56" name="TextBox 55"/>
          <p:cNvSpPr txBox="1"/>
          <p:nvPr/>
        </p:nvSpPr>
        <p:spPr>
          <a:xfrm>
            <a:off x="4239708" y="5857241"/>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1</a:t>
            </a:r>
            <a:r>
              <a:rPr lang="en-US" sz="2000" b="1" dirty="0" smtClean="0">
                <a:solidFill>
                  <a:srgbClr val="FF0000"/>
                </a:solidFill>
              </a:rPr>
              <a:t> </a:t>
            </a:r>
            <a:endParaRPr lang="en-US" sz="2000" b="1" dirty="0">
              <a:solidFill>
                <a:srgbClr val="FF0000"/>
              </a:solidFill>
            </a:endParaRPr>
          </a:p>
        </p:txBody>
      </p:sp>
      <p:sp>
        <p:nvSpPr>
          <p:cNvPr id="57" name="TextBox 56"/>
          <p:cNvSpPr txBox="1"/>
          <p:nvPr/>
        </p:nvSpPr>
        <p:spPr>
          <a:xfrm>
            <a:off x="4239708" y="5310372"/>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2</a:t>
            </a:r>
            <a:r>
              <a:rPr lang="en-US" sz="2000" b="1" dirty="0" smtClean="0">
                <a:solidFill>
                  <a:srgbClr val="FF0000"/>
                </a:solidFill>
              </a:rPr>
              <a:t> </a:t>
            </a:r>
            <a:endParaRPr lang="en-US" sz="2000" b="1" dirty="0">
              <a:solidFill>
                <a:srgbClr val="FF0000"/>
              </a:solidFill>
            </a:endParaRPr>
          </a:p>
        </p:txBody>
      </p:sp>
      <p:sp>
        <p:nvSpPr>
          <p:cNvPr id="58" name="TextBox 57"/>
          <p:cNvSpPr txBox="1"/>
          <p:nvPr/>
        </p:nvSpPr>
        <p:spPr>
          <a:xfrm>
            <a:off x="2939749" y="5332688"/>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30 </a:t>
            </a:r>
            <a:endParaRPr lang="en-US" sz="2000" b="1" dirty="0">
              <a:solidFill>
                <a:srgbClr val="FF0000"/>
              </a:solidFill>
            </a:endParaRPr>
          </a:p>
        </p:txBody>
      </p:sp>
      <p:sp>
        <p:nvSpPr>
          <p:cNvPr id="59" name="TextBox 58"/>
          <p:cNvSpPr txBox="1"/>
          <p:nvPr/>
        </p:nvSpPr>
        <p:spPr>
          <a:xfrm>
            <a:off x="4206974" y="5035165"/>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1</a:t>
            </a:r>
            <a:r>
              <a:rPr lang="en-US" sz="2000" b="1" dirty="0" smtClean="0">
                <a:solidFill>
                  <a:srgbClr val="FF0000"/>
                </a:solidFill>
              </a:rPr>
              <a:t> </a:t>
            </a:r>
            <a:endParaRPr lang="en-US" sz="2000" b="1" dirty="0">
              <a:solidFill>
                <a:srgbClr val="FF0000"/>
              </a:solidFill>
            </a:endParaRPr>
          </a:p>
        </p:txBody>
      </p:sp>
      <p:sp>
        <p:nvSpPr>
          <p:cNvPr id="60" name="TextBox 59"/>
          <p:cNvSpPr txBox="1"/>
          <p:nvPr/>
        </p:nvSpPr>
        <p:spPr>
          <a:xfrm>
            <a:off x="2929620" y="5059177"/>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6</a:t>
            </a:r>
            <a:r>
              <a:rPr lang="en-US" sz="2000" b="1" dirty="0" smtClean="0">
                <a:solidFill>
                  <a:srgbClr val="FF0000"/>
                </a:solidFill>
              </a:rPr>
              <a:t>0 </a:t>
            </a:r>
            <a:endParaRPr lang="en-US" sz="2000" b="1" dirty="0">
              <a:solidFill>
                <a:srgbClr val="FF0000"/>
              </a:solidFill>
            </a:endParaRPr>
          </a:p>
        </p:txBody>
      </p:sp>
    </p:spTree>
    <p:extLst>
      <p:ext uri="{BB962C8B-B14F-4D97-AF65-F5344CB8AC3E}">
        <p14:creationId xmlns:p14="http://schemas.microsoft.com/office/powerpoint/2010/main" val="276245331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Circuit 3: </a:t>
            </a:r>
            <a:r>
              <a:rPr lang="en-US" dirty="0"/>
              <a:t>Given the circuit below and the information about the circuit below, do the following:</a:t>
            </a:r>
            <a:br>
              <a:rPr lang="en-US" dirty="0"/>
            </a:br>
            <a:endParaRPr lang="en-US" dirty="0"/>
          </a:p>
        </p:txBody>
      </p:sp>
      <p:sp>
        <p:nvSpPr>
          <p:cNvPr id="3" name="Content Placeholder 2"/>
          <p:cNvSpPr>
            <a:spLocks noGrp="1"/>
          </p:cNvSpPr>
          <p:nvPr>
            <p:ph sz="half" idx="1"/>
          </p:nvPr>
        </p:nvSpPr>
        <p:spPr>
          <a:xfrm>
            <a:off x="265625" y="1847134"/>
            <a:ext cx="4878389" cy="3541714"/>
          </a:xfrm>
        </p:spPr>
        <p:txBody>
          <a:bodyPr>
            <a:normAutofit/>
          </a:bodyPr>
          <a:lstStyle/>
          <a:p>
            <a:r>
              <a:rPr lang="en-US" dirty="0" err="1"/>
              <a:t>I</a:t>
            </a:r>
            <a:r>
              <a:rPr lang="en-US" baseline="-25000" dirty="0" err="1"/>
              <a:t>Source</a:t>
            </a:r>
            <a:r>
              <a:rPr lang="en-US" dirty="0"/>
              <a:t> = I</a:t>
            </a:r>
            <a:r>
              <a:rPr lang="en-US" baseline="-25000" dirty="0"/>
              <a:t>A</a:t>
            </a:r>
            <a:r>
              <a:rPr lang="en-US" dirty="0"/>
              <a:t> + I</a:t>
            </a:r>
            <a:r>
              <a:rPr lang="en-US" baseline="-25000" dirty="0"/>
              <a:t>B</a:t>
            </a:r>
            <a:r>
              <a:rPr lang="en-US" dirty="0"/>
              <a:t> = 2 A + 1 A = 3 A </a:t>
            </a:r>
          </a:p>
          <a:p>
            <a:r>
              <a:rPr lang="en-US" dirty="0" smtClean="0"/>
              <a:t>  (Junction Law).</a:t>
            </a:r>
          </a:p>
          <a:p>
            <a:r>
              <a:rPr lang="en-US" dirty="0" err="1"/>
              <a:t>V</a:t>
            </a:r>
            <a:r>
              <a:rPr lang="en-US" baseline="-25000" dirty="0" err="1"/>
              <a:t>Source</a:t>
            </a:r>
            <a:r>
              <a:rPr lang="en-US" dirty="0"/>
              <a:t> = V</a:t>
            </a:r>
            <a:r>
              <a:rPr lang="en-US" baseline="-25000" dirty="0"/>
              <a:t>A</a:t>
            </a:r>
            <a:r>
              <a:rPr lang="en-US" dirty="0"/>
              <a:t> = 60 V </a:t>
            </a:r>
          </a:p>
          <a:p>
            <a:r>
              <a:rPr lang="en-US" dirty="0" err="1" smtClean="0"/>
              <a:t>R</a:t>
            </a:r>
            <a:r>
              <a:rPr lang="en-US" baseline="-25000" dirty="0" err="1" smtClean="0"/>
              <a:t>circuit</a:t>
            </a:r>
            <a:r>
              <a:rPr lang="en-US" dirty="0" smtClean="0"/>
              <a:t> = Vs / Is = 60V / 3A = 20 </a:t>
            </a:r>
            <a:r>
              <a:rPr lang="el-GR" dirty="0" smtClean="0"/>
              <a:t>Ω</a:t>
            </a:r>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rotWithShape="1">
          <a:blip r:embed="rId2"/>
          <a:srcRect l="6996" t="22470" r="18207" b="20089"/>
          <a:stretch/>
        </p:blipFill>
        <p:spPr>
          <a:xfrm>
            <a:off x="5520524" y="1820704"/>
            <a:ext cx="6542482" cy="4417536"/>
          </a:xfrm>
          <a:prstGeom prst="rect">
            <a:avLst/>
          </a:prstGeom>
        </p:spPr>
      </p:pic>
      <p:pic>
        <p:nvPicPr>
          <p:cNvPr id="6" name="Picture 5"/>
          <p:cNvPicPr>
            <a:picLocks noChangeAspect="1"/>
          </p:cNvPicPr>
          <p:nvPr/>
        </p:nvPicPr>
        <p:blipFill rotWithShape="1">
          <a:blip r:embed="rId3"/>
          <a:srcRect l="10008" t="31994" r="44311" b="28423"/>
          <a:stretch/>
        </p:blipFill>
        <p:spPr>
          <a:xfrm>
            <a:off x="148548" y="4245509"/>
            <a:ext cx="5277982" cy="2571325"/>
          </a:xfrm>
          <a:prstGeom prst="rect">
            <a:avLst/>
          </a:prstGeom>
        </p:spPr>
      </p:pic>
      <p:cxnSp>
        <p:nvCxnSpPr>
          <p:cNvPr id="8" name="Straight Arrow Connector 7"/>
          <p:cNvCxnSpPr/>
          <p:nvPr/>
        </p:nvCxnSpPr>
        <p:spPr>
          <a:xfrm>
            <a:off x="5871146" y="2229166"/>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654800" y="2577497"/>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969459" y="2199282"/>
            <a:ext cx="685800" cy="203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775615" y="2203816"/>
            <a:ext cx="888730" cy="1651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797488" y="264758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2891" y="2710536"/>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721630" y="2762163"/>
            <a:ext cx="10160" cy="6937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907663" y="5833874"/>
            <a:ext cx="529072" cy="1016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126073" y="5857241"/>
            <a:ext cx="1265542" cy="33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9059878" y="5917186"/>
            <a:ext cx="492393" cy="2412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27915" y="327120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8" name="TextBox 17"/>
          <p:cNvSpPr txBox="1"/>
          <p:nvPr/>
        </p:nvSpPr>
        <p:spPr>
          <a:xfrm>
            <a:off x="6898401" y="1847134"/>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19" name="TextBox 18"/>
          <p:cNvSpPr txBox="1"/>
          <p:nvPr/>
        </p:nvSpPr>
        <p:spPr>
          <a:xfrm>
            <a:off x="11220160" y="5672575"/>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0" name="TextBox 19"/>
          <p:cNvSpPr txBox="1"/>
          <p:nvPr/>
        </p:nvSpPr>
        <p:spPr>
          <a:xfrm>
            <a:off x="9514442" y="3156629"/>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5" name="TextBox 24"/>
          <p:cNvSpPr txBox="1"/>
          <p:nvPr/>
        </p:nvSpPr>
        <p:spPr>
          <a:xfrm>
            <a:off x="8462909" y="3043473"/>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8" name="TextBox 27"/>
          <p:cNvSpPr txBox="1"/>
          <p:nvPr/>
        </p:nvSpPr>
        <p:spPr>
          <a:xfrm>
            <a:off x="10168752" y="2029098"/>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29" name="TextBox 28"/>
          <p:cNvSpPr txBox="1"/>
          <p:nvPr/>
        </p:nvSpPr>
        <p:spPr>
          <a:xfrm>
            <a:off x="6552660" y="3202391"/>
            <a:ext cx="506550" cy="369332"/>
          </a:xfrm>
          <a:prstGeom prst="rect">
            <a:avLst/>
          </a:prstGeom>
          <a:noFill/>
        </p:spPr>
        <p:txBody>
          <a:bodyPr wrap="square" rtlCol="0">
            <a:spAutoFit/>
          </a:bodyPr>
          <a:lstStyle/>
          <a:p>
            <a:r>
              <a:rPr lang="en-US" dirty="0" smtClean="0">
                <a:solidFill>
                  <a:srgbClr val="002060"/>
                </a:solidFill>
              </a:rPr>
              <a:t>N</a:t>
            </a:r>
            <a:endParaRPr lang="en-US" dirty="0">
              <a:solidFill>
                <a:srgbClr val="002060"/>
              </a:solidFill>
            </a:endParaRPr>
          </a:p>
        </p:txBody>
      </p:sp>
      <p:sp>
        <p:nvSpPr>
          <p:cNvPr id="30" name="TextBox 29"/>
          <p:cNvSpPr txBox="1"/>
          <p:nvPr/>
        </p:nvSpPr>
        <p:spPr>
          <a:xfrm>
            <a:off x="5627915" y="4420391"/>
            <a:ext cx="506550" cy="369332"/>
          </a:xfrm>
          <a:prstGeom prst="rect">
            <a:avLst/>
          </a:prstGeom>
          <a:noFill/>
        </p:spPr>
        <p:txBody>
          <a:bodyPr wrap="square" rtlCol="0">
            <a:spAutoFit/>
          </a:bodyPr>
          <a:lstStyle/>
          <a:p>
            <a:r>
              <a:rPr lang="en-US" dirty="0">
                <a:solidFill>
                  <a:srgbClr val="002060"/>
                </a:solidFill>
              </a:rPr>
              <a:t>P</a:t>
            </a:r>
          </a:p>
        </p:txBody>
      </p:sp>
      <p:sp>
        <p:nvSpPr>
          <p:cNvPr id="31" name="TextBox 30"/>
          <p:cNvSpPr txBox="1"/>
          <p:nvPr/>
        </p:nvSpPr>
        <p:spPr>
          <a:xfrm>
            <a:off x="7916119" y="1852571"/>
            <a:ext cx="506550" cy="369332"/>
          </a:xfrm>
          <a:prstGeom prst="rect">
            <a:avLst/>
          </a:prstGeom>
          <a:noFill/>
        </p:spPr>
        <p:txBody>
          <a:bodyPr wrap="square" rtlCol="0">
            <a:spAutoFit/>
          </a:bodyPr>
          <a:lstStyle/>
          <a:p>
            <a:r>
              <a:rPr lang="en-US" dirty="0">
                <a:solidFill>
                  <a:srgbClr val="002060"/>
                </a:solidFill>
              </a:rPr>
              <a:t>P</a:t>
            </a:r>
          </a:p>
        </p:txBody>
      </p:sp>
      <p:sp>
        <p:nvSpPr>
          <p:cNvPr id="32" name="TextBox 31"/>
          <p:cNvSpPr txBox="1"/>
          <p:nvPr/>
        </p:nvSpPr>
        <p:spPr>
          <a:xfrm>
            <a:off x="6601187" y="4605057"/>
            <a:ext cx="506550" cy="369332"/>
          </a:xfrm>
          <a:prstGeom prst="rect">
            <a:avLst/>
          </a:prstGeom>
          <a:noFill/>
        </p:spPr>
        <p:txBody>
          <a:bodyPr wrap="square" rtlCol="0">
            <a:spAutoFit/>
          </a:bodyPr>
          <a:lstStyle/>
          <a:p>
            <a:r>
              <a:rPr lang="en-US" dirty="0">
                <a:solidFill>
                  <a:srgbClr val="002060"/>
                </a:solidFill>
              </a:rPr>
              <a:t>P</a:t>
            </a:r>
          </a:p>
        </p:txBody>
      </p:sp>
      <p:sp>
        <p:nvSpPr>
          <p:cNvPr id="33" name="TextBox 32"/>
          <p:cNvSpPr txBox="1"/>
          <p:nvPr/>
        </p:nvSpPr>
        <p:spPr>
          <a:xfrm>
            <a:off x="11336396" y="1996351"/>
            <a:ext cx="506550" cy="369332"/>
          </a:xfrm>
          <a:prstGeom prst="rect">
            <a:avLst/>
          </a:prstGeom>
          <a:noFill/>
        </p:spPr>
        <p:txBody>
          <a:bodyPr wrap="square" rtlCol="0">
            <a:spAutoFit/>
          </a:bodyPr>
          <a:lstStyle/>
          <a:p>
            <a:r>
              <a:rPr lang="en-US" dirty="0">
                <a:solidFill>
                  <a:srgbClr val="002060"/>
                </a:solidFill>
              </a:rPr>
              <a:t>P</a:t>
            </a:r>
          </a:p>
        </p:txBody>
      </p:sp>
      <p:sp>
        <p:nvSpPr>
          <p:cNvPr id="34" name="TextBox 33"/>
          <p:cNvSpPr txBox="1"/>
          <p:nvPr/>
        </p:nvSpPr>
        <p:spPr>
          <a:xfrm>
            <a:off x="10152804" y="5634117"/>
            <a:ext cx="506550" cy="369332"/>
          </a:xfrm>
          <a:prstGeom prst="rect">
            <a:avLst/>
          </a:prstGeom>
          <a:noFill/>
        </p:spPr>
        <p:txBody>
          <a:bodyPr wrap="square" rtlCol="0">
            <a:spAutoFit/>
          </a:bodyPr>
          <a:lstStyle/>
          <a:p>
            <a:r>
              <a:rPr lang="en-US" dirty="0">
                <a:solidFill>
                  <a:srgbClr val="002060"/>
                </a:solidFill>
              </a:rPr>
              <a:t>P</a:t>
            </a:r>
          </a:p>
        </p:txBody>
      </p:sp>
      <p:sp>
        <p:nvSpPr>
          <p:cNvPr id="35" name="TextBox 34"/>
          <p:cNvSpPr txBox="1"/>
          <p:nvPr/>
        </p:nvSpPr>
        <p:spPr>
          <a:xfrm>
            <a:off x="9564665" y="4656784"/>
            <a:ext cx="506550" cy="369332"/>
          </a:xfrm>
          <a:prstGeom prst="rect">
            <a:avLst/>
          </a:prstGeom>
          <a:noFill/>
        </p:spPr>
        <p:txBody>
          <a:bodyPr wrap="square" rtlCol="0">
            <a:spAutoFit/>
          </a:bodyPr>
          <a:lstStyle/>
          <a:p>
            <a:r>
              <a:rPr lang="en-US" dirty="0">
                <a:solidFill>
                  <a:srgbClr val="002060"/>
                </a:solidFill>
              </a:rPr>
              <a:t>P</a:t>
            </a:r>
          </a:p>
        </p:txBody>
      </p:sp>
      <p:sp>
        <p:nvSpPr>
          <p:cNvPr id="36" name="TextBox 35"/>
          <p:cNvSpPr txBox="1"/>
          <p:nvPr/>
        </p:nvSpPr>
        <p:spPr>
          <a:xfrm>
            <a:off x="8676472" y="4659133"/>
            <a:ext cx="506550" cy="369332"/>
          </a:xfrm>
          <a:prstGeom prst="rect">
            <a:avLst/>
          </a:prstGeom>
          <a:noFill/>
        </p:spPr>
        <p:txBody>
          <a:bodyPr wrap="square" rtlCol="0">
            <a:spAutoFit/>
          </a:bodyPr>
          <a:lstStyle/>
          <a:p>
            <a:r>
              <a:rPr lang="en-US" dirty="0">
                <a:solidFill>
                  <a:srgbClr val="002060"/>
                </a:solidFill>
              </a:rPr>
              <a:t>P</a:t>
            </a:r>
          </a:p>
        </p:txBody>
      </p:sp>
      <p:sp>
        <p:nvSpPr>
          <p:cNvPr id="37" name="Donut 36"/>
          <p:cNvSpPr/>
          <p:nvPr/>
        </p:nvSpPr>
        <p:spPr>
          <a:xfrm>
            <a:off x="6527737" y="1882993"/>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6567725" y="5732798"/>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8676472" y="5809512"/>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8687060" y="1924901"/>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9627356" y="5787810"/>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9581722" y="1904236"/>
            <a:ext cx="381169" cy="410415"/>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014157" y="2647583"/>
            <a:ext cx="428432" cy="2976741"/>
          </a:xfrm>
          <a:prstGeom prst="roundRect">
            <a:avLst/>
          </a:prstGeom>
          <a:solidFill>
            <a:schemeClr val="lt1">
              <a:alpha val="0"/>
            </a:schemeClr>
          </a:solidFill>
          <a:ln w="762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4" name="Rounded Rectangle 43"/>
          <p:cNvSpPr/>
          <p:nvPr/>
        </p:nvSpPr>
        <p:spPr>
          <a:xfrm>
            <a:off x="6244537" y="2586515"/>
            <a:ext cx="2195546" cy="2700780"/>
          </a:xfrm>
          <a:prstGeom prst="roundRect">
            <a:avLst/>
          </a:prstGeom>
          <a:solidFill>
            <a:schemeClr val="lt1">
              <a:alpha val="0"/>
            </a:schemeClr>
          </a:solidFill>
          <a:ln w="50800">
            <a:solidFill>
              <a:srgbClr val="92D05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Rounded Rectangle 44"/>
          <p:cNvSpPr/>
          <p:nvPr/>
        </p:nvSpPr>
        <p:spPr>
          <a:xfrm>
            <a:off x="5964249" y="2439512"/>
            <a:ext cx="5577511" cy="3196193"/>
          </a:xfrm>
          <a:prstGeom prst="roundRect">
            <a:avLst/>
          </a:prstGeom>
          <a:solidFill>
            <a:schemeClr val="lt1">
              <a:alpha val="0"/>
            </a:schemeClr>
          </a:solidFill>
          <a:ln w="50800">
            <a:solidFill>
              <a:srgbClr val="0070C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6" name="Rounded Rectangle 45"/>
          <p:cNvSpPr/>
          <p:nvPr/>
        </p:nvSpPr>
        <p:spPr>
          <a:xfrm>
            <a:off x="5907663" y="2421200"/>
            <a:ext cx="3674059" cy="3105300"/>
          </a:xfrm>
          <a:prstGeom prst="roundRect">
            <a:avLst/>
          </a:prstGeom>
          <a:solidFill>
            <a:schemeClr val="lt1">
              <a:alpha val="0"/>
            </a:schemeClr>
          </a:solidFill>
          <a:ln w="50800">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TextBox 14"/>
          <p:cNvSpPr txBox="1"/>
          <p:nvPr/>
        </p:nvSpPr>
        <p:spPr>
          <a:xfrm>
            <a:off x="7126073" y="3840480"/>
            <a:ext cx="790046" cy="923330"/>
          </a:xfrm>
          <a:prstGeom prst="rect">
            <a:avLst/>
          </a:prstGeom>
          <a:noFill/>
        </p:spPr>
        <p:txBody>
          <a:bodyPr wrap="square" rtlCol="0">
            <a:spAutoFit/>
          </a:bodyPr>
          <a:lstStyle/>
          <a:p>
            <a:r>
              <a:rPr lang="en-US" dirty="0" smtClean="0">
                <a:solidFill>
                  <a:srgbClr val="002060"/>
                </a:solidFill>
              </a:rPr>
              <a:t>60 </a:t>
            </a:r>
            <a:r>
              <a:rPr lang="el-GR" dirty="0" smtClean="0">
                <a:solidFill>
                  <a:srgbClr val="002060"/>
                </a:solidFill>
              </a:rPr>
              <a:t>Ω</a:t>
            </a:r>
            <a:endParaRPr lang="en-US" dirty="0" smtClean="0">
              <a:solidFill>
                <a:srgbClr val="002060"/>
              </a:solidFill>
            </a:endParaRPr>
          </a:p>
          <a:p>
            <a:endParaRPr lang="en-US" dirty="0">
              <a:solidFill>
                <a:srgbClr val="002060"/>
              </a:solidFill>
            </a:endParaRPr>
          </a:p>
          <a:p>
            <a:r>
              <a:rPr lang="en-US" dirty="0" smtClean="0">
                <a:solidFill>
                  <a:srgbClr val="FF0000"/>
                </a:solidFill>
              </a:rPr>
              <a:t>60 V</a:t>
            </a:r>
            <a:endParaRPr lang="en-US" dirty="0">
              <a:solidFill>
                <a:srgbClr val="FF0000"/>
              </a:solidFill>
            </a:endParaRPr>
          </a:p>
        </p:txBody>
      </p:sp>
      <p:sp>
        <p:nvSpPr>
          <p:cNvPr id="47" name="TextBox 46"/>
          <p:cNvSpPr txBox="1"/>
          <p:nvPr/>
        </p:nvSpPr>
        <p:spPr>
          <a:xfrm>
            <a:off x="7176845" y="2694661"/>
            <a:ext cx="790046" cy="1200329"/>
          </a:xfrm>
          <a:prstGeom prst="rect">
            <a:avLst/>
          </a:prstGeom>
          <a:noFill/>
        </p:spPr>
        <p:txBody>
          <a:bodyPr wrap="square" rtlCol="0">
            <a:spAutoFit/>
          </a:bodyPr>
          <a:lstStyle/>
          <a:p>
            <a:r>
              <a:rPr lang="en-US" dirty="0" smtClean="0">
                <a:solidFill>
                  <a:srgbClr val="002060"/>
                </a:solidFill>
              </a:rPr>
              <a:t>15 </a:t>
            </a:r>
            <a:r>
              <a:rPr lang="el-GR" dirty="0" smtClean="0">
                <a:solidFill>
                  <a:srgbClr val="002060"/>
                </a:solidFill>
              </a:rPr>
              <a:t>Ω</a:t>
            </a:r>
            <a:endParaRPr lang="en-US" dirty="0" smtClean="0">
              <a:solidFill>
                <a:srgbClr val="002060"/>
              </a:solidFill>
            </a:endParaRPr>
          </a:p>
          <a:p>
            <a:r>
              <a:rPr lang="en-US" dirty="0" smtClean="0">
                <a:solidFill>
                  <a:srgbClr val="FF0000"/>
                </a:solidFill>
              </a:rPr>
              <a:t>2 A</a:t>
            </a:r>
          </a:p>
          <a:p>
            <a:r>
              <a:rPr lang="en-US" dirty="0" smtClean="0">
                <a:solidFill>
                  <a:srgbClr val="FF0000"/>
                </a:solidFill>
              </a:rPr>
              <a:t>30 V</a:t>
            </a:r>
            <a:endParaRPr lang="en-US" dirty="0">
              <a:solidFill>
                <a:srgbClr val="FF0000"/>
              </a:solidFill>
            </a:endParaRPr>
          </a:p>
          <a:p>
            <a:endParaRPr lang="en-US" dirty="0">
              <a:solidFill>
                <a:srgbClr val="002060"/>
              </a:solidFill>
            </a:endParaRPr>
          </a:p>
        </p:txBody>
      </p:sp>
      <p:sp>
        <p:nvSpPr>
          <p:cNvPr id="48" name="TextBox 47"/>
          <p:cNvSpPr txBox="1"/>
          <p:nvPr/>
        </p:nvSpPr>
        <p:spPr>
          <a:xfrm>
            <a:off x="8929747" y="3553545"/>
            <a:ext cx="856162" cy="923330"/>
          </a:xfrm>
          <a:prstGeom prst="rect">
            <a:avLst/>
          </a:prstGeom>
          <a:noFill/>
        </p:spPr>
        <p:txBody>
          <a:bodyPr wrap="square" rtlCol="0">
            <a:spAutoFit/>
          </a:bodyPr>
          <a:lstStyle/>
          <a:p>
            <a:r>
              <a:rPr lang="en-US" dirty="0" smtClean="0">
                <a:solidFill>
                  <a:srgbClr val="002060"/>
                </a:solidFill>
              </a:rPr>
              <a:t>40 </a:t>
            </a:r>
            <a:r>
              <a:rPr lang="el-GR" dirty="0" smtClean="0">
                <a:solidFill>
                  <a:srgbClr val="002060"/>
                </a:solidFill>
              </a:rPr>
              <a:t>Ω</a:t>
            </a:r>
            <a:endParaRPr lang="en-US" dirty="0" smtClean="0">
              <a:solidFill>
                <a:srgbClr val="002060"/>
              </a:solidFill>
            </a:endParaRPr>
          </a:p>
          <a:p>
            <a:r>
              <a:rPr lang="en-US" dirty="0" smtClean="0">
                <a:solidFill>
                  <a:srgbClr val="002060"/>
                </a:solidFill>
              </a:rPr>
              <a:t>30 V</a:t>
            </a:r>
            <a:endParaRPr lang="en-US" dirty="0">
              <a:solidFill>
                <a:srgbClr val="002060"/>
              </a:solidFill>
            </a:endParaRPr>
          </a:p>
          <a:p>
            <a:r>
              <a:rPr lang="en-US" dirty="0" smtClean="0">
                <a:solidFill>
                  <a:srgbClr val="FF0000"/>
                </a:solidFill>
              </a:rPr>
              <a:t>0.75 A</a:t>
            </a:r>
            <a:endParaRPr lang="en-US" dirty="0">
              <a:solidFill>
                <a:srgbClr val="FF0000"/>
              </a:solidFill>
            </a:endParaRPr>
          </a:p>
        </p:txBody>
      </p:sp>
      <p:sp>
        <p:nvSpPr>
          <p:cNvPr id="49" name="TextBox 48"/>
          <p:cNvSpPr txBox="1"/>
          <p:nvPr/>
        </p:nvSpPr>
        <p:spPr>
          <a:xfrm>
            <a:off x="10408775" y="2550828"/>
            <a:ext cx="845597" cy="923330"/>
          </a:xfrm>
          <a:prstGeom prst="rect">
            <a:avLst/>
          </a:prstGeom>
          <a:noFill/>
        </p:spPr>
        <p:txBody>
          <a:bodyPr wrap="square" rtlCol="0">
            <a:spAutoFit/>
          </a:bodyPr>
          <a:lstStyle/>
          <a:p>
            <a:r>
              <a:rPr lang="en-US" dirty="0" smtClean="0">
                <a:solidFill>
                  <a:srgbClr val="002060"/>
                </a:solidFill>
              </a:rPr>
              <a:t>20 </a:t>
            </a:r>
            <a:r>
              <a:rPr lang="el-GR" dirty="0" smtClean="0">
                <a:solidFill>
                  <a:srgbClr val="002060"/>
                </a:solidFill>
              </a:rPr>
              <a:t>Ω</a:t>
            </a:r>
            <a:endParaRPr lang="en-US" dirty="0" smtClean="0">
              <a:solidFill>
                <a:srgbClr val="002060"/>
              </a:solidFill>
            </a:endParaRPr>
          </a:p>
          <a:p>
            <a:r>
              <a:rPr lang="en-US" dirty="0" smtClean="0">
                <a:solidFill>
                  <a:srgbClr val="002060"/>
                </a:solidFill>
              </a:rPr>
              <a:t>0.25 A</a:t>
            </a:r>
            <a:endParaRPr lang="en-US" dirty="0">
              <a:solidFill>
                <a:srgbClr val="002060"/>
              </a:solidFill>
            </a:endParaRPr>
          </a:p>
          <a:p>
            <a:r>
              <a:rPr lang="en-US" dirty="0" smtClean="0">
                <a:solidFill>
                  <a:srgbClr val="FF0000"/>
                </a:solidFill>
              </a:rPr>
              <a:t>5 V</a:t>
            </a:r>
            <a:endParaRPr lang="en-US" dirty="0">
              <a:solidFill>
                <a:srgbClr val="FF0000"/>
              </a:solidFill>
            </a:endParaRPr>
          </a:p>
        </p:txBody>
      </p:sp>
      <p:sp>
        <p:nvSpPr>
          <p:cNvPr id="50" name="TextBox 49"/>
          <p:cNvSpPr txBox="1"/>
          <p:nvPr/>
        </p:nvSpPr>
        <p:spPr>
          <a:xfrm>
            <a:off x="10022298" y="3565133"/>
            <a:ext cx="790046" cy="923330"/>
          </a:xfrm>
          <a:prstGeom prst="rect">
            <a:avLst/>
          </a:prstGeom>
          <a:noFill/>
        </p:spPr>
        <p:txBody>
          <a:bodyPr wrap="square" rtlCol="0">
            <a:spAutoFit/>
          </a:bodyPr>
          <a:lstStyle/>
          <a:p>
            <a:r>
              <a:rPr lang="en-US" dirty="0">
                <a:solidFill>
                  <a:srgbClr val="002060"/>
                </a:solidFill>
              </a:rPr>
              <a:t>3</a:t>
            </a:r>
            <a:r>
              <a:rPr lang="en-US" dirty="0" smtClean="0">
                <a:solidFill>
                  <a:srgbClr val="002060"/>
                </a:solidFill>
              </a:rPr>
              <a:t>0 </a:t>
            </a:r>
            <a:r>
              <a:rPr lang="el-GR" dirty="0" smtClean="0">
                <a:solidFill>
                  <a:srgbClr val="002060"/>
                </a:solidFill>
              </a:rPr>
              <a:t>Ω</a:t>
            </a:r>
            <a:endParaRPr lang="en-US" dirty="0" smtClean="0">
              <a:solidFill>
                <a:srgbClr val="002060"/>
              </a:solidFill>
            </a:endParaRPr>
          </a:p>
          <a:p>
            <a:r>
              <a:rPr lang="en-US" dirty="0" smtClean="0">
                <a:solidFill>
                  <a:srgbClr val="FF0000"/>
                </a:solidFill>
              </a:rPr>
              <a:t>30 V</a:t>
            </a:r>
            <a:endParaRPr lang="en-US" dirty="0">
              <a:solidFill>
                <a:srgbClr val="FF0000"/>
              </a:solidFill>
            </a:endParaRPr>
          </a:p>
          <a:p>
            <a:r>
              <a:rPr lang="en-US" dirty="0" smtClean="0">
                <a:solidFill>
                  <a:srgbClr val="FF0000"/>
                </a:solidFill>
              </a:rPr>
              <a:t>1 A</a:t>
            </a:r>
            <a:endParaRPr lang="en-US" dirty="0">
              <a:solidFill>
                <a:srgbClr val="FF0000"/>
              </a:solidFill>
            </a:endParaRPr>
          </a:p>
        </p:txBody>
      </p:sp>
      <p:sp>
        <p:nvSpPr>
          <p:cNvPr id="51" name="TextBox 50"/>
          <p:cNvSpPr txBox="1"/>
          <p:nvPr/>
        </p:nvSpPr>
        <p:spPr>
          <a:xfrm>
            <a:off x="10408618" y="4465518"/>
            <a:ext cx="875182" cy="923330"/>
          </a:xfrm>
          <a:prstGeom prst="rect">
            <a:avLst/>
          </a:prstGeom>
          <a:noFill/>
        </p:spPr>
        <p:txBody>
          <a:bodyPr wrap="square" rtlCol="0">
            <a:spAutoFit/>
          </a:bodyPr>
          <a:lstStyle/>
          <a:p>
            <a:r>
              <a:rPr lang="en-US" dirty="0" smtClean="0">
                <a:solidFill>
                  <a:srgbClr val="002060"/>
                </a:solidFill>
              </a:rPr>
              <a:t>100 </a:t>
            </a:r>
            <a:r>
              <a:rPr lang="el-GR" dirty="0" smtClean="0">
                <a:solidFill>
                  <a:srgbClr val="002060"/>
                </a:solidFill>
              </a:rPr>
              <a:t>Ω</a:t>
            </a:r>
            <a:endParaRPr lang="en-US" dirty="0" smtClean="0">
              <a:solidFill>
                <a:srgbClr val="002060"/>
              </a:solidFill>
            </a:endParaRPr>
          </a:p>
          <a:p>
            <a:r>
              <a:rPr lang="en-US" dirty="0" smtClean="0">
                <a:solidFill>
                  <a:srgbClr val="FF0000"/>
                </a:solidFill>
              </a:rPr>
              <a:t>0.25 A</a:t>
            </a:r>
            <a:endParaRPr lang="en-US" dirty="0">
              <a:solidFill>
                <a:srgbClr val="FF0000"/>
              </a:solidFill>
            </a:endParaRPr>
          </a:p>
          <a:p>
            <a:r>
              <a:rPr lang="en-US" dirty="0" smtClean="0">
                <a:solidFill>
                  <a:srgbClr val="FF0000"/>
                </a:solidFill>
              </a:rPr>
              <a:t>25 V</a:t>
            </a:r>
            <a:endParaRPr lang="en-US" dirty="0">
              <a:solidFill>
                <a:srgbClr val="FF0000"/>
              </a:solidFill>
            </a:endParaRPr>
          </a:p>
        </p:txBody>
      </p:sp>
      <p:sp>
        <p:nvSpPr>
          <p:cNvPr id="9" name="TextBox 8"/>
          <p:cNvSpPr txBox="1"/>
          <p:nvPr/>
        </p:nvSpPr>
        <p:spPr>
          <a:xfrm>
            <a:off x="4192498" y="6373624"/>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0.25 </a:t>
            </a:r>
            <a:endParaRPr lang="en-US" sz="2000" b="1" dirty="0">
              <a:solidFill>
                <a:srgbClr val="FF0000"/>
              </a:solidFill>
            </a:endParaRPr>
          </a:p>
        </p:txBody>
      </p:sp>
      <p:sp>
        <p:nvSpPr>
          <p:cNvPr id="53" name="TextBox 52"/>
          <p:cNvSpPr txBox="1"/>
          <p:nvPr/>
        </p:nvSpPr>
        <p:spPr>
          <a:xfrm>
            <a:off x="4264419" y="5611317"/>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0.75 </a:t>
            </a:r>
            <a:endParaRPr lang="en-US" sz="2000" b="1" dirty="0">
              <a:solidFill>
                <a:srgbClr val="FF0000"/>
              </a:solidFill>
            </a:endParaRPr>
          </a:p>
        </p:txBody>
      </p:sp>
      <p:sp>
        <p:nvSpPr>
          <p:cNvPr id="52" name="TextBox 51"/>
          <p:cNvSpPr txBox="1"/>
          <p:nvPr/>
        </p:nvSpPr>
        <p:spPr>
          <a:xfrm>
            <a:off x="2912164" y="6391888"/>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2</a:t>
            </a:r>
            <a:r>
              <a:rPr lang="en-US" sz="2000" b="1" dirty="0" smtClean="0">
                <a:solidFill>
                  <a:srgbClr val="FF0000"/>
                </a:solidFill>
              </a:rPr>
              <a:t>5 </a:t>
            </a:r>
            <a:endParaRPr lang="en-US" sz="2000" b="1" dirty="0">
              <a:solidFill>
                <a:srgbClr val="FF0000"/>
              </a:solidFill>
            </a:endParaRPr>
          </a:p>
        </p:txBody>
      </p:sp>
      <p:sp>
        <p:nvSpPr>
          <p:cNvPr id="54" name="TextBox 53"/>
          <p:cNvSpPr txBox="1"/>
          <p:nvPr/>
        </p:nvSpPr>
        <p:spPr>
          <a:xfrm>
            <a:off x="2941703" y="6143213"/>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5</a:t>
            </a:r>
            <a:r>
              <a:rPr lang="en-US" sz="2000" b="1" dirty="0" smtClean="0">
                <a:solidFill>
                  <a:srgbClr val="FF0000"/>
                </a:solidFill>
              </a:rPr>
              <a:t> </a:t>
            </a:r>
            <a:endParaRPr lang="en-US" sz="2000" b="1" dirty="0">
              <a:solidFill>
                <a:srgbClr val="FF0000"/>
              </a:solidFill>
            </a:endParaRPr>
          </a:p>
        </p:txBody>
      </p:sp>
      <p:sp>
        <p:nvSpPr>
          <p:cNvPr id="55" name="TextBox 54"/>
          <p:cNvSpPr txBox="1"/>
          <p:nvPr/>
        </p:nvSpPr>
        <p:spPr>
          <a:xfrm>
            <a:off x="2930458" y="5869702"/>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30 </a:t>
            </a:r>
            <a:endParaRPr lang="en-US" sz="2000" b="1" dirty="0">
              <a:solidFill>
                <a:srgbClr val="FF0000"/>
              </a:solidFill>
            </a:endParaRPr>
          </a:p>
        </p:txBody>
      </p:sp>
      <p:sp>
        <p:nvSpPr>
          <p:cNvPr id="56" name="TextBox 55"/>
          <p:cNvSpPr txBox="1"/>
          <p:nvPr/>
        </p:nvSpPr>
        <p:spPr>
          <a:xfrm>
            <a:off x="4239708" y="5857241"/>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1</a:t>
            </a:r>
            <a:r>
              <a:rPr lang="en-US" sz="2000" b="1" dirty="0" smtClean="0">
                <a:solidFill>
                  <a:srgbClr val="FF0000"/>
                </a:solidFill>
              </a:rPr>
              <a:t> </a:t>
            </a:r>
            <a:endParaRPr lang="en-US" sz="2000" b="1" dirty="0">
              <a:solidFill>
                <a:srgbClr val="FF0000"/>
              </a:solidFill>
            </a:endParaRPr>
          </a:p>
        </p:txBody>
      </p:sp>
      <p:sp>
        <p:nvSpPr>
          <p:cNvPr id="57" name="TextBox 56"/>
          <p:cNvSpPr txBox="1"/>
          <p:nvPr/>
        </p:nvSpPr>
        <p:spPr>
          <a:xfrm>
            <a:off x="4239708" y="5310372"/>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2</a:t>
            </a:r>
            <a:r>
              <a:rPr lang="en-US" sz="2000" b="1" dirty="0" smtClean="0">
                <a:solidFill>
                  <a:srgbClr val="FF0000"/>
                </a:solidFill>
              </a:rPr>
              <a:t> </a:t>
            </a:r>
            <a:endParaRPr lang="en-US" sz="2000" b="1" dirty="0">
              <a:solidFill>
                <a:srgbClr val="FF0000"/>
              </a:solidFill>
            </a:endParaRPr>
          </a:p>
        </p:txBody>
      </p:sp>
      <p:sp>
        <p:nvSpPr>
          <p:cNvPr id="58" name="TextBox 57"/>
          <p:cNvSpPr txBox="1"/>
          <p:nvPr/>
        </p:nvSpPr>
        <p:spPr>
          <a:xfrm>
            <a:off x="2939749" y="5332688"/>
            <a:ext cx="951516" cy="400110"/>
          </a:xfrm>
          <a:prstGeom prst="rect">
            <a:avLst/>
          </a:prstGeom>
          <a:solidFill>
            <a:schemeClr val="lt1">
              <a:alpha val="0"/>
            </a:schemeClr>
          </a:solidFill>
        </p:spPr>
        <p:txBody>
          <a:bodyPr wrap="square" rtlCol="0">
            <a:spAutoFit/>
          </a:bodyPr>
          <a:lstStyle/>
          <a:p>
            <a:r>
              <a:rPr lang="en-US" sz="2000" b="1" dirty="0" smtClean="0">
                <a:solidFill>
                  <a:srgbClr val="FF0000"/>
                </a:solidFill>
              </a:rPr>
              <a:t>30 </a:t>
            </a:r>
            <a:endParaRPr lang="en-US" sz="2000" b="1" dirty="0">
              <a:solidFill>
                <a:srgbClr val="FF0000"/>
              </a:solidFill>
            </a:endParaRPr>
          </a:p>
        </p:txBody>
      </p:sp>
      <p:sp>
        <p:nvSpPr>
          <p:cNvPr id="59" name="TextBox 58"/>
          <p:cNvSpPr txBox="1"/>
          <p:nvPr/>
        </p:nvSpPr>
        <p:spPr>
          <a:xfrm>
            <a:off x="4206974" y="5035165"/>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1</a:t>
            </a:r>
            <a:r>
              <a:rPr lang="en-US" sz="2000" b="1" dirty="0" smtClean="0">
                <a:solidFill>
                  <a:srgbClr val="FF0000"/>
                </a:solidFill>
              </a:rPr>
              <a:t> </a:t>
            </a:r>
            <a:endParaRPr lang="en-US" sz="2000" b="1" dirty="0">
              <a:solidFill>
                <a:srgbClr val="FF0000"/>
              </a:solidFill>
            </a:endParaRPr>
          </a:p>
        </p:txBody>
      </p:sp>
      <p:sp>
        <p:nvSpPr>
          <p:cNvPr id="60" name="TextBox 59"/>
          <p:cNvSpPr txBox="1"/>
          <p:nvPr/>
        </p:nvSpPr>
        <p:spPr>
          <a:xfrm>
            <a:off x="2929620" y="5059177"/>
            <a:ext cx="951516" cy="400110"/>
          </a:xfrm>
          <a:prstGeom prst="rect">
            <a:avLst/>
          </a:prstGeom>
          <a:solidFill>
            <a:schemeClr val="lt1">
              <a:alpha val="0"/>
            </a:schemeClr>
          </a:solidFill>
        </p:spPr>
        <p:txBody>
          <a:bodyPr wrap="square" rtlCol="0">
            <a:spAutoFit/>
          </a:bodyPr>
          <a:lstStyle/>
          <a:p>
            <a:r>
              <a:rPr lang="en-US" sz="2000" b="1" dirty="0">
                <a:solidFill>
                  <a:srgbClr val="FF0000"/>
                </a:solidFill>
              </a:rPr>
              <a:t>6</a:t>
            </a:r>
            <a:r>
              <a:rPr lang="en-US" sz="2000" b="1" dirty="0" smtClean="0">
                <a:solidFill>
                  <a:srgbClr val="FF0000"/>
                </a:solidFill>
              </a:rPr>
              <a:t>0 </a:t>
            </a:r>
            <a:endParaRPr lang="en-US" sz="2000" b="1" dirty="0">
              <a:solidFill>
                <a:srgbClr val="FF0000"/>
              </a:solidFill>
            </a:endParaRPr>
          </a:p>
        </p:txBody>
      </p:sp>
    </p:spTree>
    <p:extLst>
      <p:ext uri="{BB962C8B-B14F-4D97-AF65-F5344CB8AC3E}">
        <p14:creationId xmlns:p14="http://schemas.microsoft.com/office/powerpoint/2010/main" val="1815072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energy and power</a:t>
            </a:r>
            <a:endParaRPr lang="en-US" dirty="0"/>
          </a:p>
        </p:txBody>
      </p:sp>
      <p:sp>
        <p:nvSpPr>
          <p:cNvPr id="3" name="Content Placeholder 2"/>
          <p:cNvSpPr>
            <a:spLocks noGrp="1"/>
          </p:cNvSpPr>
          <p:nvPr>
            <p:ph sz="half" idx="1"/>
          </p:nvPr>
        </p:nvSpPr>
        <p:spPr/>
        <p:txBody>
          <a:bodyPr>
            <a:normAutofit fontScale="70000" lnSpcReduction="20000"/>
          </a:bodyPr>
          <a:lstStyle/>
          <a:p>
            <a:r>
              <a:rPr lang="en-US" sz="2900" dirty="0"/>
              <a:t>Electrical power is the rate at which electrical energy is converted into another kind of energy.  Like mechanical power, it is the rate of conversion and is given by the general equation:</a:t>
            </a:r>
          </a:p>
          <a:p>
            <a:r>
              <a:rPr lang="en-US" sz="2900" b="1" dirty="0"/>
              <a:t>Power = energy / time</a:t>
            </a:r>
            <a:endParaRPr lang="en-US" sz="2900" dirty="0"/>
          </a:p>
          <a:p>
            <a:r>
              <a:rPr lang="en-US" sz="2900" dirty="0"/>
              <a:t>For electrical power, the equations become:</a:t>
            </a:r>
          </a:p>
          <a:p>
            <a:r>
              <a:rPr lang="en-US" sz="2900" b="1" dirty="0"/>
              <a:t>P = VI  </a:t>
            </a:r>
            <a:r>
              <a:rPr lang="en-US" sz="2900" dirty="0"/>
              <a:t>or  </a:t>
            </a:r>
            <a:r>
              <a:rPr lang="en-US" sz="2900" b="1" dirty="0"/>
              <a:t>P = I</a:t>
            </a:r>
            <a:r>
              <a:rPr lang="en-US" sz="2900" b="1" baseline="30000" dirty="0"/>
              <a:t>2</a:t>
            </a:r>
            <a:r>
              <a:rPr lang="en-US" sz="2900" b="1" dirty="0"/>
              <a:t>R</a:t>
            </a:r>
            <a:r>
              <a:rPr lang="en-US" sz="2900" dirty="0"/>
              <a:t>  or  </a:t>
            </a:r>
            <a:r>
              <a:rPr lang="en-US" sz="2900" b="1" dirty="0"/>
              <a:t>P = V</a:t>
            </a:r>
            <a:r>
              <a:rPr lang="en-US" sz="2900" b="1" baseline="30000" dirty="0"/>
              <a:t>2</a:t>
            </a:r>
            <a:r>
              <a:rPr lang="en-US" sz="2900" b="1" dirty="0"/>
              <a:t> / R</a:t>
            </a:r>
            <a:endParaRPr lang="en-US" sz="2900" dirty="0"/>
          </a:p>
          <a:p>
            <a:endParaRPr lang="en-US" dirty="0"/>
          </a:p>
        </p:txBody>
      </p:sp>
      <p:sp>
        <p:nvSpPr>
          <p:cNvPr id="4" name="Content Placeholder 3"/>
          <p:cNvSpPr>
            <a:spLocks noGrp="1"/>
          </p:cNvSpPr>
          <p:nvPr>
            <p:ph sz="half" idx="2"/>
          </p:nvPr>
        </p:nvSpPr>
        <p:spPr/>
        <p:txBody>
          <a:bodyPr>
            <a:normAutofit fontScale="70000" lnSpcReduction="20000"/>
          </a:bodyPr>
          <a:lstStyle/>
          <a:p>
            <a:r>
              <a:rPr lang="en-US" dirty="0"/>
              <a:t>P – power in watts, W</a:t>
            </a:r>
          </a:p>
          <a:p>
            <a:r>
              <a:rPr lang="en-US" dirty="0"/>
              <a:t>V – </a:t>
            </a:r>
            <a:r>
              <a:rPr lang="en-US" sz="1800" dirty="0"/>
              <a:t>electrical potential difference in volts, V</a:t>
            </a:r>
          </a:p>
          <a:p>
            <a:r>
              <a:rPr lang="en-US" dirty="0"/>
              <a:t>I – current in amperes, A</a:t>
            </a:r>
          </a:p>
          <a:p>
            <a:r>
              <a:rPr lang="en-US" dirty="0"/>
              <a:t>R – resistance in ohms, Ω</a:t>
            </a:r>
          </a:p>
          <a:p>
            <a:endParaRPr lang="en-US" dirty="0" smtClean="0"/>
          </a:p>
          <a:p>
            <a:r>
              <a:rPr lang="en-US" dirty="0"/>
              <a:t>The first equation, P = VI, is most useful to determine the power production of a source.</a:t>
            </a:r>
          </a:p>
          <a:p>
            <a:r>
              <a:rPr lang="en-US" dirty="0"/>
              <a:t>The second equation, P = I</a:t>
            </a:r>
            <a:r>
              <a:rPr lang="en-US" baseline="30000" dirty="0"/>
              <a:t>2</a:t>
            </a:r>
            <a:r>
              <a:rPr lang="en-US" dirty="0"/>
              <a:t>R, is most useful to determine the power consumption of a resistor.</a:t>
            </a:r>
          </a:p>
          <a:p>
            <a:endParaRPr lang="en-US" dirty="0"/>
          </a:p>
        </p:txBody>
      </p:sp>
    </p:spTree>
    <p:extLst>
      <p:ext uri="{BB962C8B-B14F-4D97-AF65-F5344CB8AC3E}">
        <p14:creationId xmlns:p14="http://schemas.microsoft.com/office/powerpoint/2010/main" val="3969445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energy and power</a:t>
            </a:r>
          </a:p>
        </p:txBody>
      </p:sp>
      <p:sp>
        <p:nvSpPr>
          <p:cNvPr id="3" name="Content Placeholder 2"/>
          <p:cNvSpPr>
            <a:spLocks noGrp="1"/>
          </p:cNvSpPr>
          <p:nvPr>
            <p:ph sz="half" idx="1"/>
          </p:nvPr>
        </p:nvSpPr>
        <p:spPr/>
        <p:txBody>
          <a:bodyPr>
            <a:noAutofit/>
          </a:bodyPr>
          <a:lstStyle/>
          <a:p>
            <a:r>
              <a:rPr lang="en-US" dirty="0"/>
              <a:t>Another unit of energy is used only for electricity, the kilowatt-hour.  A kilowatt-hour is the amount of energy a resistor uses if it converts 1000 watts of power for one hour.  The symbol for kilowatt-hour is kWh.  This is what you pay for when you pay the power company for your electrical energy usage. </a:t>
            </a:r>
          </a:p>
        </p:txBody>
      </p:sp>
      <p:sp>
        <p:nvSpPr>
          <p:cNvPr id="4" name="Content Placeholder 3"/>
          <p:cNvSpPr>
            <a:spLocks noGrp="1"/>
          </p:cNvSpPr>
          <p:nvPr>
            <p:ph sz="half" idx="2"/>
          </p:nvPr>
        </p:nvSpPr>
        <p:spPr>
          <a:xfrm>
            <a:off x="6172200" y="2229166"/>
            <a:ext cx="4875211" cy="4151314"/>
          </a:xfrm>
        </p:spPr>
        <p:txBody>
          <a:bodyPr>
            <a:normAutofit fontScale="55000" lnSpcReduction="20000"/>
          </a:bodyPr>
          <a:lstStyle/>
          <a:p>
            <a:r>
              <a:rPr lang="en-US" sz="3200" dirty="0"/>
              <a:t>If Progress Energy supplies your electricity, the company provides you with a potential to convert energy.  You determine how much energy you convert by how much of that potential you use (based on which devices you operate) and for how long you use that potential.  </a:t>
            </a:r>
            <a:endParaRPr lang="en-US" sz="3200" dirty="0" smtClean="0"/>
          </a:p>
          <a:p>
            <a:r>
              <a:rPr lang="en-US" sz="3200" dirty="0" smtClean="0"/>
              <a:t>A </a:t>
            </a:r>
            <a:r>
              <a:rPr lang="en-US" sz="3200" dirty="0"/>
              <a:t>100-W lamp used more energy each second than does a 50-W lamp, but a 50-W lamp burning for 3 hours uses more energy than a 100-W lamp burning for </a:t>
            </a:r>
            <a:r>
              <a:rPr lang="en-US" sz="3200" dirty="0" smtClean="0"/>
              <a:t>1 hour (more moments of usage is more energy used).</a:t>
            </a:r>
            <a:endParaRPr lang="en-US" sz="3200" dirty="0"/>
          </a:p>
          <a:p>
            <a:endParaRPr lang="en-US" dirty="0"/>
          </a:p>
        </p:txBody>
      </p:sp>
    </p:spTree>
    <p:extLst>
      <p:ext uri="{BB962C8B-B14F-4D97-AF65-F5344CB8AC3E}">
        <p14:creationId xmlns:p14="http://schemas.microsoft.com/office/powerpoint/2010/main" val="1040531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of a wire</a:t>
            </a:r>
            <a:endParaRPr lang="en-US" dirty="0"/>
          </a:p>
        </p:txBody>
      </p:sp>
      <p:sp>
        <p:nvSpPr>
          <p:cNvPr id="3" name="Content Placeholder 2"/>
          <p:cNvSpPr>
            <a:spLocks noGrp="1"/>
          </p:cNvSpPr>
          <p:nvPr>
            <p:ph sz="half" idx="1"/>
          </p:nvPr>
        </p:nvSpPr>
        <p:spPr/>
        <p:txBody>
          <a:bodyPr/>
          <a:lstStyle/>
          <a:p>
            <a:r>
              <a:rPr lang="en-US" dirty="0"/>
              <a:t>The resistance of a wire is determined by three factors:</a:t>
            </a:r>
          </a:p>
          <a:p>
            <a:r>
              <a:rPr lang="en-US" dirty="0"/>
              <a:t>	1.  the type of material from </a:t>
            </a:r>
            <a:r>
              <a:rPr lang="en-US" dirty="0" smtClean="0"/>
              <a:t>	which the </a:t>
            </a:r>
            <a:r>
              <a:rPr lang="en-US" dirty="0"/>
              <a:t>wire is made</a:t>
            </a:r>
          </a:p>
          <a:p>
            <a:r>
              <a:rPr lang="en-US" dirty="0"/>
              <a:t>	2.  the diameter of the wire</a:t>
            </a:r>
          </a:p>
          <a:p>
            <a:r>
              <a:rPr lang="en-US" dirty="0"/>
              <a:t>	3.  the length of the wire</a:t>
            </a:r>
          </a:p>
          <a:p>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593792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of a wire</a:t>
            </a:r>
            <a:endParaRPr lang="en-US" dirty="0"/>
          </a:p>
        </p:txBody>
      </p:sp>
      <p:sp>
        <p:nvSpPr>
          <p:cNvPr id="3" name="Content Placeholder 2"/>
          <p:cNvSpPr>
            <a:spLocks noGrp="1"/>
          </p:cNvSpPr>
          <p:nvPr>
            <p:ph sz="half" idx="1"/>
          </p:nvPr>
        </p:nvSpPr>
        <p:spPr/>
        <p:txBody>
          <a:bodyPr>
            <a:normAutofit fontScale="70000" lnSpcReduction="20000"/>
          </a:bodyPr>
          <a:lstStyle/>
          <a:p>
            <a:r>
              <a:rPr lang="en-US" u="sng" dirty="0" smtClean="0"/>
              <a:t>Material</a:t>
            </a:r>
          </a:p>
          <a:p>
            <a:r>
              <a:rPr lang="en-US" dirty="0" smtClean="0"/>
              <a:t>Some </a:t>
            </a:r>
            <a:r>
              <a:rPr lang="en-US" dirty="0"/>
              <a:t>metals have lower resistance than other metals.  Copper has lower resistance than iron.  Silver has lower resistance than copper.  We make wires from copper rather than iron because of copper’s lower resistance which wastes less heat and is more efficient.  We make wires from copper rather than silver due to the cost of the materials.  Silver wire wastes less heat, but not enough less to overcome the extra cost of the silver.  This resistance is called resistivity.</a:t>
            </a:r>
          </a:p>
        </p:txBody>
      </p:sp>
      <p:sp>
        <p:nvSpPr>
          <p:cNvPr id="4" name="Content Placeholder 3"/>
          <p:cNvSpPr>
            <a:spLocks noGrp="1"/>
          </p:cNvSpPr>
          <p:nvPr>
            <p:ph sz="half" idx="2"/>
          </p:nvPr>
        </p:nvSpPr>
        <p:spPr/>
        <p:txBody>
          <a:bodyPr>
            <a:normAutofit fontScale="70000" lnSpcReduction="20000"/>
          </a:bodyPr>
          <a:lstStyle/>
          <a:p>
            <a:r>
              <a:rPr lang="en-US" dirty="0"/>
              <a:t>Higher resistivity means the material offers more resistance than lower resistivity.  Gold connectors are sometimes used in electrical devices because gold has low resistivity and is very unreactive chemically and will not corrode or “rust” when exposed to water vapor and oxygen in the air.</a:t>
            </a:r>
          </a:p>
          <a:p>
            <a:endParaRPr lang="en-US" dirty="0"/>
          </a:p>
        </p:txBody>
      </p:sp>
    </p:spTree>
    <p:extLst>
      <p:ext uri="{BB962C8B-B14F-4D97-AF65-F5344CB8AC3E}">
        <p14:creationId xmlns:p14="http://schemas.microsoft.com/office/powerpoint/2010/main" val="1289936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Circuits</a:t>
            </a:r>
            <a:endParaRPr lang="en-US" dirty="0"/>
          </a:p>
        </p:txBody>
      </p:sp>
      <p:sp>
        <p:nvSpPr>
          <p:cNvPr id="3" name="Content Placeholder 2"/>
          <p:cNvSpPr>
            <a:spLocks noGrp="1"/>
          </p:cNvSpPr>
          <p:nvPr>
            <p:ph idx="1"/>
          </p:nvPr>
        </p:nvSpPr>
        <p:spPr/>
        <p:txBody>
          <a:bodyPr/>
          <a:lstStyle/>
          <a:p>
            <a:r>
              <a:rPr lang="en-US" sz="2800" dirty="0">
                <a:latin typeface="Arial Rounded MT Bold" panose="020F0704030504030204" pitchFamily="34" charset="0"/>
              </a:rPr>
              <a:t>We use electric circuits to convert electrical potential energy into other kinds of energy.  It is through circuits that electricity becomes useful to us.  Our lifestyle is not possible without the production, distribution, and use of current electricity.</a:t>
            </a:r>
          </a:p>
          <a:p>
            <a:endParaRPr lang="en-US" dirty="0"/>
          </a:p>
        </p:txBody>
      </p:sp>
    </p:spTree>
    <p:extLst>
      <p:ext uri="{BB962C8B-B14F-4D97-AF65-F5344CB8AC3E}">
        <p14:creationId xmlns:p14="http://schemas.microsoft.com/office/powerpoint/2010/main" val="288438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of a wire</a:t>
            </a:r>
            <a:endParaRPr lang="en-US" dirty="0"/>
          </a:p>
        </p:txBody>
      </p:sp>
      <p:sp>
        <p:nvSpPr>
          <p:cNvPr id="3" name="Content Placeholder 2"/>
          <p:cNvSpPr>
            <a:spLocks noGrp="1"/>
          </p:cNvSpPr>
          <p:nvPr>
            <p:ph sz="half" idx="1"/>
          </p:nvPr>
        </p:nvSpPr>
        <p:spPr/>
        <p:txBody>
          <a:bodyPr>
            <a:normAutofit fontScale="85000" lnSpcReduction="10000"/>
          </a:bodyPr>
          <a:lstStyle/>
          <a:p>
            <a:r>
              <a:rPr lang="en-US" u="sng" dirty="0" smtClean="0"/>
              <a:t>Diameter</a:t>
            </a:r>
          </a:p>
          <a:p>
            <a:r>
              <a:rPr lang="en-US" dirty="0" smtClean="0"/>
              <a:t>Larger </a:t>
            </a:r>
            <a:r>
              <a:rPr lang="en-US" dirty="0"/>
              <a:t>diameter wire offers less resistance than smaller diameter wire.  The mobile electrons that move through a conductor are on the outside of the wire.  Electrons on the interior of the wire generally do not move much.  Wire with a larger diameter has more surface area and therefore more electrons which are able to move.</a:t>
            </a:r>
          </a:p>
        </p:txBody>
      </p:sp>
      <p:sp>
        <p:nvSpPr>
          <p:cNvPr id="4" name="Content Placeholder 3"/>
          <p:cNvSpPr>
            <a:spLocks noGrp="1"/>
          </p:cNvSpPr>
          <p:nvPr>
            <p:ph sz="half" idx="2"/>
          </p:nvPr>
        </p:nvSpPr>
        <p:spPr/>
        <p:txBody>
          <a:bodyPr>
            <a:normAutofit fontScale="85000" lnSpcReduction="10000"/>
          </a:bodyPr>
          <a:lstStyle/>
          <a:p>
            <a:r>
              <a:rPr lang="en-US" u="sng" dirty="0" smtClean="0"/>
              <a:t>Length</a:t>
            </a:r>
          </a:p>
          <a:p>
            <a:r>
              <a:rPr lang="en-US" dirty="0" smtClean="0"/>
              <a:t>Electrons </a:t>
            </a:r>
            <a:r>
              <a:rPr lang="en-US" dirty="0"/>
              <a:t>bump into other electrons as they move through the wire.  The farther the electrons have to move, the more </a:t>
            </a:r>
            <a:r>
              <a:rPr lang="en-US" dirty="0" smtClean="0"/>
              <a:t>resistance </a:t>
            </a:r>
            <a:r>
              <a:rPr lang="en-US" dirty="0"/>
              <a:t>they will encounter</a:t>
            </a:r>
            <a:r>
              <a:rPr lang="en-US" dirty="0" smtClean="0"/>
              <a:t>.</a:t>
            </a:r>
          </a:p>
          <a:p>
            <a:endParaRPr lang="en-US" dirty="0"/>
          </a:p>
        </p:txBody>
      </p:sp>
    </p:spTree>
    <p:extLst>
      <p:ext uri="{BB962C8B-B14F-4D97-AF65-F5344CB8AC3E}">
        <p14:creationId xmlns:p14="http://schemas.microsoft.com/office/powerpoint/2010/main" val="3395825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of a wire</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a:t>So resistance of a wire is directly proportional to the resistivity of the material of the wire, directly proportional to the length of the wire, and inversely proportion to the cross-sectional area of the wire.</a:t>
            </a:r>
          </a:p>
          <a:p>
            <a:r>
              <a:rPr lang="en-US" dirty="0"/>
              <a:t>A long, thin wire of high resistance material has high resistance.</a:t>
            </a:r>
          </a:p>
          <a:p>
            <a:r>
              <a:rPr lang="en-US" dirty="0"/>
              <a:t>A short, thick wire of low-resistance material has low resistance.</a:t>
            </a:r>
          </a:p>
          <a:p>
            <a:endParaRPr lang="en-US" dirty="0"/>
          </a:p>
        </p:txBody>
      </p:sp>
      <p:sp>
        <p:nvSpPr>
          <p:cNvPr id="4" name="Content Placeholder 3"/>
          <p:cNvSpPr>
            <a:spLocks noGrp="1"/>
          </p:cNvSpPr>
          <p:nvPr>
            <p:ph sz="half" idx="2"/>
          </p:nvPr>
        </p:nvSpPr>
        <p:spPr/>
        <p:txBody>
          <a:bodyPr>
            <a:normAutofit fontScale="85000" lnSpcReduction="10000"/>
          </a:bodyPr>
          <a:lstStyle/>
          <a:p>
            <a:r>
              <a:rPr lang="en-US" dirty="0"/>
              <a:t>Electrical resistance in a wire converts electrical energy into heat.  High resistance wire is used in the heating elements of toasters because you want to produce heat.  In most electrical devices, you do not want to produce heat.  The heat is wasted energy.  In these devices, you want the wires to have as little resistance as possible.</a:t>
            </a:r>
          </a:p>
        </p:txBody>
      </p:sp>
    </p:spTree>
    <p:extLst>
      <p:ext uri="{BB962C8B-B14F-4D97-AF65-F5344CB8AC3E}">
        <p14:creationId xmlns:p14="http://schemas.microsoft.com/office/powerpoint/2010/main" val="2408913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resistor circuit</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a:t>Let us consider a circuit that has only one resistor.  An analogy would be a two-battery flashlight or a plug-in lamp with one bulb.  We would represent the circuit with the following diagram:</a:t>
            </a:r>
          </a:p>
          <a:p>
            <a:endParaRPr lang="en-US" dirty="0"/>
          </a:p>
        </p:txBody>
      </p:sp>
      <p:sp>
        <p:nvSpPr>
          <p:cNvPr id="4" name="Content Placeholder 3"/>
          <p:cNvSpPr>
            <a:spLocks noGrp="1"/>
          </p:cNvSpPr>
          <p:nvPr>
            <p:ph sz="half" idx="2"/>
          </p:nvPr>
        </p:nvSpPr>
        <p:spPr/>
        <p:txBody>
          <a:bodyPr>
            <a:normAutofit fontScale="70000" lnSpcReduction="20000"/>
          </a:bodyPr>
          <a:lstStyle/>
          <a:p>
            <a:r>
              <a:rPr lang="en-US" dirty="0"/>
              <a:t>The source has a fixed EMF.  This is the voltage of the source.  If the circuit is the flashlight, the voltage of the source is 3 V, 1.5 V for each battery.  If the circuit is the lamp, the voltage of the source is the voltage of the wall outlet, 120 V.  </a:t>
            </a:r>
            <a:r>
              <a:rPr lang="en-US" b="1" dirty="0"/>
              <a:t>This voltage cannot change.</a:t>
            </a:r>
            <a:r>
              <a:rPr lang="en-US" dirty="0"/>
              <a:t>  The voltage of the source is determined only by the design of the source.  The voltage will not change when a different device is attached to the source.  The wall outlet will still be 120 V if a radio is plugged in instead of the lamp.</a:t>
            </a:r>
          </a:p>
          <a:p>
            <a:endParaRPr lang="en-US" dirty="0"/>
          </a:p>
        </p:txBody>
      </p:sp>
      <p:pic>
        <p:nvPicPr>
          <p:cNvPr id="9" name="Picture 8"/>
          <p:cNvPicPr>
            <a:picLocks noChangeAspect="1"/>
          </p:cNvPicPr>
          <p:nvPr/>
        </p:nvPicPr>
        <p:blipFill rotWithShape="1">
          <a:blip r:embed="rId2"/>
          <a:srcRect l="18427" t="34542" r="61119" b="55325"/>
          <a:stretch/>
        </p:blipFill>
        <p:spPr>
          <a:xfrm>
            <a:off x="1251678" y="4373217"/>
            <a:ext cx="4710472" cy="1311965"/>
          </a:xfrm>
          <a:prstGeom prst="rect">
            <a:avLst/>
          </a:prstGeom>
        </p:spPr>
      </p:pic>
    </p:spTree>
    <p:extLst>
      <p:ext uri="{BB962C8B-B14F-4D97-AF65-F5344CB8AC3E}">
        <p14:creationId xmlns:p14="http://schemas.microsoft.com/office/powerpoint/2010/main" val="1184977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resistor circuit</a:t>
            </a:r>
            <a:endParaRPr lang="en-US" dirty="0"/>
          </a:p>
        </p:txBody>
      </p:sp>
      <p:sp>
        <p:nvSpPr>
          <p:cNvPr id="3" name="Content Placeholder 2"/>
          <p:cNvSpPr>
            <a:spLocks noGrp="1"/>
          </p:cNvSpPr>
          <p:nvPr>
            <p:ph sz="half" idx="1"/>
          </p:nvPr>
        </p:nvSpPr>
        <p:spPr>
          <a:xfrm>
            <a:off x="1302364" y="1894395"/>
            <a:ext cx="4800600" cy="3619500"/>
          </a:xfrm>
        </p:spPr>
        <p:txBody>
          <a:bodyPr>
            <a:normAutofit fontScale="85000" lnSpcReduction="20000"/>
          </a:bodyPr>
          <a:lstStyle/>
          <a:p>
            <a:r>
              <a:rPr lang="en-US" dirty="0"/>
              <a:t>The current in the circuit is determine by the voltage of the source AND the resistor that is attached to the source.  A resistor is said to DRAW a certain amount of current from a source.  The load determines how much current a given source is required to produce.  Ohm’s law applies here.  The current in a circuit is directly proportional to the voltage of the source and inversely proportional to the resistance attached to the source.  In equation form:</a:t>
            </a:r>
          </a:p>
          <a:p>
            <a:endParaRPr lang="en-US" dirty="0"/>
          </a:p>
        </p:txBody>
      </p:sp>
      <p:sp>
        <p:nvSpPr>
          <p:cNvPr id="4" name="Content Placeholder 3"/>
          <p:cNvSpPr>
            <a:spLocks noGrp="1"/>
          </p:cNvSpPr>
          <p:nvPr>
            <p:ph sz="half" idx="2"/>
          </p:nvPr>
        </p:nvSpPr>
        <p:spPr/>
        <p:txBody>
          <a:bodyPr>
            <a:normAutofit fontScale="85000" lnSpcReduction="20000"/>
          </a:bodyPr>
          <a:lstStyle/>
          <a:p>
            <a:r>
              <a:rPr lang="en-US" sz="2200" b="1" dirty="0" err="1">
                <a:latin typeface="Arial Rounded MT Bold" panose="020F0704030504030204" pitchFamily="34" charset="0"/>
              </a:rPr>
              <a:t>V</a:t>
            </a:r>
            <a:r>
              <a:rPr lang="en-US" sz="2200" b="1" baseline="-25000" dirty="0" err="1">
                <a:latin typeface="Arial Rounded MT Bold" panose="020F0704030504030204" pitchFamily="34" charset="0"/>
              </a:rPr>
              <a:t>source</a:t>
            </a:r>
            <a:r>
              <a:rPr lang="en-US" sz="2200" b="1" dirty="0">
                <a:latin typeface="Arial Rounded MT Bold" panose="020F0704030504030204" pitchFamily="34" charset="0"/>
              </a:rPr>
              <a:t> = </a:t>
            </a:r>
            <a:r>
              <a:rPr lang="en-US" sz="2200" b="1" dirty="0" err="1">
                <a:latin typeface="Arial Rounded MT Bold" panose="020F0704030504030204" pitchFamily="34" charset="0"/>
              </a:rPr>
              <a:t>I</a:t>
            </a:r>
            <a:r>
              <a:rPr lang="en-US" sz="2200" b="1" baseline="-25000" dirty="0" err="1">
                <a:latin typeface="Arial Rounded MT Bold" panose="020F0704030504030204" pitchFamily="34" charset="0"/>
              </a:rPr>
              <a:t>circuit</a:t>
            </a:r>
            <a:r>
              <a:rPr lang="en-US" sz="2200" b="1" dirty="0">
                <a:latin typeface="Arial Rounded MT Bold" panose="020F0704030504030204" pitchFamily="34" charset="0"/>
              </a:rPr>
              <a:t> R</a:t>
            </a:r>
            <a:r>
              <a:rPr lang="en-US" sz="2200" dirty="0">
                <a:latin typeface="Arial Rounded MT Bold" panose="020F0704030504030204" pitchFamily="34" charset="0"/>
              </a:rPr>
              <a:t>  or  </a:t>
            </a:r>
            <a:r>
              <a:rPr lang="en-US" sz="2200" b="1" dirty="0" err="1">
                <a:latin typeface="Arial Rounded MT Bold" panose="020F0704030504030204" pitchFamily="34" charset="0"/>
              </a:rPr>
              <a:t>I</a:t>
            </a:r>
            <a:r>
              <a:rPr lang="en-US" sz="2200" b="1" baseline="-25000" dirty="0" err="1">
                <a:latin typeface="Arial Rounded MT Bold" panose="020F0704030504030204" pitchFamily="34" charset="0"/>
              </a:rPr>
              <a:t>circuit</a:t>
            </a:r>
            <a:r>
              <a:rPr lang="en-US" sz="2200" b="1" dirty="0">
                <a:latin typeface="Arial Rounded MT Bold" panose="020F0704030504030204" pitchFamily="34" charset="0"/>
              </a:rPr>
              <a:t> = </a:t>
            </a:r>
            <a:r>
              <a:rPr lang="en-US" sz="2200" b="1" dirty="0" err="1">
                <a:latin typeface="Arial Rounded MT Bold" panose="020F0704030504030204" pitchFamily="34" charset="0"/>
              </a:rPr>
              <a:t>V</a:t>
            </a:r>
            <a:r>
              <a:rPr lang="en-US" sz="2200" b="1" baseline="-25000" dirty="0" err="1">
                <a:latin typeface="Arial Rounded MT Bold" panose="020F0704030504030204" pitchFamily="34" charset="0"/>
              </a:rPr>
              <a:t>source</a:t>
            </a:r>
            <a:r>
              <a:rPr lang="en-US" sz="2200" b="1" dirty="0">
                <a:latin typeface="Arial Rounded MT Bold" panose="020F0704030504030204" pitchFamily="34" charset="0"/>
              </a:rPr>
              <a:t> / R  </a:t>
            </a:r>
            <a:r>
              <a:rPr lang="en-US" sz="2200" dirty="0">
                <a:latin typeface="Arial Rounded MT Bold" panose="020F0704030504030204" pitchFamily="34" charset="0"/>
              </a:rPr>
              <a:t>or  </a:t>
            </a:r>
            <a:r>
              <a:rPr lang="en-US" sz="2200" b="1" dirty="0">
                <a:latin typeface="Arial Rounded MT Bold" panose="020F0704030504030204" pitchFamily="34" charset="0"/>
              </a:rPr>
              <a:t> R = </a:t>
            </a:r>
            <a:r>
              <a:rPr lang="en-US" sz="2200" b="1" dirty="0" err="1">
                <a:latin typeface="Arial Rounded MT Bold" panose="020F0704030504030204" pitchFamily="34" charset="0"/>
              </a:rPr>
              <a:t>V</a:t>
            </a:r>
            <a:r>
              <a:rPr lang="en-US" sz="2200" b="1" baseline="-25000" dirty="0" err="1">
                <a:latin typeface="Arial Rounded MT Bold" panose="020F0704030504030204" pitchFamily="34" charset="0"/>
              </a:rPr>
              <a:t>source</a:t>
            </a:r>
            <a:r>
              <a:rPr lang="en-US" sz="2200" b="1" dirty="0">
                <a:latin typeface="Arial Rounded MT Bold" panose="020F0704030504030204" pitchFamily="34" charset="0"/>
              </a:rPr>
              <a:t> / </a:t>
            </a:r>
            <a:r>
              <a:rPr lang="en-US" sz="2200" b="1" dirty="0" err="1">
                <a:latin typeface="Arial Rounded MT Bold" panose="020F0704030504030204" pitchFamily="34" charset="0"/>
              </a:rPr>
              <a:t>I</a:t>
            </a:r>
            <a:r>
              <a:rPr lang="en-US" sz="2200" b="1" baseline="-25000" dirty="0" err="1">
                <a:latin typeface="Arial Rounded MT Bold" panose="020F0704030504030204" pitchFamily="34" charset="0"/>
              </a:rPr>
              <a:t>circuit</a:t>
            </a:r>
            <a:endParaRPr lang="en-US" sz="2200" dirty="0">
              <a:latin typeface="Arial Rounded MT Bold" panose="020F0704030504030204" pitchFamily="34" charset="0"/>
            </a:endParaRPr>
          </a:p>
          <a:p>
            <a:endParaRPr lang="en-US" sz="1500" dirty="0" smtClean="0">
              <a:latin typeface="Arial Rounded MT Bold" panose="020F0704030504030204" pitchFamily="34" charset="0"/>
            </a:endParaRPr>
          </a:p>
          <a:p>
            <a:endParaRPr lang="en-US" sz="1500" dirty="0">
              <a:latin typeface="Arial Rounded MT Bold" panose="020F0704030504030204" pitchFamily="34" charset="0"/>
            </a:endParaRPr>
          </a:p>
          <a:p>
            <a:r>
              <a:rPr lang="en-US" sz="1700" dirty="0" smtClean="0">
                <a:latin typeface="Arial Rounded MT Bold" panose="020F0704030504030204" pitchFamily="34" charset="0"/>
              </a:rPr>
              <a:t>R </a:t>
            </a:r>
            <a:r>
              <a:rPr lang="en-US" sz="1700" dirty="0">
                <a:latin typeface="Arial Rounded MT Bold" panose="020F0704030504030204" pitchFamily="34" charset="0"/>
              </a:rPr>
              <a:t>– resistance of the load in ohms, Ω</a:t>
            </a:r>
          </a:p>
          <a:p>
            <a:r>
              <a:rPr lang="en-US" sz="1700" dirty="0" err="1">
                <a:latin typeface="Arial Rounded MT Bold" panose="020F0704030504030204" pitchFamily="34" charset="0"/>
              </a:rPr>
              <a:t>I</a:t>
            </a:r>
            <a:r>
              <a:rPr lang="en-US" sz="1700" baseline="-25000" dirty="0" err="1">
                <a:latin typeface="Arial Rounded MT Bold" panose="020F0704030504030204" pitchFamily="34" charset="0"/>
              </a:rPr>
              <a:t>circuit</a:t>
            </a:r>
            <a:r>
              <a:rPr lang="en-US" sz="1700" dirty="0">
                <a:latin typeface="Arial Rounded MT Bold" panose="020F0704030504030204" pitchFamily="34" charset="0"/>
              </a:rPr>
              <a:t> – also the current through the resistor in amperes, A</a:t>
            </a:r>
          </a:p>
          <a:p>
            <a:r>
              <a:rPr lang="en-US" sz="1700" dirty="0" err="1">
                <a:latin typeface="Arial Rounded MT Bold" panose="020F0704030504030204" pitchFamily="34" charset="0"/>
              </a:rPr>
              <a:t>V</a:t>
            </a:r>
            <a:r>
              <a:rPr lang="en-US" sz="1700" baseline="-25000" dirty="0" err="1">
                <a:latin typeface="Arial Rounded MT Bold" panose="020F0704030504030204" pitchFamily="34" charset="0"/>
              </a:rPr>
              <a:t>source</a:t>
            </a:r>
            <a:r>
              <a:rPr lang="en-US" sz="1700" dirty="0">
                <a:latin typeface="Arial Rounded MT Bold" panose="020F0704030504030204" pitchFamily="34" charset="0"/>
              </a:rPr>
              <a:t> – also the voltage across the resistor in volts, V</a:t>
            </a:r>
          </a:p>
          <a:p>
            <a:endParaRPr lang="en-US" dirty="0"/>
          </a:p>
        </p:txBody>
      </p:sp>
      <p:pic>
        <p:nvPicPr>
          <p:cNvPr id="9" name="Picture 8"/>
          <p:cNvPicPr>
            <a:picLocks noChangeAspect="1"/>
          </p:cNvPicPr>
          <p:nvPr/>
        </p:nvPicPr>
        <p:blipFill rotWithShape="1">
          <a:blip r:embed="rId2"/>
          <a:srcRect l="18427" t="34542" r="61119" b="55325"/>
          <a:stretch/>
        </p:blipFill>
        <p:spPr>
          <a:xfrm>
            <a:off x="1347428" y="5546035"/>
            <a:ext cx="4710472" cy="1311965"/>
          </a:xfrm>
          <a:prstGeom prst="rect">
            <a:avLst/>
          </a:prstGeom>
        </p:spPr>
      </p:pic>
    </p:spTree>
    <p:extLst>
      <p:ext uri="{BB962C8B-B14F-4D97-AF65-F5344CB8AC3E}">
        <p14:creationId xmlns:p14="http://schemas.microsoft.com/office/powerpoint/2010/main" val="2195843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resistor circuit</a:t>
            </a:r>
            <a:endParaRPr lang="en-US" dirty="0"/>
          </a:p>
        </p:txBody>
      </p:sp>
      <p:sp>
        <p:nvSpPr>
          <p:cNvPr id="3" name="Content Placeholder 2"/>
          <p:cNvSpPr>
            <a:spLocks noGrp="1"/>
          </p:cNvSpPr>
          <p:nvPr>
            <p:ph sz="half" idx="1"/>
          </p:nvPr>
        </p:nvSpPr>
        <p:spPr>
          <a:xfrm>
            <a:off x="1302364" y="1894395"/>
            <a:ext cx="4800600" cy="3619500"/>
          </a:xfrm>
        </p:spPr>
        <p:txBody>
          <a:bodyPr>
            <a:normAutofit fontScale="92500" lnSpcReduction="20000"/>
          </a:bodyPr>
          <a:lstStyle/>
          <a:p>
            <a:r>
              <a:rPr lang="en-US" dirty="0"/>
              <a:t>A higher resistance load will draw a smaller current from the source.  A lower resistance load will draw a larger current from the source.  </a:t>
            </a:r>
          </a:p>
          <a:p>
            <a:endParaRPr lang="en-US" dirty="0"/>
          </a:p>
          <a:p>
            <a:r>
              <a:rPr lang="en-US" dirty="0"/>
              <a:t>A higher voltage source will send a larger current to a resistor.  A lower voltage source will send a smaller current to the resistor.</a:t>
            </a:r>
          </a:p>
          <a:p>
            <a:endParaRPr lang="en-US" dirty="0"/>
          </a:p>
        </p:txBody>
      </p:sp>
      <p:sp>
        <p:nvSpPr>
          <p:cNvPr id="4" name="Content Placeholder 3"/>
          <p:cNvSpPr>
            <a:spLocks noGrp="1"/>
          </p:cNvSpPr>
          <p:nvPr>
            <p:ph sz="half" idx="2"/>
          </p:nvPr>
        </p:nvSpPr>
        <p:spPr/>
        <p:txBody>
          <a:bodyPr>
            <a:normAutofit fontScale="92500" lnSpcReduction="20000"/>
          </a:bodyPr>
          <a:lstStyle/>
          <a:p>
            <a:r>
              <a:rPr lang="en-US" sz="2400" dirty="0"/>
              <a:t>For a circuit with ONLY ONE resistor:</a:t>
            </a:r>
          </a:p>
          <a:p>
            <a:r>
              <a:rPr lang="en-US" sz="2400" b="1" dirty="0" err="1"/>
              <a:t>V</a:t>
            </a:r>
            <a:r>
              <a:rPr lang="en-US" sz="2400" b="1" baseline="-25000" dirty="0" err="1"/>
              <a:t>resistor</a:t>
            </a:r>
            <a:r>
              <a:rPr lang="en-US" sz="2400" b="1" baseline="-25000" dirty="0"/>
              <a:t>  </a:t>
            </a:r>
            <a:r>
              <a:rPr lang="en-US" sz="2400" b="1" dirty="0"/>
              <a:t>= </a:t>
            </a:r>
            <a:r>
              <a:rPr lang="en-US" sz="2400" b="1" dirty="0" err="1"/>
              <a:t>V</a:t>
            </a:r>
            <a:r>
              <a:rPr lang="en-US" sz="2400" b="1" baseline="-25000" dirty="0" err="1"/>
              <a:t>source</a:t>
            </a:r>
            <a:endParaRPr lang="en-US" sz="2400" dirty="0"/>
          </a:p>
          <a:p>
            <a:r>
              <a:rPr lang="en-US" sz="2400" b="1" dirty="0" err="1"/>
              <a:t>I</a:t>
            </a:r>
            <a:r>
              <a:rPr lang="en-US" sz="2400" b="1" baseline="-25000" dirty="0" err="1"/>
              <a:t>resistor</a:t>
            </a:r>
            <a:r>
              <a:rPr lang="en-US" sz="2400" b="1" dirty="0"/>
              <a:t> = </a:t>
            </a:r>
            <a:r>
              <a:rPr lang="en-US" sz="2400" b="1" dirty="0" err="1"/>
              <a:t>I</a:t>
            </a:r>
            <a:r>
              <a:rPr lang="en-US" sz="2400" b="1" baseline="-25000" dirty="0" err="1"/>
              <a:t>source</a:t>
            </a:r>
            <a:endParaRPr lang="en-US" sz="2400" dirty="0"/>
          </a:p>
          <a:p>
            <a:r>
              <a:rPr lang="en-US" sz="2400" b="1" dirty="0" err="1"/>
              <a:t>R</a:t>
            </a:r>
            <a:r>
              <a:rPr lang="en-US" sz="2400" b="1" baseline="-25000" dirty="0" err="1"/>
              <a:t>circuit</a:t>
            </a:r>
            <a:r>
              <a:rPr lang="en-US" sz="2400" b="1" dirty="0"/>
              <a:t> = </a:t>
            </a:r>
            <a:r>
              <a:rPr lang="en-US" sz="2400" b="1" dirty="0" err="1"/>
              <a:t>R</a:t>
            </a:r>
            <a:r>
              <a:rPr lang="en-US" sz="2400" b="1" baseline="-25000" dirty="0" err="1"/>
              <a:t>resistor</a:t>
            </a:r>
            <a:endParaRPr lang="en-US" sz="2400" dirty="0"/>
          </a:p>
          <a:p>
            <a:r>
              <a:rPr lang="en-US" sz="2400" b="1" dirty="0" err="1"/>
              <a:t>P</a:t>
            </a:r>
            <a:r>
              <a:rPr lang="en-US" sz="2400" b="1" baseline="-25000" dirty="0" err="1"/>
              <a:t>resistor</a:t>
            </a:r>
            <a:r>
              <a:rPr lang="en-US" sz="2400" b="1" dirty="0"/>
              <a:t> = </a:t>
            </a:r>
            <a:r>
              <a:rPr lang="en-US" sz="2400" b="1" dirty="0" err="1"/>
              <a:t>P</a:t>
            </a:r>
            <a:r>
              <a:rPr lang="en-US" sz="2400" b="1" baseline="-25000" dirty="0" err="1"/>
              <a:t>source</a:t>
            </a:r>
            <a:endParaRPr lang="en-US" sz="2400" dirty="0"/>
          </a:p>
          <a:p>
            <a:r>
              <a:rPr lang="en-US" sz="2400" b="1" dirty="0" err="1"/>
              <a:t>EPE</a:t>
            </a:r>
            <a:r>
              <a:rPr lang="en-US" sz="2400" b="1" baseline="-25000" dirty="0" err="1"/>
              <a:t>resistor</a:t>
            </a:r>
            <a:r>
              <a:rPr lang="en-US" sz="2400" b="1" dirty="0"/>
              <a:t> = </a:t>
            </a:r>
            <a:r>
              <a:rPr lang="en-US" sz="2400" b="1" dirty="0" err="1"/>
              <a:t>EPE</a:t>
            </a:r>
            <a:r>
              <a:rPr lang="en-US" sz="2400" b="1" baseline="-25000" dirty="0" err="1"/>
              <a:t>source</a:t>
            </a:r>
            <a:endParaRPr lang="en-US" sz="2400" dirty="0"/>
          </a:p>
          <a:p>
            <a:endParaRPr lang="en-US" dirty="0"/>
          </a:p>
        </p:txBody>
      </p:sp>
      <p:pic>
        <p:nvPicPr>
          <p:cNvPr id="9" name="Picture 8"/>
          <p:cNvPicPr>
            <a:picLocks noChangeAspect="1"/>
          </p:cNvPicPr>
          <p:nvPr/>
        </p:nvPicPr>
        <p:blipFill rotWithShape="1">
          <a:blip r:embed="rId2"/>
          <a:srcRect l="18427" t="34542" r="61119" b="55325"/>
          <a:stretch/>
        </p:blipFill>
        <p:spPr>
          <a:xfrm>
            <a:off x="1302364" y="5249517"/>
            <a:ext cx="4710472" cy="1311965"/>
          </a:xfrm>
          <a:prstGeom prst="rect">
            <a:avLst/>
          </a:prstGeom>
        </p:spPr>
      </p:pic>
    </p:spTree>
    <p:extLst>
      <p:ext uri="{BB962C8B-B14F-4D97-AF65-F5344CB8AC3E}">
        <p14:creationId xmlns:p14="http://schemas.microsoft.com/office/powerpoint/2010/main" val="3765221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Single resistor circuit</a:t>
            </a:r>
          </a:p>
        </p:txBody>
      </p:sp>
      <p:sp>
        <p:nvSpPr>
          <p:cNvPr id="6" name="Content Placeholder 5"/>
          <p:cNvSpPr>
            <a:spLocks noGrp="1"/>
          </p:cNvSpPr>
          <p:nvPr>
            <p:ph idx="1"/>
          </p:nvPr>
        </p:nvSpPr>
        <p:spPr/>
        <p:txBody>
          <a:bodyPr>
            <a:normAutofit lnSpcReduction="10000"/>
          </a:bodyPr>
          <a:lstStyle/>
          <a:p>
            <a:r>
              <a:rPr lang="en-US" sz="2400" dirty="0">
                <a:latin typeface="Arial Rounded MT Bold" panose="020F0704030504030204" pitchFamily="34" charset="0"/>
              </a:rPr>
              <a:t>A resistor may draw more current than a source can provide.  In this case the source will usually be damaged.  The source may overheat and burn or melt.  This happens when the resistance of the resistor is too small.  A load of zero resistance draws an infinite amount of current from a source.  No source can produce an infinite amount of current.  A resistance of almost zero is a “short circuit.”  This is very dangerous because a large amount of heat is produced and may start a fire.</a:t>
            </a:r>
          </a:p>
          <a:p>
            <a:endParaRPr lang="en-US" sz="2400" dirty="0">
              <a:latin typeface="Arial Rounded MT Bold" panose="020F0704030504030204" pitchFamily="34" charset="0"/>
            </a:endParaRPr>
          </a:p>
        </p:txBody>
      </p:sp>
    </p:spTree>
    <p:extLst>
      <p:ext uri="{BB962C8B-B14F-4D97-AF65-F5344CB8AC3E}">
        <p14:creationId xmlns:p14="http://schemas.microsoft.com/office/powerpoint/2010/main" val="1974552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Single resistor circuit</a:t>
            </a:r>
          </a:p>
        </p:txBody>
      </p:sp>
      <p:sp>
        <p:nvSpPr>
          <p:cNvPr id="6" name="Content Placeholder 5"/>
          <p:cNvSpPr>
            <a:spLocks noGrp="1"/>
          </p:cNvSpPr>
          <p:nvPr>
            <p:ph idx="1"/>
          </p:nvPr>
        </p:nvSpPr>
        <p:spPr/>
        <p:txBody>
          <a:bodyPr>
            <a:normAutofit/>
          </a:bodyPr>
          <a:lstStyle/>
          <a:p>
            <a:r>
              <a:rPr lang="en-US" sz="3600" dirty="0"/>
              <a:t>A source may send too much current to a resistor.  The resistor may not be able to convert energy fast enough.  The extra energy is converted into heat which may damage the resistor.  This happens when the voltage of the source is too high.</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338962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Single resistor circuit</a:t>
            </a:r>
          </a:p>
        </p:txBody>
      </p:sp>
      <p:sp>
        <p:nvSpPr>
          <p:cNvPr id="6" name="Content Placeholder 5"/>
          <p:cNvSpPr>
            <a:spLocks noGrp="1"/>
          </p:cNvSpPr>
          <p:nvPr>
            <p:ph idx="1"/>
          </p:nvPr>
        </p:nvSpPr>
        <p:spPr/>
        <p:txBody>
          <a:bodyPr>
            <a:normAutofit/>
          </a:bodyPr>
          <a:lstStyle/>
          <a:p>
            <a:r>
              <a:rPr lang="en-US" sz="2800" dirty="0"/>
              <a:t>You should match the device with its proper power supply.  Operating a device on the wrong power supply may damage the device, the power supply, or both.  If a device tells you to use a 1.5-volt battery, using a 9-volt battery will not make the device operate better!  Connecting the device to a 9-volt battery will probably damage the device, perhaps permanently.</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52024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Busters: Appliance in bath Myth</a:t>
            </a:r>
            <a:endParaRPr lang="en-US" dirty="0"/>
          </a:p>
        </p:txBody>
      </p:sp>
      <p:sp>
        <p:nvSpPr>
          <p:cNvPr id="3" name="Content Placeholder 2"/>
          <p:cNvSpPr>
            <a:spLocks noGrp="1"/>
          </p:cNvSpPr>
          <p:nvPr>
            <p:ph idx="1"/>
          </p:nvPr>
        </p:nvSpPr>
        <p:spPr/>
        <p:txBody>
          <a:bodyPr>
            <a:normAutofit/>
          </a:bodyPr>
          <a:lstStyle/>
          <a:p>
            <a:r>
              <a:rPr lang="en-US" sz="3600" dirty="0">
                <a:hlinkClick r:id="rId2"/>
              </a:rPr>
              <a:t>http://www.discovery.com/tv-shows/mythbusters/videos/appliances-in-the-bath-minimyth</a:t>
            </a:r>
            <a:r>
              <a:rPr lang="en-US" sz="3600" dirty="0" smtClean="0">
                <a:hlinkClick r:id="rId2"/>
              </a:rPr>
              <a:t>/</a:t>
            </a:r>
            <a:endParaRPr lang="en-US" sz="3600" dirty="0" smtClean="0"/>
          </a:p>
          <a:p>
            <a:r>
              <a:rPr lang="en-US" sz="3600" dirty="0" smtClean="0"/>
              <a:t>Is water a conductor or insulator of electricity?</a:t>
            </a:r>
            <a:endParaRPr lang="en-US" sz="3600" dirty="0"/>
          </a:p>
        </p:txBody>
      </p:sp>
    </p:spTree>
    <p:extLst>
      <p:ext uri="{BB962C8B-B14F-4D97-AF65-F5344CB8AC3E}">
        <p14:creationId xmlns:p14="http://schemas.microsoft.com/office/powerpoint/2010/main" val="2117717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Resistor Circuit Example Problems</a:t>
            </a:r>
            <a:endParaRPr lang="en-US" dirty="0"/>
          </a:p>
        </p:txBody>
      </p:sp>
      <p:sp>
        <p:nvSpPr>
          <p:cNvPr id="4" name="Content Placeholder 3"/>
          <p:cNvSpPr>
            <a:spLocks noGrp="1"/>
          </p:cNvSpPr>
          <p:nvPr>
            <p:ph sz="half" idx="1"/>
          </p:nvPr>
        </p:nvSpPr>
        <p:spPr/>
        <p:txBody>
          <a:bodyPr>
            <a:normAutofit fontScale="92500"/>
          </a:bodyPr>
          <a:lstStyle/>
          <a:p>
            <a:r>
              <a:rPr lang="en-US" dirty="0"/>
              <a:t>1.  How much current does the resistor draw from the source in each situation?</a:t>
            </a:r>
          </a:p>
          <a:p>
            <a:r>
              <a:rPr lang="en-US" dirty="0"/>
              <a:t>	(a)  a 5 Ω resistor connected to a </a:t>
            </a:r>
            <a:r>
              <a:rPr lang="en-US" dirty="0" smtClean="0"/>
              <a:t>	5-V </a:t>
            </a:r>
            <a:r>
              <a:rPr lang="en-US" dirty="0"/>
              <a:t>source</a:t>
            </a:r>
          </a:p>
          <a:p>
            <a:r>
              <a:rPr lang="en-US" dirty="0"/>
              <a:t>	(b)  a 5 Ω resistor connected to a </a:t>
            </a:r>
            <a:r>
              <a:rPr lang="en-US" dirty="0" smtClean="0"/>
              <a:t>	10-V </a:t>
            </a:r>
            <a:r>
              <a:rPr lang="en-US" dirty="0"/>
              <a:t>source</a:t>
            </a:r>
          </a:p>
          <a:p>
            <a:pPr marL="914400" lvl="2" indent="0">
              <a:buNone/>
            </a:pPr>
            <a:r>
              <a:rPr lang="en-US" sz="2000" dirty="0"/>
              <a:t>(c)  a 10 Ω resistor connected to a 10-V source</a:t>
            </a:r>
          </a:p>
          <a:p>
            <a:endParaRPr lang="en-US" dirty="0"/>
          </a:p>
        </p:txBody>
      </p:sp>
      <p:sp>
        <p:nvSpPr>
          <p:cNvPr id="5" name="Content Placeholder 4"/>
          <p:cNvSpPr>
            <a:spLocks noGrp="1"/>
          </p:cNvSpPr>
          <p:nvPr>
            <p:ph sz="half" idx="2"/>
          </p:nvPr>
        </p:nvSpPr>
        <p:spPr/>
        <p:txBody>
          <a:bodyPr>
            <a:normAutofit fontScale="92500"/>
          </a:bodyPr>
          <a:lstStyle/>
          <a:p>
            <a:endParaRPr lang="en-US"/>
          </a:p>
        </p:txBody>
      </p:sp>
    </p:spTree>
    <p:extLst>
      <p:ext uri="{BB962C8B-B14F-4D97-AF65-F5344CB8AC3E}">
        <p14:creationId xmlns:p14="http://schemas.microsoft.com/office/powerpoint/2010/main" val="4240712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Circuits</a:t>
            </a:r>
            <a:endParaRPr lang="en-US" dirty="0"/>
          </a:p>
        </p:txBody>
      </p:sp>
      <p:sp>
        <p:nvSpPr>
          <p:cNvPr id="6" name="Content Placeholder 5"/>
          <p:cNvSpPr>
            <a:spLocks noGrp="1"/>
          </p:cNvSpPr>
          <p:nvPr>
            <p:ph sz="half" idx="1"/>
          </p:nvPr>
        </p:nvSpPr>
        <p:spPr/>
        <p:txBody>
          <a:bodyPr/>
          <a:lstStyle/>
          <a:p>
            <a:endParaRPr lang="en-US"/>
          </a:p>
        </p:txBody>
      </p:sp>
      <p:sp>
        <p:nvSpPr>
          <p:cNvPr id="18" name="Rectangle 23"/>
          <p:cNvSpPr>
            <a:spLocks noChangeArrowheads="1"/>
          </p:cNvSpPr>
          <p:nvPr/>
        </p:nvSpPr>
        <p:spPr bwMode="auto">
          <a:xfrm>
            <a:off x="2385391" y="30612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9" name="Group 14"/>
          <p:cNvGrpSpPr>
            <a:grpSpLocks/>
          </p:cNvGrpSpPr>
          <p:nvPr/>
        </p:nvGrpSpPr>
        <p:grpSpPr bwMode="auto">
          <a:xfrm>
            <a:off x="7069621" y="2804076"/>
            <a:ext cx="3677893" cy="1428751"/>
            <a:chOff x="2595" y="4515"/>
            <a:chExt cx="4005" cy="1335"/>
          </a:xfrm>
        </p:grpSpPr>
        <p:sp>
          <p:nvSpPr>
            <p:cNvPr id="20" name="Text Box 22"/>
            <p:cNvSpPr txBox="1">
              <a:spLocks noChangeArrowheads="1"/>
            </p:cNvSpPr>
            <p:nvPr/>
          </p:nvSpPr>
          <p:spPr bwMode="auto">
            <a:xfrm>
              <a:off x="2595" y="4830"/>
              <a:ext cx="1020" cy="5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45720" rIns="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source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Text Box 21"/>
            <p:cNvSpPr txBox="1">
              <a:spLocks noChangeArrowheads="1"/>
            </p:cNvSpPr>
            <p:nvPr/>
          </p:nvSpPr>
          <p:spPr bwMode="auto">
            <a:xfrm>
              <a:off x="5385" y="4830"/>
              <a:ext cx="1215" cy="7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45720" rIns="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load resistor(s)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Line 20"/>
            <p:cNvSpPr>
              <a:spLocks noChangeShapeType="1"/>
            </p:cNvSpPr>
            <p:nvPr/>
          </p:nvSpPr>
          <p:spPr bwMode="auto">
            <a:xfrm flipV="1">
              <a:off x="3075" y="4515"/>
              <a:ext cx="0" cy="3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9"/>
            <p:cNvSpPr>
              <a:spLocks noChangeShapeType="1"/>
            </p:cNvSpPr>
            <p:nvPr/>
          </p:nvSpPr>
          <p:spPr bwMode="auto">
            <a:xfrm>
              <a:off x="3075" y="4515"/>
              <a:ext cx="298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8"/>
            <p:cNvSpPr>
              <a:spLocks noChangeShapeType="1"/>
            </p:cNvSpPr>
            <p:nvPr/>
          </p:nvSpPr>
          <p:spPr bwMode="auto">
            <a:xfrm>
              <a:off x="6060" y="4515"/>
              <a:ext cx="0" cy="3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7"/>
            <p:cNvSpPr>
              <a:spLocks noChangeShapeType="1"/>
            </p:cNvSpPr>
            <p:nvPr/>
          </p:nvSpPr>
          <p:spPr bwMode="auto">
            <a:xfrm>
              <a:off x="6060" y="5595"/>
              <a:ext cx="0" cy="2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6"/>
            <p:cNvSpPr>
              <a:spLocks noChangeShapeType="1"/>
            </p:cNvSpPr>
            <p:nvPr/>
          </p:nvSpPr>
          <p:spPr bwMode="auto">
            <a:xfrm flipH="1">
              <a:off x="3075" y="5850"/>
              <a:ext cx="298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5"/>
            <p:cNvSpPr>
              <a:spLocks noChangeShapeType="1"/>
            </p:cNvSpPr>
            <p:nvPr/>
          </p:nvSpPr>
          <p:spPr bwMode="auto">
            <a:xfrm flipV="1">
              <a:off x="3075" y="5370"/>
              <a:ext cx="0" cy="4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8" name="Rectangle 26"/>
          <p:cNvSpPr>
            <a:spLocks noChangeArrowheads="1"/>
          </p:cNvSpPr>
          <p:nvPr/>
        </p:nvSpPr>
        <p:spPr bwMode="auto">
          <a:xfrm>
            <a:off x="987763" y="2211014"/>
            <a:ext cx="5870946"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Rounded MT Bold" panose="020F0704030504030204" pitchFamily="34" charset="0"/>
                <a:ea typeface="Times New Roman" panose="02020603050405020304" pitchFamily="18" charset="0"/>
                <a:cs typeface="Arial" panose="020B0604020202020204" pitchFamily="34" charset="0"/>
              </a:rPr>
              <a:t>Every electric circuit must have at least three elements:</a:t>
            </a:r>
            <a:endParaRPr kumimoji="0" lang="en-US" altLang="en-US" b="0" i="0" u="none" strike="noStrike" cap="none" normalizeH="0" baseline="0" dirty="0" smtClean="0">
              <a:ln>
                <a:noFill/>
              </a:ln>
              <a:solidFill>
                <a:schemeClr val="tx1"/>
              </a:solidFill>
              <a:effectLst/>
              <a:latin typeface="Arial Rounded MT Bold" panose="020F07040305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Rounded MT Bold" panose="020F0704030504030204" pitchFamily="34" charset="0"/>
                <a:ea typeface="Times New Roman" panose="02020603050405020304" pitchFamily="18" charset="0"/>
                <a:cs typeface="Arial" panose="020B0604020202020204" pitchFamily="34" charset="0"/>
              </a:rPr>
              <a:t>1.  a source of electric current</a:t>
            </a:r>
            <a:endParaRPr kumimoji="0" lang="en-US" altLang="en-US" b="0" i="0" u="none" strike="noStrike" cap="none" normalizeH="0" baseline="0" dirty="0" smtClean="0">
              <a:ln>
                <a:noFill/>
              </a:ln>
              <a:solidFill>
                <a:schemeClr val="tx1"/>
              </a:solidFill>
              <a:effectLst/>
              <a:latin typeface="Arial Rounded MT Bold" panose="020F07040305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Rounded MT Bold" panose="020F0704030504030204" pitchFamily="34" charset="0"/>
                <a:ea typeface="Times New Roman" panose="02020603050405020304" pitchFamily="18" charset="0"/>
                <a:cs typeface="Arial" panose="020B0604020202020204" pitchFamily="34" charset="0"/>
              </a:rPr>
              <a:t>2.  a device that converts the electrical potential energy produced by the source into some other kind of energy – called a load resistor</a:t>
            </a:r>
            <a:endParaRPr kumimoji="0" lang="en-US" altLang="en-US" b="0" i="0" u="none" strike="noStrike" cap="none" normalizeH="0" baseline="0" dirty="0" smtClean="0">
              <a:ln>
                <a:noFill/>
              </a:ln>
              <a:solidFill>
                <a:schemeClr val="tx1"/>
              </a:solidFill>
              <a:effectLst/>
              <a:latin typeface="Arial Rounded MT Bold" panose="020F07040305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Rounded MT Bold" panose="020F0704030504030204" pitchFamily="34" charset="0"/>
                <a:ea typeface="Times New Roman" panose="02020603050405020304" pitchFamily="18" charset="0"/>
                <a:cs typeface="Arial" panose="020B0604020202020204" pitchFamily="34" charset="0"/>
              </a:rPr>
              <a:t>3.  conductors that connect the source and </a:t>
            </a:r>
            <a:endParaRPr kumimoji="0" lang="en-US" altLang="en-US" b="0" i="0" u="none" strike="noStrike" cap="none" normalizeH="0" baseline="0" dirty="0" smtClean="0">
              <a:ln>
                <a:noFill/>
              </a:ln>
              <a:solidFill>
                <a:schemeClr val="tx1"/>
              </a:solidFill>
              <a:effectLst/>
              <a:latin typeface="Arial Rounded MT Bold" panose="020F07040305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Rounded MT Bold" panose="020F0704030504030204" pitchFamily="34" charset="0"/>
                <a:ea typeface="Times New Roman" panose="02020603050405020304" pitchFamily="18" charset="0"/>
                <a:cs typeface="Arial" panose="020B0604020202020204" pitchFamily="34" charset="0"/>
              </a:rPr>
              <a:t>load resistor(s) to make a complete, unbroken path from the source through the load resistor(s) and back to the source</a:t>
            </a:r>
            <a:endParaRPr kumimoji="0" lang="en-US" altLang="en-US" b="0" i="0" u="none" strike="noStrike" cap="none" normalizeH="0" baseline="0" dirty="0" smtClean="0">
              <a:ln>
                <a:noFill/>
              </a:ln>
              <a:solidFill>
                <a:schemeClr val="tx1"/>
              </a:solidFill>
              <a:effectLst/>
              <a:latin typeface="Arial Rounded MT Bold" panose="020F0704030504030204" pitchFamily="34" charset="0"/>
            </a:endParaRPr>
          </a:p>
        </p:txBody>
      </p:sp>
    </p:spTree>
    <p:extLst>
      <p:ext uri="{BB962C8B-B14F-4D97-AF65-F5344CB8AC3E}">
        <p14:creationId xmlns:p14="http://schemas.microsoft.com/office/powerpoint/2010/main" val="470388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Resistor Circuit Example Problems</a:t>
            </a:r>
            <a:endParaRPr lang="en-US" dirty="0"/>
          </a:p>
        </p:txBody>
      </p:sp>
      <p:sp>
        <p:nvSpPr>
          <p:cNvPr id="4" name="Content Placeholder 3"/>
          <p:cNvSpPr>
            <a:spLocks noGrp="1"/>
          </p:cNvSpPr>
          <p:nvPr>
            <p:ph sz="half" idx="1"/>
          </p:nvPr>
        </p:nvSpPr>
        <p:spPr/>
        <p:txBody>
          <a:bodyPr>
            <a:normAutofit fontScale="92500" lnSpcReduction="10000"/>
          </a:bodyPr>
          <a:lstStyle/>
          <a:p>
            <a:r>
              <a:rPr lang="en-US" sz="2400" dirty="0"/>
              <a:t>1.  How much current does the resistor draw from the source in each situation?</a:t>
            </a:r>
          </a:p>
          <a:p>
            <a:r>
              <a:rPr lang="en-US" sz="2400" dirty="0"/>
              <a:t>	(a)  a 5 Ω resistor connected to </a:t>
            </a:r>
            <a:r>
              <a:rPr lang="en-US" sz="2400" dirty="0" smtClean="0"/>
              <a:t>	a 5-V </a:t>
            </a:r>
            <a:r>
              <a:rPr lang="en-US" sz="2400" dirty="0"/>
              <a:t>source</a:t>
            </a:r>
          </a:p>
          <a:p>
            <a:r>
              <a:rPr lang="en-US" sz="2400" dirty="0"/>
              <a:t>	(b)  a 5 Ω resistor connected to </a:t>
            </a:r>
            <a:r>
              <a:rPr lang="en-US" sz="2400" dirty="0" smtClean="0"/>
              <a:t>	a 10-V </a:t>
            </a:r>
            <a:r>
              <a:rPr lang="en-US" sz="2400" dirty="0"/>
              <a:t>source</a:t>
            </a:r>
          </a:p>
          <a:p>
            <a:pPr marL="914400" lvl="2" indent="0">
              <a:buNone/>
            </a:pPr>
            <a:r>
              <a:rPr lang="en-US" sz="2400" dirty="0"/>
              <a:t>(c)  a 10 Ω resistor connected to a 10-V source</a:t>
            </a:r>
          </a:p>
          <a:p>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half" idx="2"/>
              </p:nvPr>
            </p:nvSpPr>
            <p:spPr>
              <a:xfrm>
                <a:off x="6647796" y="2286000"/>
                <a:ext cx="4800600" cy="3789680"/>
              </a:xfrm>
            </p:spPr>
            <p:txBody>
              <a:bodyPr>
                <a:normAutofit fontScale="92500" lnSpcReduction="10000"/>
              </a:bodyPr>
              <a:lstStyle/>
              <a:p>
                <a:r>
                  <a:rPr lang="en-US" dirty="0" smtClean="0"/>
                  <a:t>If V = IR, then I</a:t>
                </a:r>
                <a:r>
                  <a:rPr lang="en-US" sz="2800" dirty="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𝑉</m:t>
                        </m:r>
                      </m:num>
                      <m:den>
                        <m:r>
                          <a:rPr lang="en-US" sz="2800" i="1">
                            <a:latin typeface="Cambria Math" panose="02040503050406030204" pitchFamily="18" charset="0"/>
                          </a:rPr>
                          <m:t>𝑅</m:t>
                        </m:r>
                      </m:den>
                    </m:f>
                  </m:oMath>
                </a14:m>
                <a:r>
                  <a:rPr lang="en-US" sz="2800" dirty="0" smtClean="0"/>
                  <a:t> </a:t>
                </a:r>
              </a:p>
              <a:p>
                <a:r>
                  <a:rPr lang="en-US" sz="2800" dirty="0" smtClean="0"/>
                  <a:t>A) </a:t>
                </a:r>
                <a:r>
                  <a:rPr lang="en-US" sz="2800" dirty="0"/>
                  <a:t>I=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𝑉</m:t>
                        </m:r>
                      </m:num>
                      <m:den>
                        <m:r>
                          <a:rPr lang="en-US" sz="2800" i="1">
                            <a:latin typeface="Cambria Math" panose="02040503050406030204" pitchFamily="18" charset="0"/>
                          </a:rPr>
                          <m:t>𝑅</m:t>
                        </m:r>
                      </m:den>
                    </m:f>
                  </m:oMath>
                </a14:m>
                <a:r>
                  <a:rPr lang="en-US" sz="2800" dirty="0" smtClean="0"/>
                  <a:t> = </a:t>
                </a:r>
                <a14:m>
                  <m:oMath xmlns:m="http://schemas.openxmlformats.org/officeDocument/2006/math">
                    <m:f>
                      <m:fPr>
                        <m:ctrlPr>
                          <a:rPr lang="en-US" sz="3600" i="1">
                            <a:latin typeface="Cambria Math" panose="02040503050406030204" pitchFamily="18" charset="0"/>
                          </a:rPr>
                        </m:ctrlPr>
                      </m:fPr>
                      <m:num>
                        <m:r>
                          <a:rPr lang="en-US" sz="3600" b="0" i="1" smtClean="0">
                            <a:latin typeface="Cambria Math" panose="02040503050406030204" pitchFamily="18" charset="0"/>
                          </a:rPr>
                          <m:t>5 </m:t>
                        </m:r>
                        <m:r>
                          <a:rPr lang="en-US" sz="3600" b="0" i="1" smtClean="0">
                            <a:latin typeface="Cambria Math" panose="02040503050406030204" pitchFamily="18" charset="0"/>
                          </a:rPr>
                          <m:t>𝑉</m:t>
                        </m:r>
                      </m:num>
                      <m:den>
                        <m:r>
                          <a:rPr lang="en-US" sz="3600" b="0" i="1" smtClean="0">
                            <a:latin typeface="Cambria Math" panose="02040503050406030204" pitchFamily="18" charset="0"/>
                          </a:rPr>
                          <m:t>5</m:t>
                        </m:r>
                        <m:r>
                          <m:rPr>
                            <m:nor/>
                          </m:rPr>
                          <a:rPr lang="en-US" sz="3600" b="0" i="0" smtClean="0">
                            <a:latin typeface="Cambria Math" panose="02040503050406030204" pitchFamily="18" charset="0"/>
                          </a:rPr>
                          <m:t> </m:t>
                        </m:r>
                        <m:r>
                          <m:rPr>
                            <m:nor/>
                          </m:rPr>
                          <a:rPr lang="en-US" sz="2800" dirty="0"/>
                          <m:t>Ω</m:t>
                        </m:r>
                      </m:den>
                    </m:f>
                  </m:oMath>
                </a14:m>
                <a:r>
                  <a:rPr lang="en-US" sz="2800" dirty="0" smtClean="0"/>
                  <a:t>  = 1 A</a:t>
                </a:r>
              </a:p>
              <a:p>
                <a:r>
                  <a:rPr lang="en-US" sz="2800" dirty="0" smtClean="0"/>
                  <a:t>B) </a:t>
                </a:r>
                <a:r>
                  <a:rPr lang="en-US" sz="2800" dirty="0"/>
                  <a:t>I=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𝑉</m:t>
                        </m:r>
                      </m:num>
                      <m:den>
                        <m:r>
                          <a:rPr lang="en-US" sz="2800" i="1">
                            <a:latin typeface="Cambria Math" panose="02040503050406030204" pitchFamily="18" charset="0"/>
                          </a:rPr>
                          <m:t>𝑅</m:t>
                        </m:r>
                      </m:den>
                    </m:f>
                  </m:oMath>
                </a14:m>
                <a:r>
                  <a:rPr lang="en-US" sz="2800" dirty="0"/>
                  <a:t> = </a:t>
                </a:r>
                <a14:m>
                  <m:oMath xmlns:m="http://schemas.openxmlformats.org/officeDocument/2006/math">
                    <m:f>
                      <m:fPr>
                        <m:ctrlPr>
                          <a:rPr lang="en-US" sz="3600" i="1">
                            <a:latin typeface="Cambria Math" panose="02040503050406030204" pitchFamily="18" charset="0"/>
                          </a:rPr>
                        </m:ctrlPr>
                      </m:fPr>
                      <m:num>
                        <m:r>
                          <a:rPr lang="en-US" sz="3600" b="0" i="1" smtClean="0">
                            <a:latin typeface="Cambria Math" panose="02040503050406030204" pitchFamily="18" charset="0"/>
                          </a:rPr>
                          <m:t>10</m:t>
                        </m:r>
                        <m:r>
                          <a:rPr lang="en-US" sz="3600" i="1">
                            <a:latin typeface="Cambria Math" panose="02040503050406030204" pitchFamily="18" charset="0"/>
                          </a:rPr>
                          <m:t> </m:t>
                        </m:r>
                        <m:r>
                          <a:rPr lang="en-US" sz="3600" i="1">
                            <a:latin typeface="Cambria Math" panose="02040503050406030204" pitchFamily="18" charset="0"/>
                          </a:rPr>
                          <m:t>𝑉</m:t>
                        </m:r>
                      </m:num>
                      <m:den>
                        <m:r>
                          <a:rPr lang="en-US" sz="3600" i="1">
                            <a:latin typeface="Cambria Math" panose="02040503050406030204" pitchFamily="18" charset="0"/>
                          </a:rPr>
                          <m:t>5</m:t>
                        </m:r>
                        <m:r>
                          <m:rPr>
                            <m:nor/>
                          </m:rPr>
                          <a:rPr lang="en-US" sz="3600">
                            <a:latin typeface="Cambria Math" panose="02040503050406030204" pitchFamily="18" charset="0"/>
                          </a:rPr>
                          <m:t> </m:t>
                        </m:r>
                        <m:r>
                          <m:rPr>
                            <m:nor/>
                          </m:rPr>
                          <a:rPr lang="en-US" sz="2800" dirty="0"/>
                          <m:t>Ω</m:t>
                        </m:r>
                      </m:den>
                    </m:f>
                  </m:oMath>
                </a14:m>
                <a:r>
                  <a:rPr lang="en-US" sz="2800" dirty="0"/>
                  <a:t>  = </a:t>
                </a:r>
                <a:r>
                  <a:rPr lang="en-US" sz="2800" dirty="0" smtClean="0"/>
                  <a:t>2 A</a:t>
                </a:r>
              </a:p>
              <a:p>
                <a:r>
                  <a:rPr lang="en-US" sz="2800" dirty="0" smtClean="0"/>
                  <a:t>C) </a:t>
                </a:r>
                <a:r>
                  <a:rPr lang="en-US" sz="2800" dirty="0"/>
                  <a:t>I=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𝑉</m:t>
                        </m:r>
                      </m:num>
                      <m:den>
                        <m:r>
                          <a:rPr lang="en-US" sz="2800" i="1">
                            <a:latin typeface="Cambria Math" panose="02040503050406030204" pitchFamily="18" charset="0"/>
                          </a:rPr>
                          <m:t>𝑅</m:t>
                        </m:r>
                      </m:den>
                    </m:f>
                  </m:oMath>
                </a14:m>
                <a:r>
                  <a:rPr lang="en-US" sz="2800" dirty="0"/>
                  <a:t> = </a:t>
                </a:r>
                <a14:m>
                  <m:oMath xmlns:m="http://schemas.openxmlformats.org/officeDocument/2006/math">
                    <m:f>
                      <m:fPr>
                        <m:ctrlPr>
                          <a:rPr lang="en-US" sz="3600" i="1">
                            <a:latin typeface="Cambria Math" panose="02040503050406030204" pitchFamily="18" charset="0"/>
                          </a:rPr>
                        </m:ctrlPr>
                      </m:fPr>
                      <m:num>
                        <m:r>
                          <a:rPr lang="en-US" sz="3600" b="0" i="1" smtClean="0">
                            <a:latin typeface="Cambria Math" panose="02040503050406030204" pitchFamily="18" charset="0"/>
                            <a:ea typeface="Cambria Math" panose="02040503050406030204" pitchFamily="18" charset="0"/>
                          </a:rPr>
                          <m:t>10</m:t>
                        </m:r>
                        <m:r>
                          <a:rPr lang="en-US" sz="3600" i="1">
                            <a:latin typeface="Cambria Math" panose="02040503050406030204" pitchFamily="18" charset="0"/>
                          </a:rPr>
                          <m:t> </m:t>
                        </m:r>
                        <m:r>
                          <a:rPr lang="en-US" sz="3600" i="1">
                            <a:latin typeface="Cambria Math" panose="02040503050406030204" pitchFamily="18" charset="0"/>
                          </a:rPr>
                          <m:t>𝑉</m:t>
                        </m:r>
                      </m:num>
                      <m:den>
                        <m:r>
                          <m:rPr>
                            <m:nor/>
                          </m:rPr>
                          <a:rPr lang="en-US" sz="3600" b="0" i="0" smtClean="0">
                            <a:latin typeface="Cambria Math" panose="02040503050406030204" pitchFamily="18" charset="0"/>
                            <a:ea typeface="Cambria Math" panose="02040503050406030204" pitchFamily="18" charset="0"/>
                          </a:rPr>
                          <m:t>10</m:t>
                        </m:r>
                        <m:r>
                          <m:rPr>
                            <m:nor/>
                          </m:rPr>
                          <a:rPr lang="en-US" sz="3600">
                            <a:latin typeface="Cambria Math" panose="02040503050406030204" pitchFamily="18" charset="0"/>
                          </a:rPr>
                          <m:t> </m:t>
                        </m:r>
                        <m:r>
                          <m:rPr>
                            <m:nor/>
                          </m:rPr>
                          <a:rPr lang="en-US" sz="3600" dirty="0"/>
                          <m:t>Ω</m:t>
                        </m:r>
                      </m:den>
                    </m:f>
                  </m:oMath>
                </a14:m>
                <a:r>
                  <a:rPr lang="en-US" sz="2800" dirty="0"/>
                  <a:t>  = 1 A</a:t>
                </a:r>
              </a:p>
              <a:p>
                <a:endParaRPr lang="en-US" sz="2800" dirty="0"/>
              </a:p>
              <a:p>
                <a:endParaRPr lang="en-US" sz="2800"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xfrm>
                <a:off x="6647796" y="2286000"/>
                <a:ext cx="4800600" cy="3789680"/>
              </a:xfrm>
              <a:blipFill rotWithShape="0">
                <a:blip r:embed="rId2"/>
                <a:stretch>
                  <a:fillRect l="-2033"/>
                </a:stretch>
              </a:blipFill>
            </p:spPr>
            <p:txBody>
              <a:bodyPr/>
              <a:lstStyle/>
              <a:p>
                <a:r>
                  <a:rPr lang="en-US">
                    <a:noFill/>
                  </a:rPr>
                  <a:t> </a:t>
                </a:r>
              </a:p>
            </p:txBody>
          </p:sp>
        </mc:Fallback>
      </mc:AlternateContent>
    </p:spTree>
    <p:extLst>
      <p:ext uri="{BB962C8B-B14F-4D97-AF65-F5344CB8AC3E}">
        <p14:creationId xmlns:p14="http://schemas.microsoft.com/office/powerpoint/2010/main" val="1878599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Resistor Circuit Example Problems</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2.) A </a:t>
            </a:r>
            <a:r>
              <a:rPr lang="en-US" dirty="0"/>
              <a:t>150-ohm resistor is connected to a 15-volt battery.</a:t>
            </a:r>
          </a:p>
          <a:p>
            <a:r>
              <a:rPr lang="en-US" dirty="0" smtClean="0"/>
              <a:t>(</a:t>
            </a:r>
            <a:r>
              <a:rPr lang="en-US" dirty="0"/>
              <a:t>a)  How much current (in amps and in mA) does the resistor draw from the battery?</a:t>
            </a:r>
          </a:p>
          <a:p>
            <a:r>
              <a:rPr lang="en-US" dirty="0" smtClean="0"/>
              <a:t>(</a:t>
            </a:r>
            <a:r>
              <a:rPr lang="en-US" dirty="0"/>
              <a:t>b)  How much power (in watts and in kW) does the battery produce?</a:t>
            </a:r>
          </a:p>
          <a:p>
            <a:r>
              <a:rPr lang="en-US" dirty="0" smtClean="0"/>
              <a:t>(</a:t>
            </a:r>
            <a:r>
              <a:rPr lang="en-US" dirty="0"/>
              <a:t>c)  How much power (in watts and in kW) does the resistor consume?</a:t>
            </a:r>
          </a:p>
          <a:p>
            <a:endParaRPr lang="en-US" dirty="0"/>
          </a:p>
        </p:txBody>
      </p:sp>
      <p:sp>
        <p:nvSpPr>
          <p:cNvPr id="5" name="Content Placeholder 4"/>
          <p:cNvSpPr>
            <a:spLocks noGrp="1"/>
          </p:cNvSpPr>
          <p:nvPr>
            <p:ph sz="half" idx="2"/>
          </p:nvPr>
        </p:nvSpPr>
        <p:spPr/>
        <p:txBody>
          <a:bodyPr>
            <a:normAutofit fontScale="92500" lnSpcReduction="20000"/>
          </a:bodyPr>
          <a:lstStyle/>
          <a:p>
            <a:r>
              <a:rPr lang="en-US" dirty="0"/>
              <a:t>(d)  How much electrical energy (in joules and in kWh) does the resistor use in 30 minutes of operation?</a:t>
            </a:r>
          </a:p>
          <a:p>
            <a:r>
              <a:rPr lang="en-US" dirty="0" smtClean="0"/>
              <a:t>(</a:t>
            </a:r>
            <a:r>
              <a:rPr lang="en-US" dirty="0"/>
              <a:t>e)  How much electric charge passes through the circuit in 6 seconds?</a:t>
            </a:r>
          </a:p>
          <a:p>
            <a:r>
              <a:rPr lang="en-US" dirty="0" smtClean="0"/>
              <a:t>(</a:t>
            </a:r>
            <a:r>
              <a:rPr lang="en-US" dirty="0"/>
              <a:t>f)   How many electrons pass through the resistor in 6 seconds?</a:t>
            </a:r>
          </a:p>
          <a:p>
            <a:endParaRPr lang="en-US" dirty="0"/>
          </a:p>
        </p:txBody>
      </p:sp>
    </p:spTree>
    <p:extLst>
      <p:ext uri="{BB962C8B-B14F-4D97-AF65-F5344CB8AC3E}">
        <p14:creationId xmlns:p14="http://schemas.microsoft.com/office/powerpoint/2010/main" val="1279836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a:t>A 150-ohm resistor is connected to a 15-volt battery.</a:t>
            </a:r>
          </a:p>
        </p:txBody>
      </p:sp>
      <p:sp>
        <p:nvSpPr>
          <p:cNvPr id="4" name="Content Placeholder 3"/>
          <p:cNvSpPr>
            <a:spLocks noGrp="1"/>
          </p:cNvSpPr>
          <p:nvPr>
            <p:ph sz="half" idx="1"/>
          </p:nvPr>
        </p:nvSpPr>
        <p:spPr/>
        <p:txBody>
          <a:bodyPr/>
          <a:lstStyle/>
          <a:p>
            <a:r>
              <a:rPr lang="en-US" sz="3200" dirty="0" smtClean="0"/>
              <a:t>(</a:t>
            </a:r>
            <a:r>
              <a:rPr lang="en-US" sz="3200" dirty="0"/>
              <a:t>a)  How much current (in amps and in mA) does the resistor draw from the battery?</a:t>
            </a:r>
          </a:p>
          <a:p>
            <a:endParaRPr lang="en-US" dirty="0"/>
          </a:p>
        </p:txBody>
      </p:sp>
      <p:sp>
        <p:nvSpPr>
          <p:cNvPr id="5" name="Content Placeholder 4"/>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14772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a:t>A 150-ohm resistor is connected to a 15-volt battery.</a:t>
            </a:r>
          </a:p>
        </p:txBody>
      </p:sp>
      <p:sp>
        <p:nvSpPr>
          <p:cNvPr id="4" name="Content Placeholder 3"/>
          <p:cNvSpPr>
            <a:spLocks noGrp="1"/>
          </p:cNvSpPr>
          <p:nvPr>
            <p:ph sz="half" idx="1"/>
          </p:nvPr>
        </p:nvSpPr>
        <p:spPr/>
        <p:txBody>
          <a:bodyPr/>
          <a:lstStyle/>
          <a:p>
            <a:r>
              <a:rPr lang="en-US" sz="3200" dirty="0" smtClean="0"/>
              <a:t>(</a:t>
            </a:r>
            <a:r>
              <a:rPr lang="en-US" sz="3200" dirty="0"/>
              <a:t>a)  How much current (in amps and in mA) does the resistor draw from the battery?</a:t>
            </a:r>
          </a:p>
          <a:p>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half" idx="2"/>
              </p:nvPr>
            </p:nvSpPr>
            <p:spPr/>
            <p:txBody>
              <a:bodyPr/>
              <a:lstStyle/>
              <a:p>
                <a:r>
                  <a:rPr lang="en-US" sz="3200" dirty="0" smtClean="0"/>
                  <a:t>I =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𝑉</m:t>
                        </m:r>
                      </m:num>
                      <m:den>
                        <m:r>
                          <a:rPr lang="en-US" sz="3200" i="1">
                            <a:latin typeface="Cambria Math" panose="02040503050406030204" pitchFamily="18" charset="0"/>
                          </a:rPr>
                          <m:t>𝑅</m:t>
                        </m:r>
                      </m:den>
                    </m:f>
                  </m:oMath>
                </a14:m>
                <a:r>
                  <a:rPr lang="en-US" sz="3200" dirty="0"/>
                  <a:t> = </a:t>
                </a:r>
                <a14:m>
                  <m:oMath xmlns:m="http://schemas.openxmlformats.org/officeDocument/2006/math">
                    <m:f>
                      <m:fPr>
                        <m:ctrlPr>
                          <a:rPr lang="en-US" sz="3200" i="1">
                            <a:latin typeface="Cambria Math" panose="02040503050406030204" pitchFamily="18" charset="0"/>
                          </a:rPr>
                        </m:ctrlPr>
                      </m:fPr>
                      <m:num>
                        <m:r>
                          <a:rPr lang="en-US" sz="3200" b="0" i="1" smtClean="0">
                            <a:latin typeface="Cambria Math" panose="02040503050406030204" pitchFamily="18" charset="0"/>
                          </a:rPr>
                          <m:t>1</m:t>
                        </m:r>
                        <m:r>
                          <a:rPr lang="en-US" sz="3200" i="1">
                            <a:latin typeface="Cambria Math" panose="02040503050406030204" pitchFamily="18" charset="0"/>
                          </a:rPr>
                          <m:t>5 </m:t>
                        </m:r>
                        <m:r>
                          <a:rPr lang="en-US" sz="3200" i="1">
                            <a:latin typeface="Cambria Math" panose="02040503050406030204" pitchFamily="18" charset="0"/>
                          </a:rPr>
                          <m:t>𝑉</m:t>
                        </m:r>
                      </m:num>
                      <m:den>
                        <m:r>
                          <a:rPr lang="en-US" sz="3200" b="0" i="1" smtClean="0">
                            <a:latin typeface="Cambria Math" panose="02040503050406030204" pitchFamily="18" charset="0"/>
                          </a:rPr>
                          <m:t>150</m:t>
                        </m:r>
                        <m:r>
                          <m:rPr>
                            <m:nor/>
                          </m:rPr>
                          <a:rPr lang="en-US" sz="3200" b="0" i="0" smtClean="0">
                            <a:latin typeface="Cambria Math" panose="02040503050406030204" pitchFamily="18" charset="0"/>
                          </a:rPr>
                          <m:t> </m:t>
                        </m:r>
                        <m:r>
                          <m:rPr>
                            <m:nor/>
                          </m:rPr>
                          <a:rPr lang="en-US" sz="3200" dirty="0" smtClean="0"/>
                          <m:t>Ω</m:t>
                        </m:r>
                      </m:den>
                    </m:f>
                  </m:oMath>
                </a14:m>
                <a:r>
                  <a:rPr lang="en-US" sz="3200" dirty="0"/>
                  <a:t>  = </a:t>
                </a:r>
                <a:r>
                  <a:rPr lang="en-US" sz="3200" dirty="0" smtClean="0"/>
                  <a:t>0.1 A</a:t>
                </a:r>
              </a:p>
              <a:p>
                <a:r>
                  <a:rPr lang="en-US" sz="3200" dirty="0" smtClean="0"/>
                  <a:t>0.1A * 1000 = 100 mA</a:t>
                </a:r>
                <a:endParaRPr lang="en-US" sz="3200" dirty="0"/>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blipFill rotWithShape="0">
                <a:blip r:embed="rId2"/>
                <a:stretch>
                  <a:fillRect l="-2922"/>
                </a:stretch>
              </a:blipFill>
            </p:spPr>
            <p:txBody>
              <a:bodyPr/>
              <a:lstStyle/>
              <a:p>
                <a:r>
                  <a:rPr lang="en-US">
                    <a:noFill/>
                  </a:rPr>
                  <a:t> </a:t>
                </a:r>
              </a:p>
            </p:txBody>
          </p:sp>
        </mc:Fallback>
      </mc:AlternateContent>
    </p:spTree>
    <p:extLst>
      <p:ext uri="{BB962C8B-B14F-4D97-AF65-F5344CB8AC3E}">
        <p14:creationId xmlns:p14="http://schemas.microsoft.com/office/powerpoint/2010/main" val="5370593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a:t>A 150-ohm resistor is connected to a 15-volt battery.</a:t>
            </a:r>
          </a:p>
        </p:txBody>
      </p:sp>
      <p:sp>
        <p:nvSpPr>
          <p:cNvPr id="4" name="Content Placeholder 3"/>
          <p:cNvSpPr>
            <a:spLocks noGrp="1"/>
          </p:cNvSpPr>
          <p:nvPr>
            <p:ph sz="half" idx="1"/>
          </p:nvPr>
        </p:nvSpPr>
        <p:spPr/>
        <p:txBody>
          <a:bodyPr/>
          <a:lstStyle/>
          <a:p>
            <a:r>
              <a:rPr lang="en-US" sz="3200" dirty="0"/>
              <a:t>(b)  How much power (in watts and in kW) does the battery produce?</a:t>
            </a:r>
            <a:endParaRPr lang="en-US" dirty="0"/>
          </a:p>
        </p:txBody>
      </p:sp>
      <p:sp>
        <p:nvSpPr>
          <p:cNvPr id="5" name="Content Placeholder 4"/>
          <p:cNvSpPr>
            <a:spLocks noGrp="1"/>
          </p:cNvSpPr>
          <p:nvPr>
            <p:ph sz="half" idx="2"/>
          </p:nvPr>
        </p:nvSpPr>
        <p:spPr/>
        <p:txBody>
          <a:bodyPr/>
          <a:lstStyle/>
          <a:p>
            <a:endParaRPr lang="en-US" dirty="0"/>
          </a:p>
        </p:txBody>
      </p:sp>
    </p:spTree>
    <p:extLst>
      <p:ext uri="{BB962C8B-B14F-4D97-AF65-F5344CB8AC3E}">
        <p14:creationId xmlns:p14="http://schemas.microsoft.com/office/powerpoint/2010/main" val="9283509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a:t>A 150-ohm resistor is connected to a 15-volt battery.</a:t>
            </a:r>
          </a:p>
        </p:txBody>
      </p:sp>
      <p:sp>
        <p:nvSpPr>
          <p:cNvPr id="4" name="Content Placeholder 3"/>
          <p:cNvSpPr>
            <a:spLocks noGrp="1"/>
          </p:cNvSpPr>
          <p:nvPr>
            <p:ph sz="half" idx="1"/>
          </p:nvPr>
        </p:nvSpPr>
        <p:spPr/>
        <p:txBody>
          <a:bodyPr/>
          <a:lstStyle/>
          <a:p>
            <a:r>
              <a:rPr lang="en-US" sz="3200" dirty="0"/>
              <a:t>(b)  How much power (in watts and in kW) does the battery produce?</a:t>
            </a:r>
            <a:endParaRPr lang="en-US" dirty="0"/>
          </a:p>
        </p:txBody>
      </p:sp>
      <p:sp>
        <p:nvSpPr>
          <p:cNvPr id="5" name="Content Placeholder 4"/>
          <p:cNvSpPr>
            <a:spLocks noGrp="1"/>
          </p:cNvSpPr>
          <p:nvPr>
            <p:ph sz="half" idx="2"/>
          </p:nvPr>
        </p:nvSpPr>
        <p:spPr/>
        <p:txBody>
          <a:bodyPr/>
          <a:lstStyle/>
          <a:p>
            <a:r>
              <a:rPr lang="en-US" sz="2800" dirty="0"/>
              <a:t>P</a:t>
            </a:r>
            <a:r>
              <a:rPr lang="en-US" sz="2800" dirty="0" smtClean="0"/>
              <a:t> = VI= (15 V)(0.1 A) = 1.5 W</a:t>
            </a:r>
          </a:p>
          <a:p>
            <a:endParaRPr lang="en-US" sz="2800" dirty="0"/>
          </a:p>
          <a:p>
            <a:r>
              <a:rPr lang="en-US" sz="2800" dirty="0" smtClean="0"/>
              <a:t>1.5 W / 1000 = 0.0015 kW</a:t>
            </a:r>
            <a:endParaRPr lang="en-US" sz="2800" dirty="0"/>
          </a:p>
          <a:p>
            <a:endParaRPr lang="en-US" dirty="0"/>
          </a:p>
        </p:txBody>
      </p:sp>
    </p:spTree>
    <p:extLst>
      <p:ext uri="{BB962C8B-B14F-4D97-AF65-F5344CB8AC3E}">
        <p14:creationId xmlns:p14="http://schemas.microsoft.com/office/powerpoint/2010/main" val="2185081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a:t>A 150-ohm resistor is connected to a 15-volt battery.</a:t>
            </a:r>
          </a:p>
        </p:txBody>
      </p:sp>
      <p:sp>
        <p:nvSpPr>
          <p:cNvPr id="4" name="Content Placeholder 3"/>
          <p:cNvSpPr>
            <a:spLocks noGrp="1"/>
          </p:cNvSpPr>
          <p:nvPr>
            <p:ph sz="half" idx="1"/>
          </p:nvPr>
        </p:nvSpPr>
        <p:spPr/>
        <p:txBody>
          <a:bodyPr/>
          <a:lstStyle/>
          <a:p>
            <a:r>
              <a:rPr lang="en-US" sz="3200" dirty="0"/>
              <a:t>(c)  How much power (in watts and in kW) does the resistor consume?</a:t>
            </a:r>
            <a:endParaRPr lang="en-US" dirty="0"/>
          </a:p>
        </p:txBody>
      </p:sp>
      <p:sp>
        <p:nvSpPr>
          <p:cNvPr id="5" name="Content Placeholder 4"/>
          <p:cNvSpPr>
            <a:spLocks noGrp="1"/>
          </p:cNvSpPr>
          <p:nvPr>
            <p:ph sz="half" idx="2"/>
          </p:nvPr>
        </p:nvSpPr>
        <p:spPr/>
        <p:txBody>
          <a:bodyPr/>
          <a:lstStyle/>
          <a:p>
            <a:endParaRPr lang="en-US" dirty="0"/>
          </a:p>
        </p:txBody>
      </p:sp>
    </p:spTree>
    <p:extLst>
      <p:ext uri="{BB962C8B-B14F-4D97-AF65-F5344CB8AC3E}">
        <p14:creationId xmlns:p14="http://schemas.microsoft.com/office/powerpoint/2010/main" val="801220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a:t>A 150-ohm resistor is connected to a 15-volt battery.</a:t>
            </a:r>
          </a:p>
        </p:txBody>
      </p:sp>
      <p:sp>
        <p:nvSpPr>
          <p:cNvPr id="4" name="Content Placeholder 3"/>
          <p:cNvSpPr>
            <a:spLocks noGrp="1"/>
          </p:cNvSpPr>
          <p:nvPr>
            <p:ph sz="half" idx="1"/>
          </p:nvPr>
        </p:nvSpPr>
        <p:spPr/>
        <p:txBody>
          <a:bodyPr/>
          <a:lstStyle/>
          <a:p>
            <a:r>
              <a:rPr lang="en-US" sz="3200" dirty="0"/>
              <a:t>(c)  How much power (in watts and in kW) does the resistor consume?</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half" idx="2"/>
              </p:nvPr>
            </p:nvSpPr>
            <p:spPr/>
            <p:txBody>
              <a:bodyPr/>
              <a:lstStyle/>
              <a:p>
                <a:r>
                  <a:rPr lang="en-US" sz="3200" dirty="0" smtClean="0"/>
                  <a:t>P = I</a:t>
                </a:r>
                <a:r>
                  <a:rPr lang="en-US" sz="3200" baseline="30000" dirty="0" smtClean="0"/>
                  <a:t>2</a:t>
                </a:r>
                <a:r>
                  <a:rPr lang="en-US" sz="3200" dirty="0" smtClean="0"/>
                  <a:t>R </a:t>
                </a:r>
              </a:p>
              <a:p>
                <a:r>
                  <a:rPr lang="en-US" dirty="0" smtClean="0"/>
                  <a:t>(use this equation for power of resistor)</a:t>
                </a:r>
              </a:p>
              <a:p>
                <a:r>
                  <a:rPr lang="en-US" sz="3200" dirty="0"/>
                  <a:t>P = I</a:t>
                </a:r>
                <a:r>
                  <a:rPr lang="en-US" sz="3200" baseline="30000" dirty="0"/>
                  <a:t>2</a:t>
                </a:r>
                <a:r>
                  <a:rPr lang="en-US" sz="3200" dirty="0"/>
                  <a:t>R </a:t>
                </a:r>
                <a:r>
                  <a:rPr lang="en-US" sz="3200" dirty="0" smtClean="0"/>
                  <a:t>= (0.1A)</a:t>
                </a:r>
                <a:r>
                  <a:rPr lang="en-US" sz="3200" baseline="30000" dirty="0" smtClean="0"/>
                  <a:t>2</a:t>
                </a:r>
                <a:r>
                  <a:rPr lang="en-US" sz="3200" dirty="0" smtClean="0"/>
                  <a:t>(150 </a:t>
                </a:r>
                <a14:m>
                  <m:oMath xmlns:m="http://schemas.openxmlformats.org/officeDocument/2006/math">
                    <m:r>
                      <m:rPr>
                        <m:nor/>
                      </m:rPr>
                      <a:rPr lang="en-US" sz="3200" dirty="0"/>
                      <m:t>Ω</m:t>
                    </m:r>
                  </m:oMath>
                </a14:m>
                <a:r>
                  <a:rPr lang="en-US" sz="3200" dirty="0" smtClean="0"/>
                  <a:t>) = 1.5 W = 0.0015 kW</a:t>
                </a:r>
                <a:endParaRPr lang="en-US" sz="3200" dirty="0"/>
              </a:p>
              <a:p>
                <a:endParaRPr lang="en-US" dirty="0"/>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blipFill rotWithShape="0">
                <a:blip r:embed="rId2"/>
                <a:stretch>
                  <a:fillRect l="-2922" t="-1852"/>
                </a:stretch>
              </a:blipFill>
            </p:spPr>
            <p:txBody>
              <a:bodyPr/>
              <a:lstStyle/>
              <a:p>
                <a:r>
                  <a:rPr lang="en-US">
                    <a:noFill/>
                  </a:rPr>
                  <a:t> </a:t>
                </a:r>
              </a:p>
            </p:txBody>
          </p:sp>
        </mc:Fallback>
      </mc:AlternateContent>
    </p:spTree>
    <p:extLst>
      <p:ext uri="{BB962C8B-B14F-4D97-AF65-F5344CB8AC3E}">
        <p14:creationId xmlns:p14="http://schemas.microsoft.com/office/powerpoint/2010/main" val="21118524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a:t>A 150-ohm resistor is connected to a 15-volt battery.</a:t>
            </a:r>
          </a:p>
        </p:txBody>
      </p:sp>
      <p:sp>
        <p:nvSpPr>
          <p:cNvPr id="4" name="Content Placeholder 3"/>
          <p:cNvSpPr>
            <a:spLocks noGrp="1"/>
          </p:cNvSpPr>
          <p:nvPr>
            <p:ph sz="half" idx="1"/>
          </p:nvPr>
        </p:nvSpPr>
        <p:spPr/>
        <p:txBody>
          <a:bodyPr/>
          <a:lstStyle/>
          <a:p>
            <a:r>
              <a:rPr lang="en-US" sz="3200" dirty="0"/>
              <a:t>(d)  How much electrical energy (in joules and in kWh) does the resistor use in 30 minutes of operation?</a:t>
            </a:r>
            <a:endParaRPr lang="en-US" dirty="0"/>
          </a:p>
        </p:txBody>
      </p:sp>
      <p:sp>
        <p:nvSpPr>
          <p:cNvPr id="5" name="Content Placeholder 4"/>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331564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a:t>A 150-ohm resistor is connected to a 15-volt battery.</a:t>
            </a:r>
          </a:p>
        </p:txBody>
      </p:sp>
      <p:sp>
        <p:nvSpPr>
          <p:cNvPr id="4" name="Content Placeholder 3"/>
          <p:cNvSpPr>
            <a:spLocks noGrp="1"/>
          </p:cNvSpPr>
          <p:nvPr>
            <p:ph sz="half" idx="1"/>
          </p:nvPr>
        </p:nvSpPr>
        <p:spPr/>
        <p:txBody>
          <a:bodyPr/>
          <a:lstStyle/>
          <a:p>
            <a:r>
              <a:rPr lang="en-US" sz="3200" dirty="0"/>
              <a:t>(d)  How much electrical energy (in joules and in kWh) does the resistor use in 30 minutes of operation?</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half" idx="2"/>
              </p:nvPr>
            </p:nvSpPr>
            <p:spPr/>
            <p:txBody>
              <a:bodyPr/>
              <a:lstStyle/>
              <a:p>
                <a:r>
                  <a:rPr lang="en-US" sz="2400" dirty="0" smtClean="0"/>
                  <a:t>EPE = </a:t>
                </a:r>
                <a:r>
                  <a:rPr lang="en-US" sz="2400" dirty="0" err="1" smtClean="0"/>
                  <a:t>VIt</a:t>
                </a:r>
                <a:r>
                  <a:rPr lang="en-US" sz="2400" dirty="0" smtClean="0"/>
                  <a:t> = (15 V)(0.1A)(1800s) = 2700 J</a:t>
                </a:r>
              </a:p>
              <a:p>
                <a:r>
                  <a:rPr lang="en-US" dirty="0" smtClean="0"/>
                  <a:t>(30 min)(</a:t>
                </a:r>
                <a14:m>
                  <m:oMath xmlns:m="http://schemas.openxmlformats.org/officeDocument/2006/math">
                    <m:box>
                      <m:boxPr>
                        <m:ctrlPr>
                          <a:rPr lang="en-US" sz="2800" i="1" smtClean="0">
                            <a:latin typeface="Cambria Math" panose="02040503050406030204" pitchFamily="18" charset="0"/>
                          </a:rPr>
                        </m:ctrlPr>
                      </m:boxPr>
                      <m:e>
                        <m:argPr>
                          <m:argSz m:val="-1"/>
                        </m:argPr>
                        <m:f>
                          <m:fPr>
                            <m:ctrlPr>
                              <a:rPr lang="en-US" sz="2800" i="1" smtClean="0">
                                <a:latin typeface="Cambria Math" panose="02040503050406030204" pitchFamily="18" charset="0"/>
                              </a:rPr>
                            </m:ctrlPr>
                          </m:fPr>
                          <m:num>
                            <m:r>
                              <a:rPr lang="en-US" sz="2800" b="0" i="1" smtClean="0">
                                <a:latin typeface="Cambria Math" panose="02040503050406030204" pitchFamily="18" charset="0"/>
                              </a:rPr>
                              <m:t>60 </m:t>
                            </m:r>
                            <m:r>
                              <a:rPr lang="en-US" sz="2800" b="0" i="1" smtClean="0">
                                <a:latin typeface="Cambria Math" panose="02040503050406030204" pitchFamily="18" charset="0"/>
                              </a:rPr>
                              <m:t>𝑠</m:t>
                            </m:r>
                          </m:num>
                          <m:den>
                            <m:r>
                              <a:rPr lang="en-US" sz="2800" b="0" i="1" smtClean="0">
                                <a:latin typeface="Cambria Math" panose="02040503050406030204" pitchFamily="18" charset="0"/>
                              </a:rPr>
                              <m:t>1 </m:t>
                            </m:r>
                            <m:r>
                              <a:rPr lang="en-US" sz="2800" b="0" i="1" smtClean="0">
                                <a:latin typeface="Cambria Math" panose="02040503050406030204" pitchFamily="18" charset="0"/>
                              </a:rPr>
                              <m:t>𝑚𝑖𝑛</m:t>
                            </m:r>
                          </m:den>
                        </m:f>
                      </m:e>
                    </m:box>
                  </m:oMath>
                </a14:m>
                <a:r>
                  <a:rPr lang="en-US" dirty="0" smtClean="0"/>
                  <a:t>) = 1800 s</a:t>
                </a:r>
              </a:p>
              <a:p>
                <a:endParaRPr lang="en-US" dirty="0"/>
              </a:p>
              <a:p>
                <a:r>
                  <a:rPr lang="en-US" sz="2400" dirty="0" smtClean="0"/>
                  <a:t>EPE = Pt = (.0015kW)(0.5 </a:t>
                </a:r>
                <a:r>
                  <a:rPr lang="en-US" sz="2400" dirty="0" err="1" smtClean="0"/>
                  <a:t>hr</a:t>
                </a:r>
                <a:r>
                  <a:rPr lang="en-US" sz="2400" dirty="0" smtClean="0"/>
                  <a:t>) = 0.00075 kWh</a:t>
                </a:r>
              </a:p>
              <a:p>
                <a:endParaRPr lang="en-US" sz="2400"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blipFill rotWithShape="0">
                <a:blip r:embed="rId2"/>
                <a:stretch>
                  <a:fillRect l="-1779" t="-1010"/>
                </a:stretch>
              </a:blipFill>
            </p:spPr>
            <p:txBody>
              <a:bodyPr/>
              <a:lstStyle/>
              <a:p>
                <a:r>
                  <a:rPr lang="en-US">
                    <a:noFill/>
                  </a:rPr>
                  <a:t> </a:t>
                </a:r>
              </a:p>
            </p:txBody>
          </p:sp>
        </mc:Fallback>
      </mc:AlternateContent>
    </p:spTree>
    <p:extLst>
      <p:ext uri="{BB962C8B-B14F-4D97-AF65-F5344CB8AC3E}">
        <p14:creationId xmlns:p14="http://schemas.microsoft.com/office/powerpoint/2010/main" val="2660956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t>There are several different types of sources of electric current:</a:t>
            </a:r>
          </a:p>
          <a:p>
            <a:r>
              <a:rPr lang="en-US" dirty="0"/>
              <a:t>	1.  generator</a:t>
            </a:r>
          </a:p>
          <a:p>
            <a:r>
              <a:rPr lang="en-US" dirty="0"/>
              <a:t>	2.  battery or electrochemical cell</a:t>
            </a:r>
          </a:p>
          <a:p>
            <a:r>
              <a:rPr lang="en-US" dirty="0"/>
              <a:t>	3.  photovoltaic cell</a:t>
            </a:r>
          </a:p>
          <a:p>
            <a:r>
              <a:rPr lang="en-US" dirty="0"/>
              <a:t>	4.  piezoelectric cell</a:t>
            </a:r>
          </a:p>
          <a:p>
            <a:r>
              <a:rPr lang="en-US" dirty="0"/>
              <a:t>	5.  thermocouple</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a:t>Of the sources </a:t>
            </a:r>
            <a:r>
              <a:rPr lang="en-US" dirty="0" smtClean="0"/>
              <a:t>listed, </a:t>
            </a:r>
            <a:r>
              <a:rPr lang="en-US" dirty="0"/>
              <a:t>2-5 can only produce DC.  A generator can produce AC or DC depending upon the design of the generator.  A generator cannot produce AC and DC at the same time.  While the generator is operating, it will produce one or the other.</a:t>
            </a:r>
          </a:p>
          <a:p>
            <a:endParaRPr lang="en-US" dirty="0"/>
          </a:p>
        </p:txBody>
      </p:sp>
    </p:spTree>
    <p:extLst>
      <p:ext uri="{BB962C8B-B14F-4D97-AF65-F5344CB8AC3E}">
        <p14:creationId xmlns:p14="http://schemas.microsoft.com/office/powerpoint/2010/main" val="2658148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a:t>A 150-ohm resistor is connected to a 15-volt battery.</a:t>
            </a:r>
          </a:p>
        </p:txBody>
      </p:sp>
      <p:sp>
        <p:nvSpPr>
          <p:cNvPr id="4" name="Content Placeholder 3"/>
          <p:cNvSpPr>
            <a:spLocks noGrp="1"/>
          </p:cNvSpPr>
          <p:nvPr>
            <p:ph sz="half" idx="1"/>
          </p:nvPr>
        </p:nvSpPr>
        <p:spPr/>
        <p:txBody>
          <a:bodyPr/>
          <a:lstStyle/>
          <a:p>
            <a:r>
              <a:rPr lang="en-US" sz="3200" dirty="0"/>
              <a:t>(e)  How much electric charge passes through the circuit in 6 seconds?</a:t>
            </a:r>
          </a:p>
        </p:txBody>
      </p:sp>
      <p:sp>
        <p:nvSpPr>
          <p:cNvPr id="5" name="Content Placeholder 4"/>
          <p:cNvSpPr>
            <a:spLocks noGrp="1"/>
          </p:cNvSpPr>
          <p:nvPr>
            <p:ph sz="half" idx="2"/>
          </p:nvPr>
        </p:nvSpPr>
        <p:spPr/>
        <p:txBody>
          <a:bodyPr/>
          <a:lstStyle/>
          <a:p>
            <a:endParaRPr lang="en-US" dirty="0"/>
          </a:p>
        </p:txBody>
      </p:sp>
    </p:spTree>
    <p:extLst>
      <p:ext uri="{BB962C8B-B14F-4D97-AF65-F5344CB8AC3E}">
        <p14:creationId xmlns:p14="http://schemas.microsoft.com/office/powerpoint/2010/main" val="2332485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a:t>A 150-ohm resistor is connected to a 15-volt battery.</a:t>
            </a:r>
          </a:p>
        </p:txBody>
      </p:sp>
      <p:sp>
        <p:nvSpPr>
          <p:cNvPr id="4" name="Content Placeholder 3"/>
          <p:cNvSpPr>
            <a:spLocks noGrp="1"/>
          </p:cNvSpPr>
          <p:nvPr>
            <p:ph sz="half" idx="1"/>
          </p:nvPr>
        </p:nvSpPr>
        <p:spPr/>
        <p:txBody>
          <a:bodyPr/>
          <a:lstStyle/>
          <a:p>
            <a:r>
              <a:rPr lang="en-US" sz="3200" dirty="0"/>
              <a:t>(e)  How much electric charge passes through the circuit in 6 seconds?</a:t>
            </a:r>
          </a:p>
        </p:txBody>
      </p:sp>
      <mc:AlternateContent xmlns:mc="http://schemas.openxmlformats.org/markup-compatibility/2006" xmlns:a14="http://schemas.microsoft.com/office/drawing/2010/main">
        <mc:Choice Requires="a14">
          <p:sp>
            <p:nvSpPr>
              <p:cNvPr id="5" name="Content Placeholder 4"/>
              <p:cNvSpPr>
                <a:spLocks noGrp="1"/>
              </p:cNvSpPr>
              <p:nvPr>
                <p:ph sz="half" idx="2"/>
              </p:nvPr>
            </p:nvSpPr>
            <p:spPr/>
            <p:txBody>
              <a:bodyPr/>
              <a:lstStyle/>
              <a:p>
                <a:r>
                  <a:rPr lang="en-US" sz="3200" dirty="0" smtClean="0"/>
                  <a:t>0.1 A = 0.1 </a:t>
                </a:r>
                <a14:m>
                  <m:oMath xmlns:m="http://schemas.openxmlformats.org/officeDocument/2006/math">
                    <m:box>
                      <m:boxPr>
                        <m:ctrlPr>
                          <a:rPr lang="en-US" sz="4000" i="1" smtClean="0">
                            <a:latin typeface="Cambria Math" panose="02040503050406030204" pitchFamily="18" charset="0"/>
                          </a:rPr>
                        </m:ctrlPr>
                      </m:boxPr>
                      <m:e>
                        <m:argPr>
                          <m:argSz m:val="-1"/>
                        </m:argPr>
                        <m:f>
                          <m:fPr>
                            <m:ctrlPr>
                              <a:rPr lang="en-US" sz="4000" i="1" smtClean="0">
                                <a:latin typeface="Cambria Math" panose="02040503050406030204" pitchFamily="18" charset="0"/>
                              </a:rPr>
                            </m:ctrlPr>
                          </m:fPr>
                          <m:num>
                            <m:r>
                              <a:rPr lang="en-US" sz="4000" b="0" i="1" smtClean="0">
                                <a:latin typeface="Cambria Math" panose="02040503050406030204" pitchFamily="18" charset="0"/>
                              </a:rPr>
                              <m:t>𝐶</m:t>
                            </m:r>
                          </m:num>
                          <m:den>
                            <m:r>
                              <a:rPr lang="en-US" sz="4000" b="0" i="1" smtClean="0">
                                <a:latin typeface="Cambria Math" panose="02040503050406030204" pitchFamily="18" charset="0"/>
                              </a:rPr>
                              <m:t>𝑠</m:t>
                            </m:r>
                          </m:den>
                        </m:f>
                      </m:e>
                    </m:box>
                    <m:r>
                      <a:rPr lang="en-US" sz="4000" b="0" i="1" smtClean="0">
                        <a:latin typeface="Cambria Math" panose="02040503050406030204" pitchFamily="18" charset="0"/>
                      </a:rPr>
                      <m:t> </m:t>
                    </m:r>
                  </m:oMath>
                </a14:m>
                <a:endParaRPr lang="en-US" sz="4000" dirty="0" smtClean="0"/>
              </a:p>
              <a:p>
                <a:endParaRPr lang="en-US" dirty="0"/>
              </a:p>
              <a:p>
                <a:r>
                  <a:rPr lang="en-US" sz="3200" dirty="0" smtClean="0"/>
                  <a:t>( 0.1 </a:t>
                </a:r>
                <a14:m>
                  <m:oMath xmlns:m="http://schemas.openxmlformats.org/officeDocument/2006/math">
                    <m:box>
                      <m:boxPr>
                        <m:ctrlPr>
                          <a:rPr lang="en-US" sz="4000" i="1">
                            <a:latin typeface="Cambria Math" panose="02040503050406030204" pitchFamily="18" charset="0"/>
                          </a:rPr>
                        </m:ctrlPr>
                      </m:boxPr>
                      <m:e>
                        <m:argPr>
                          <m:argSz m:val="-1"/>
                        </m:argP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𝑠</m:t>
                            </m:r>
                          </m:den>
                        </m:f>
                      </m:e>
                    </m:box>
                  </m:oMath>
                </a14:m>
                <a:r>
                  <a:rPr lang="en-US" sz="3200" dirty="0" smtClean="0"/>
                  <a:t> )(6 s) = 0.6 C</a:t>
                </a:r>
                <a:endParaRPr lang="en-US" sz="3200"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blipFill rotWithShape="0">
                <a:blip r:embed="rId2"/>
                <a:stretch>
                  <a:fillRect l="-2922"/>
                </a:stretch>
              </a:blipFill>
            </p:spPr>
            <p:txBody>
              <a:bodyPr/>
              <a:lstStyle/>
              <a:p>
                <a:r>
                  <a:rPr lang="en-US">
                    <a:noFill/>
                  </a:rPr>
                  <a:t> </a:t>
                </a:r>
              </a:p>
            </p:txBody>
          </p:sp>
        </mc:Fallback>
      </mc:AlternateContent>
    </p:spTree>
    <p:extLst>
      <p:ext uri="{BB962C8B-B14F-4D97-AF65-F5344CB8AC3E}">
        <p14:creationId xmlns:p14="http://schemas.microsoft.com/office/powerpoint/2010/main" val="9560248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a:t>A 150-ohm resistor is connected to a 15-volt battery.</a:t>
            </a:r>
          </a:p>
        </p:txBody>
      </p:sp>
      <p:sp>
        <p:nvSpPr>
          <p:cNvPr id="4" name="Content Placeholder 3"/>
          <p:cNvSpPr>
            <a:spLocks noGrp="1"/>
          </p:cNvSpPr>
          <p:nvPr>
            <p:ph sz="half" idx="1"/>
          </p:nvPr>
        </p:nvSpPr>
        <p:spPr/>
        <p:txBody>
          <a:bodyPr/>
          <a:lstStyle/>
          <a:p>
            <a:r>
              <a:rPr lang="en-US" sz="3200" dirty="0"/>
              <a:t>(f)   How many electrons pass through the resistor in 6 seconds?</a:t>
            </a:r>
          </a:p>
        </p:txBody>
      </p:sp>
      <p:sp>
        <p:nvSpPr>
          <p:cNvPr id="5" name="Content Placeholder 4"/>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7276630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a:t>A 150-ohm resistor is connected to a 15-volt battery.</a:t>
            </a:r>
          </a:p>
        </p:txBody>
      </p:sp>
      <p:sp>
        <p:nvSpPr>
          <p:cNvPr id="4" name="Content Placeholder 3"/>
          <p:cNvSpPr>
            <a:spLocks noGrp="1"/>
          </p:cNvSpPr>
          <p:nvPr>
            <p:ph sz="half" idx="1"/>
          </p:nvPr>
        </p:nvSpPr>
        <p:spPr/>
        <p:txBody>
          <a:bodyPr/>
          <a:lstStyle/>
          <a:p>
            <a:r>
              <a:rPr lang="en-US" sz="3200" dirty="0"/>
              <a:t>(f)   How many electrons pass through the resistor in 6 seconds?</a:t>
            </a:r>
          </a:p>
        </p:txBody>
      </p:sp>
      <p:sp>
        <p:nvSpPr>
          <p:cNvPr id="5" name="Content Placeholder 4"/>
          <p:cNvSpPr>
            <a:spLocks noGrp="1"/>
          </p:cNvSpPr>
          <p:nvPr>
            <p:ph sz="half" idx="2"/>
          </p:nvPr>
        </p:nvSpPr>
        <p:spPr/>
        <p:txBody>
          <a:bodyPr>
            <a:normAutofit/>
          </a:bodyPr>
          <a:lstStyle/>
          <a:p>
            <a:r>
              <a:rPr lang="en-US" sz="3200" dirty="0" smtClean="0"/>
              <a:t>(0.6 C) (6.25 x 10</a:t>
            </a:r>
            <a:r>
              <a:rPr lang="en-US" sz="3200" baseline="30000" dirty="0" smtClean="0"/>
              <a:t>18</a:t>
            </a:r>
            <a:r>
              <a:rPr lang="en-US" sz="3200" dirty="0" smtClean="0"/>
              <a:t> e-)    </a:t>
            </a:r>
          </a:p>
          <a:p>
            <a:endParaRPr lang="en-US" sz="3200" dirty="0"/>
          </a:p>
          <a:p>
            <a:pPr marL="0" indent="0">
              <a:buNone/>
            </a:pPr>
            <a:r>
              <a:rPr lang="en-US" sz="3200" dirty="0" smtClean="0"/>
              <a:t>= 3.75 x </a:t>
            </a:r>
            <a:r>
              <a:rPr lang="en-US" sz="3200" dirty="0"/>
              <a:t>10</a:t>
            </a:r>
            <a:r>
              <a:rPr lang="en-US" sz="3200" baseline="30000" dirty="0"/>
              <a:t>18</a:t>
            </a:r>
            <a:r>
              <a:rPr lang="en-US" sz="3200" dirty="0"/>
              <a:t> e-</a:t>
            </a:r>
          </a:p>
        </p:txBody>
      </p:sp>
    </p:spTree>
    <p:extLst>
      <p:ext uri="{BB962C8B-B14F-4D97-AF65-F5344CB8AC3E}">
        <p14:creationId xmlns:p14="http://schemas.microsoft.com/office/powerpoint/2010/main" val="26153622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 vacuum cleaner draws 14 A from a 120-V source.</a:t>
            </a:r>
          </a:p>
        </p:txBody>
      </p:sp>
      <p:sp>
        <p:nvSpPr>
          <p:cNvPr id="4" name="Content Placeholder 3"/>
          <p:cNvSpPr>
            <a:spLocks noGrp="1"/>
          </p:cNvSpPr>
          <p:nvPr>
            <p:ph sz="half" idx="1"/>
          </p:nvPr>
        </p:nvSpPr>
        <p:spPr/>
        <p:txBody>
          <a:bodyPr/>
          <a:lstStyle/>
          <a:p>
            <a:r>
              <a:rPr lang="en-US" sz="3200" dirty="0"/>
              <a:t>(a)  What is the resistance of the vacuum cleaner motor?</a:t>
            </a:r>
          </a:p>
        </p:txBody>
      </p:sp>
      <p:sp>
        <p:nvSpPr>
          <p:cNvPr id="5" name="Content Placeholder 4"/>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2697478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 vacuum cleaner draws 14 A from a 120-V source.</a:t>
            </a:r>
          </a:p>
        </p:txBody>
      </p:sp>
      <p:sp>
        <p:nvSpPr>
          <p:cNvPr id="4" name="Content Placeholder 3"/>
          <p:cNvSpPr>
            <a:spLocks noGrp="1"/>
          </p:cNvSpPr>
          <p:nvPr>
            <p:ph sz="half" idx="1"/>
          </p:nvPr>
        </p:nvSpPr>
        <p:spPr/>
        <p:txBody>
          <a:bodyPr/>
          <a:lstStyle/>
          <a:p>
            <a:r>
              <a:rPr lang="en-US" sz="3200" dirty="0"/>
              <a:t>(a)  What is the resistance of the vacuum cleaner motor?</a:t>
            </a:r>
          </a:p>
        </p:txBody>
      </p:sp>
      <mc:AlternateContent xmlns:mc="http://schemas.openxmlformats.org/markup-compatibility/2006" xmlns:a14="http://schemas.microsoft.com/office/drawing/2010/main">
        <mc:Choice Requires="a14">
          <p:sp>
            <p:nvSpPr>
              <p:cNvPr id="5" name="Content Placeholder 4"/>
              <p:cNvSpPr>
                <a:spLocks noGrp="1"/>
              </p:cNvSpPr>
              <p:nvPr>
                <p:ph sz="half" idx="2"/>
              </p:nvPr>
            </p:nvSpPr>
            <p:spPr/>
            <p:txBody>
              <a:bodyPr/>
              <a:lstStyle/>
              <a:p>
                <a:r>
                  <a:rPr lang="en-US" dirty="0" smtClean="0"/>
                  <a:t>R = </a:t>
                </a:r>
                <a14:m>
                  <m:oMath xmlns:m="http://schemas.openxmlformats.org/officeDocument/2006/math">
                    <m:box>
                      <m:boxPr>
                        <m:ctrlPr>
                          <a:rPr lang="en-US" sz="3600" i="1" smtClean="0">
                            <a:latin typeface="Cambria Math" panose="02040503050406030204" pitchFamily="18" charset="0"/>
                          </a:rPr>
                        </m:ctrlPr>
                      </m:boxPr>
                      <m:e>
                        <m:argPr>
                          <m:argSz m:val="-1"/>
                        </m:argPr>
                        <m:f>
                          <m:fPr>
                            <m:ctrlPr>
                              <a:rPr lang="en-US" sz="3600" i="1" smtClean="0">
                                <a:latin typeface="Cambria Math" panose="02040503050406030204" pitchFamily="18" charset="0"/>
                              </a:rPr>
                            </m:ctrlPr>
                          </m:fPr>
                          <m:num>
                            <m:r>
                              <a:rPr lang="en-US" sz="3600" b="0" i="1" smtClean="0">
                                <a:latin typeface="Cambria Math" panose="02040503050406030204" pitchFamily="18" charset="0"/>
                              </a:rPr>
                              <m:t>𝑉</m:t>
                            </m:r>
                          </m:num>
                          <m:den>
                            <m:r>
                              <a:rPr lang="en-US" sz="3600" b="0" i="1" smtClean="0">
                                <a:latin typeface="Cambria Math" panose="02040503050406030204" pitchFamily="18" charset="0"/>
                              </a:rPr>
                              <m:t>𝐼</m:t>
                            </m:r>
                          </m:den>
                        </m:f>
                      </m:e>
                    </m:box>
                  </m:oMath>
                </a14:m>
                <a:r>
                  <a:rPr lang="en-US" dirty="0" smtClean="0"/>
                  <a:t> =</a:t>
                </a:r>
                <a14:m>
                  <m:oMath xmlns:m="http://schemas.openxmlformats.org/officeDocument/2006/math">
                    <m:box>
                      <m:boxPr>
                        <m:ctrlPr>
                          <a:rPr lang="en-US" sz="3600" i="1">
                            <a:latin typeface="Cambria Math" panose="02040503050406030204" pitchFamily="18" charset="0"/>
                          </a:rPr>
                        </m:ctrlPr>
                      </m:boxPr>
                      <m:e>
                        <m:argPr>
                          <m:argSz m:val="-1"/>
                        </m:argPr>
                        <m:f>
                          <m:fPr>
                            <m:ctrlPr>
                              <a:rPr lang="en-US" sz="3600" i="1" smtClean="0">
                                <a:latin typeface="Cambria Math" panose="02040503050406030204" pitchFamily="18" charset="0"/>
                              </a:rPr>
                            </m:ctrlPr>
                          </m:fPr>
                          <m:num>
                            <m:r>
                              <a:rPr lang="en-US" sz="3600" b="0" i="1" smtClean="0">
                                <a:latin typeface="Cambria Math" panose="02040503050406030204" pitchFamily="18" charset="0"/>
                              </a:rPr>
                              <m:t>120 </m:t>
                            </m:r>
                            <m:r>
                              <a:rPr lang="en-US" sz="3600" b="0" i="1" smtClean="0">
                                <a:latin typeface="Cambria Math" panose="02040503050406030204" pitchFamily="18" charset="0"/>
                              </a:rPr>
                              <m:t>𝑉</m:t>
                            </m:r>
                          </m:num>
                          <m:den>
                            <m:r>
                              <a:rPr lang="en-US" sz="3600" b="0" i="1" smtClean="0">
                                <a:latin typeface="Cambria Math" panose="02040503050406030204" pitchFamily="18" charset="0"/>
                              </a:rPr>
                              <m:t>14 </m:t>
                            </m:r>
                            <m:r>
                              <a:rPr lang="en-US" sz="3600" b="0" i="1" smtClean="0">
                                <a:latin typeface="Cambria Math" panose="02040503050406030204" pitchFamily="18" charset="0"/>
                              </a:rPr>
                              <m:t>𝐴</m:t>
                            </m:r>
                          </m:den>
                        </m:f>
                      </m:e>
                    </m:box>
                  </m:oMath>
                </a14:m>
                <a:r>
                  <a:rPr lang="en-US" dirty="0" smtClean="0"/>
                  <a:t> = </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blipFill rotWithShape="0">
                <a:blip r:embed="rId2"/>
                <a:stretch>
                  <a:fillRect l="-1144"/>
                </a:stretch>
              </a:blipFill>
            </p:spPr>
            <p:txBody>
              <a:bodyPr/>
              <a:lstStyle/>
              <a:p>
                <a:r>
                  <a:rPr lang="en-US">
                    <a:noFill/>
                  </a:rPr>
                  <a:t> </a:t>
                </a:r>
              </a:p>
            </p:txBody>
          </p:sp>
        </mc:Fallback>
      </mc:AlternateContent>
    </p:spTree>
    <p:extLst>
      <p:ext uri="{BB962C8B-B14F-4D97-AF65-F5344CB8AC3E}">
        <p14:creationId xmlns:p14="http://schemas.microsoft.com/office/powerpoint/2010/main" val="36137400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 vacuum cleaner draws 14 A from a 120-V source.</a:t>
            </a:r>
          </a:p>
        </p:txBody>
      </p:sp>
      <p:sp>
        <p:nvSpPr>
          <p:cNvPr id="4" name="Content Placeholder 3"/>
          <p:cNvSpPr>
            <a:spLocks noGrp="1"/>
          </p:cNvSpPr>
          <p:nvPr>
            <p:ph sz="half" idx="1"/>
          </p:nvPr>
        </p:nvSpPr>
        <p:spPr/>
        <p:txBody>
          <a:bodyPr/>
          <a:lstStyle/>
          <a:p>
            <a:r>
              <a:rPr lang="en-US" sz="3200" dirty="0"/>
              <a:t>(a)  What is the resistance of the vacuum cleaner motor?</a:t>
            </a:r>
          </a:p>
        </p:txBody>
      </p:sp>
      <mc:AlternateContent xmlns:mc="http://schemas.openxmlformats.org/markup-compatibility/2006" xmlns:a14="http://schemas.microsoft.com/office/drawing/2010/main">
        <mc:Choice Requires="a14">
          <p:sp>
            <p:nvSpPr>
              <p:cNvPr id="5" name="Content Placeholder 4"/>
              <p:cNvSpPr>
                <a:spLocks noGrp="1"/>
              </p:cNvSpPr>
              <p:nvPr>
                <p:ph sz="half" idx="2"/>
              </p:nvPr>
            </p:nvSpPr>
            <p:spPr/>
            <p:txBody>
              <a:bodyPr/>
              <a:lstStyle/>
              <a:p>
                <a:r>
                  <a:rPr lang="en-US" dirty="0" smtClean="0"/>
                  <a:t>R = </a:t>
                </a:r>
                <a14:m>
                  <m:oMath xmlns:m="http://schemas.openxmlformats.org/officeDocument/2006/math">
                    <m:box>
                      <m:boxPr>
                        <m:ctrlPr>
                          <a:rPr lang="en-US" sz="3600" i="1" smtClean="0">
                            <a:latin typeface="Cambria Math" panose="02040503050406030204" pitchFamily="18" charset="0"/>
                          </a:rPr>
                        </m:ctrlPr>
                      </m:boxPr>
                      <m:e>
                        <m:argPr>
                          <m:argSz m:val="-1"/>
                        </m:argPr>
                        <m:f>
                          <m:fPr>
                            <m:ctrlPr>
                              <a:rPr lang="en-US" sz="3600" i="1" smtClean="0">
                                <a:latin typeface="Cambria Math" panose="02040503050406030204" pitchFamily="18" charset="0"/>
                              </a:rPr>
                            </m:ctrlPr>
                          </m:fPr>
                          <m:num>
                            <m:r>
                              <a:rPr lang="en-US" sz="3600" b="0" i="1" smtClean="0">
                                <a:latin typeface="Cambria Math" panose="02040503050406030204" pitchFamily="18" charset="0"/>
                              </a:rPr>
                              <m:t>𝑉</m:t>
                            </m:r>
                          </m:num>
                          <m:den>
                            <m:r>
                              <a:rPr lang="en-US" sz="3600" b="0" i="1" smtClean="0">
                                <a:latin typeface="Cambria Math" panose="02040503050406030204" pitchFamily="18" charset="0"/>
                              </a:rPr>
                              <m:t>𝐼</m:t>
                            </m:r>
                          </m:den>
                        </m:f>
                      </m:e>
                    </m:box>
                  </m:oMath>
                </a14:m>
                <a:r>
                  <a:rPr lang="en-US" dirty="0" smtClean="0"/>
                  <a:t> =</a:t>
                </a:r>
                <a14:m>
                  <m:oMath xmlns:m="http://schemas.openxmlformats.org/officeDocument/2006/math">
                    <m:box>
                      <m:boxPr>
                        <m:ctrlPr>
                          <a:rPr lang="en-US" sz="3600" i="1">
                            <a:latin typeface="Cambria Math" panose="02040503050406030204" pitchFamily="18" charset="0"/>
                          </a:rPr>
                        </m:ctrlPr>
                      </m:boxPr>
                      <m:e>
                        <m:argPr>
                          <m:argSz m:val="-1"/>
                        </m:argPr>
                        <m:f>
                          <m:fPr>
                            <m:ctrlPr>
                              <a:rPr lang="en-US" sz="3600" i="1" smtClean="0">
                                <a:latin typeface="Cambria Math" panose="02040503050406030204" pitchFamily="18" charset="0"/>
                              </a:rPr>
                            </m:ctrlPr>
                          </m:fPr>
                          <m:num>
                            <m:r>
                              <a:rPr lang="en-US" sz="3600" b="0" i="1" smtClean="0">
                                <a:latin typeface="Cambria Math" panose="02040503050406030204" pitchFamily="18" charset="0"/>
                              </a:rPr>
                              <m:t>120 </m:t>
                            </m:r>
                            <m:r>
                              <a:rPr lang="en-US" sz="3600" b="0" i="1" smtClean="0">
                                <a:latin typeface="Cambria Math" panose="02040503050406030204" pitchFamily="18" charset="0"/>
                              </a:rPr>
                              <m:t>𝑉</m:t>
                            </m:r>
                          </m:num>
                          <m:den>
                            <m:r>
                              <a:rPr lang="en-US" sz="3600" b="0" i="1" smtClean="0">
                                <a:latin typeface="Cambria Math" panose="02040503050406030204" pitchFamily="18" charset="0"/>
                              </a:rPr>
                              <m:t>14 </m:t>
                            </m:r>
                            <m:r>
                              <a:rPr lang="en-US" sz="3600" b="0" i="1" smtClean="0">
                                <a:latin typeface="Cambria Math" panose="02040503050406030204" pitchFamily="18" charset="0"/>
                              </a:rPr>
                              <m:t>𝐴</m:t>
                            </m:r>
                          </m:den>
                        </m:f>
                      </m:e>
                    </m:box>
                  </m:oMath>
                </a14:m>
                <a:r>
                  <a:rPr lang="en-US" dirty="0" smtClean="0"/>
                  <a:t> = </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blipFill rotWithShape="0">
                <a:blip r:embed="rId2"/>
                <a:stretch>
                  <a:fillRect l="-1144"/>
                </a:stretch>
              </a:blipFill>
            </p:spPr>
            <p:txBody>
              <a:bodyPr/>
              <a:lstStyle/>
              <a:p>
                <a:r>
                  <a:rPr lang="en-US">
                    <a:noFill/>
                  </a:rPr>
                  <a:t> </a:t>
                </a:r>
              </a:p>
            </p:txBody>
          </p:sp>
        </mc:Fallback>
      </mc:AlternateContent>
    </p:spTree>
    <p:extLst>
      <p:ext uri="{BB962C8B-B14F-4D97-AF65-F5344CB8AC3E}">
        <p14:creationId xmlns:p14="http://schemas.microsoft.com/office/powerpoint/2010/main" val="2570847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Resistor circuits</a:t>
            </a:r>
            <a:endParaRPr lang="en-US" dirty="0"/>
          </a:p>
        </p:txBody>
      </p:sp>
      <p:sp>
        <p:nvSpPr>
          <p:cNvPr id="3" name="Content Placeholder 2"/>
          <p:cNvSpPr>
            <a:spLocks noGrp="1"/>
          </p:cNvSpPr>
          <p:nvPr>
            <p:ph sz="half" idx="1"/>
          </p:nvPr>
        </p:nvSpPr>
        <p:spPr/>
        <p:txBody>
          <a:bodyPr>
            <a:noAutofit/>
          </a:bodyPr>
          <a:lstStyle/>
          <a:p>
            <a:r>
              <a:rPr lang="en-US" sz="2800" b="1" dirty="0"/>
              <a:t>IF a circuit has only two resistors</a:t>
            </a:r>
            <a:r>
              <a:rPr lang="en-US" sz="2800" dirty="0"/>
              <a:t>, THEN the resistors will be connected in </a:t>
            </a:r>
            <a:r>
              <a:rPr lang="en-US" sz="2800" b="1" dirty="0"/>
              <a:t>series</a:t>
            </a:r>
            <a:r>
              <a:rPr lang="en-US" sz="2800" dirty="0"/>
              <a:t> or in </a:t>
            </a:r>
            <a:r>
              <a:rPr lang="en-US" sz="2800" b="1" dirty="0"/>
              <a:t>parallel</a:t>
            </a:r>
            <a:r>
              <a:rPr lang="en-US" sz="2800" dirty="0"/>
              <a:t>.  You must be able to look at a circuit and identify when the resistors are in series and when the resistors are in parallel.</a:t>
            </a:r>
          </a:p>
        </p:txBody>
      </p:sp>
      <p:sp>
        <p:nvSpPr>
          <p:cNvPr id="4" name="Content Placeholder 3"/>
          <p:cNvSpPr>
            <a:spLocks noGrp="1"/>
          </p:cNvSpPr>
          <p:nvPr>
            <p:ph sz="half" idx="2"/>
          </p:nvPr>
        </p:nvSpPr>
        <p:spPr/>
        <p:txBody>
          <a:bodyPr>
            <a:normAutofit lnSpcReduction="10000"/>
          </a:bodyPr>
          <a:lstStyle/>
          <a:p>
            <a:r>
              <a:rPr lang="en-US" sz="2800" dirty="0"/>
              <a:t>A place in a circuit where two wires meet is called a junction or a branch.  Think of a junction as an intersection for cars.  When a car comes to an intersection the car can follow different roads.</a:t>
            </a:r>
          </a:p>
          <a:p>
            <a:endParaRPr lang="en-US" dirty="0"/>
          </a:p>
        </p:txBody>
      </p:sp>
    </p:spTree>
    <p:extLst>
      <p:ext uri="{BB962C8B-B14F-4D97-AF65-F5344CB8AC3E}">
        <p14:creationId xmlns:p14="http://schemas.microsoft.com/office/powerpoint/2010/main" val="1470453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b="1" dirty="0"/>
              <a:t>eries arrangement of two resistors:</a:t>
            </a:r>
            <a:r>
              <a:rPr lang="en-US" dirty="0"/>
              <a:t/>
            </a:r>
            <a:br>
              <a:rPr lang="en-US" dirty="0"/>
            </a:br>
            <a:endParaRPr lang="en-US" dirty="0"/>
          </a:p>
        </p:txBody>
      </p:sp>
      <p:sp>
        <p:nvSpPr>
          <p:cNvPr id="3" name="Content Placeholder 2"/>
          <p:cNvSpPr>
            <a:spLocks noGrp="1"/>
          </p:cNvSpPr>
          <p:nvPr>
            <p:ph sz="half" idx="1"/>
          </p:nvPr>
        </p:nvSpPr>
        <p:spPr>
          <a:xfrm>
            <a:off x="772160" y="2097088"/>
            <a:ext cx="5247639" cy="3694112"/>
          </a:xfrm>
        </p:spPr>
        <p:txBody>
          <a:bodyPr>
            <a:normAutofit lnSpcReduction="10000"/>
          </a:bodyPr>
          <a:lstStyle/>
          <a:p>
            <a:r>
              <a:rPr lang="en-US" sz="2800" dirty="0"/>
              <a:t>The two resistors are in series </a:t>
            </a:r>
            <a:r>
              <a:rPr lang="en-US" sz="2800" dirty="0" smtClean="0"/>
              <a:t>if the </a:t>
            </a:r>
            <a:r>
              <a:rPr lang="en-US" sz="2800" dirty="0"/>
              <a:t>circuit has no junction between </a:t>
            </a:r>
          </a:p>
          <a:p>
            <a:pPr marL="0" indent="0">
              <a:buNone/>
            </a:pPr>
            <a:r>
              <a:rPr lang="en-US" sz="2800" dirty="0" smtClean="0"/>
              <a:t>  the </a:t>
            </a:r>
            <a:r>
              <a:rPr lang="en-US" sz="2800" dirty="0"/>
              <a:t>two resistors.  </a:t>
            </a:r>
            <a:endParaRPr lang="en-US" sz="2800" dirty="0" smtClean="0"/>
          </a:p>
          <a:p>
            <a:r>
              <a:rPr lang="en-US" sz="2800" dirty="0" smtClean="0"/>
              <a:t>There </a:t>
            </a:r>
            <a:r>
              <a:rPr lang="en-US" sz="2800" dirty="0"/>
              <a:t>is only one path for the current to </a:t>
            </a:r>
            <a:r>
              <a:rPr lang="en-US" sz="2800" dirty="0" smtClean="0"/>
              <a:t>follow from </a:t>
            </a:r>
            <a:r>
              <a:rPr lang="en-US" sz="2800" dirty="0"/>
              <a:t>the source back to the source.  See the example right.  </a:t>
            </a:r>
          </a:p>
          <a:p>
            <a:endParaRPr lang="en-US" dirty="0"/>
          </a:p>
        </p:txBody>
      </p:sp>
      <p:pic>
        <p:nvPicPr>
          <p:cNvPr id="5" name="Content Placeholder 4"/>
          <p:cNvPicPr>
            <a:picLocks noGrp="1" noChangeAspect="1"/>
          </p:cNvPicPr>
          <p:nvPr>
            <p:ph sz="half" idx="2"/>
          </p:nvPr>
        </p:nvPicPr>
        <p:blipFill rotWithShape="1">
          <a:blip r:embed="rId2"/>
          <a:srcRect l="64709" t="38249" r="3614" b="37287"/>
          <a:stretch/>
        </p:blipFill>
        <p:spPr>
          <a:xfrm>
            <a:off x="6259348" y="2458720"/>
            <a:ext cx="5334927" cy="2316480"/>
          </a:xfrm>
          <a:prstGeom prst="rect">
            <a:avLst/>
          </a:prstGeom>
        </p:spPr>
      </p:pic>
    </p:spTree>
    <p:extLst>
      <p:ext uri="{BB962C8B-B14F-4D97-AF65-F5344CB8AC3E}">
        <p14:creationId xmlns:p14="http://schemas.microsoft.com/office/powerpoint/2010/main" val="23456828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b="1" dirty="0"/>
              <a:t>eries arrangement of two resistors:</a:t>
            </a:r>
            <a:r>
              <a:rPr lang="en-US" dirty="0"/>
              <a:t/>
            </a:r>
            <a:br>
              <a:rPr lang="en-US" dirty="0"/>
            </a:br>
            <a:endParaRPr lang="en-US" dirty="0"/>
          </a:p>
        </p:txBody>
      </p:sp>
      <p:sp>
        <p:nvSpPr>
          <p:cNvPr id="3" name="Content Placeholder 2"/>
          <p:cNvSpPr>
            <a:spLocks noGrp="1"/>
          </p:cNvSpPr>
          <p:nvPr>
            <p:ph sz="half" idx="1"/>
          </p:nvPr>
        </p:nvSpPr>
        <p:spPr/>
        <p:txBody>
          <a:bodyPr>
            <a:normAutofit fontScale="92500" lnSpcReduction="20000"/>
          </a:bodyPr>
          <a:lstStyle/>
          <a:p>
            <a:r>
              <a:rPr lang="en-US" sz="2800" dirty="0"/>
              <a:t>The circuit does NOT branch between the two resistors.  </a:t>
            </a:r>
          </a:p>
          <a:p>
            <a:r>
              <a:rPr lang="en-US" sz="2800" dirty="0"/>
              <a:t>The resistors are in series with each other.  Each resistor is also </a:t>
            </a:r>
            <a:r>
              <a:rPr lang="en-US" sz="2800" dirty="0" smtClean="0"/>
              <a:t>in </a:t>
            </a:r>
            <a:r>
              <a:rPr lang="en-US" sz="2800" dirty="0"/>
              <a:t>series with the source.  </a:t>
            </a:r>
            <a:r>
              <a:rPr lang="en-US" sz="2800" b="1" dirty="0"/>
              <a:t>The same amount of current MUST </a:t>
            </a:r>
            <a:r>
              <a:rPr lang="en-US" sz="2800" b="1" dirty="0" smtClean="0"/>
              <a:t>flow </a:t>
            </a:r>
            <a:r>
              <a:rPr lang="en-US" sz="2800" b="1" dirty="0"/>
              <a:t>through each resistor and through the source.</a:t>
            </a:r>
            <a:endParaRPr lang="en-US" sz="2800" dirty="0"/>
          </a:p>
        </p:txBody>
      </p:sp>
      <p:pic>
        <p:nvPicPr>
          <p:cNvPr id="5" name="Content Placeholder 4"/>
          <p:cNvPicPr>
            <a:picLocks noGrp="1" noChangeAspect="1"/>
          </p:cNvPicPr>
          <p:nvPr>
            <p:ph sz="half" idx="2"/>
          </p:nvPr>
        </p:nvPicPr>
        <p:blipFill rotWithShape="1">
          <a:blip r:embed="rId2"/>
          <a:srcRect l="64709" t="38249" r="3614" b="37287"/>
          <a:stretch/>
        </p:blipFill>
        <p:spPr>
          <a:xfrm>
            <a:off x="6259348" y="2458720"/>
            <a:ext cx="5334927" cy="2316480"/>
          </a:xfrm>
          <a:prstGeom prst="rect">
            <a:avLst/>
          </a:prstGeom>
        </p:spPr>
      </p:pic>
    </p:spTree>
    <p:extLst>
      <p:ext uri="{BB962C8B-B14F-4D97-AF65-F5344CB8AC3E}">
        <p14:creationId xmlns:p14="http://schemas.microsoft.com/office/powerpoint/2010/main" val="1044530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Sources</a:t>
            </a:r>
            <a:endParaRPr lang="en-US" dirty="0"/>
          </a:p>
        </p:txBody>
      </p:sp>
      <p:sp>
        <p:nvSpPr>
          <p:cNvPr id="6" name="Content Placeholder 5"/>
          <p:cNvSpPr>
            <a:spLocks noGrp="1"/>
          </p:cNvSpPr>
          <p:nvPr>
            <p:ph idx="1"/>
          </p:nvPr>
        </p:nvSpPr>
        <p:spPr/>
        <p:txBody>
          <a:bodyPr>
            <a:normAutofit fontScale="92500" lnSpcReduction="10000"/>
          </a:bodyPr>
          <a:lstStyle/>
          <a:p>
            <a:r>
              <a:rPr lang="en-US" sz="2400" dirty="0">
                <a:latin typeface="Arial Rounded MT Bold" panose="020F0704030504030204" pitchFamily="34" charset="0"/>
              </a:rPr>
              <a:t>The source creates an electric field in all the conductors and resistors.  The electric field exerts a force on the electrons in the conductor and resistors.  The electromotive force, abbreviated EMF with symbol </a:t>
            </a:r>
            <a:r>
              <a:rPr lang="en-US" sz="2400" b="1" dirty="0">
                <a:latin typeface="Arial Rounded MT Bold" panose="020F0704030504030204" pitchFamily="34" charset="0"/>
              </a:rPr>
              <a:t>E</a:t>
            </a:r>
            <a:r>
              <a:rPr lang="en-US" sz="2400" dirty="0">
                <a:latin typeface="Arial Rounded MT Bold" panose="020F0704030504030204" pitchFamily="34" charset="0"/>
              </a:rPr>
              <a:t>, causes the mobile electrons to move through the conductors and resistors.  This </a:t>
            </a:r>
            <a:r>
              <a:rPr lang="en-US" sz="2400" u="sng" dirty="0">
                <a:latin typeface="Arial Rounded MT Bold" panose="020F0704030504030204" pitchFamily="34" charset="0"/>
              </a:rPr>
              <a:t>movement of electrons produces the electric current</a:t>
            </a:r>
            <a:r>
              <a:rPr lang="en-US" sz="2400" dirty="0">
                <a:latin typeface="Arial Rounded MT Bold" panose="020F0704030504030204" pitchFamily="34" charset="0"/>
              </a:rPr>
              <a:t>.  The movement of electrons is not actually the current.  The </a:t>
            </a:r>
            <a:r>
              <a:rPr lang="en-US" sz="2400" b="1" dirty="0">
                <a:latin typeface="Arial Rounded MT Bold" panose="020F0704030504030204" pitchFamily="34" charset="0"/>
              </a:rPr>
              <a:t>current is an electromagnetic wave that moves through the circuit,</a:t>
            </a:r>
            <a:r>
              <a:rPr lang="en-US" sz="2400" dirty="0">
                <a:latin typeface="Arial Rounded MT Bold" panose="020F0704030504030204" pitchFamily="34" charset="0"/>
              </a:rPr>
              <a:t> but it is much easier and accurate enough to visualize electric current as these moving electrons.</a:t>
            </a:r>
          </a:p>
          <a:p>
            <a:endParaRPr lang="en-US" dirty="0"/>
          </a:p>
        </p:txBody>
      </p:sp>
    </p:spTree>
    <p:extLst>
      <p:ext uri="{BB962C8B-B14F-4D97-AF65-F5344CB8AC3E}">
        <p14:creationId xmlns:p14="http://schemas.microsoft.com/office/powerpoint/2010/main" val="387776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
            </a:r>
            <a:r>
              <a:rPr lang="en-US" b="1" dirty="0"/>
              <a:t>arallel arrangement of two resistors:</a:t>
            </a:r>
            <a:br>
              <a:rPr lang="en-US" b="1" dirty="0"/>
            </a:br>
            <a:endParaRPr lang="en-US" dirty="0"/>
          </a:p>
        </p:txBody>
      </p:sp>
      <p:sp>
        <p:nvSpPr>
          <p:cNvPr id="3" name="Content Placeholder 2"/>
          <p:cNvSpPr>
            <a:spLocks noGrp="1"/>
          </p:cNvSpPr>
          <p:nvPr>
            <p:ph sz="half" idx="1"/>
          </p:nvPr>
        </p:nvSpPr>
        <p:spPr/>
        <p:txBody>
          <a:bodyPr>
            <a:normAutofit/>
          </a:bodyPr>
          <a:lstStyle/>
          <a:p>
            <a:r>
              <a:rPr lang="en-US" sz="2800" dirty="0"/>
              <a:t>The two resistors are in parallel if there are two </a:t>
            </a:r>
            <a:r>
              <a:rPr lang="en-US" sz="2800" dirty="0" smtClean="0"/>
              <a:t>junctions in </a:t>
            </a:r>
            <a:r>
              <a:rPr lang="en-US" sz="2800" dirty="0"/>
              <a:t>the circuit. See the example right.  There are two </a:t>
            </a:r>
            <a:r>
              <a:rPr lang="en-US" sz="2800" dirty="0" smtClean="0"/>
              <a:t>branches with </a:t>
            </a:r>
            <a:r>
              <a:rPr lang="en-US" sz="2800" dirty="0"/>
              <a:t>one resistor in each branch. </a:t>
            </a:r>
          </a:p>
        </p:txBody>
      </p:sp>
      <p:pic>
        <p:nvPicPr>
          <p:cNvPr id="6" name="Content Placeholder 5"/>
          <p:cNvPicPr>
            <a:picLocks noGrp="1" noChangeAspect="1"/>
          </p:cNvPicPr>
          <p:nvPr>
            <p:ph sz="half" idx="2"/>
          </p:nvPr>
        </p:nvPicPr>
        <p:blipFill rotWithShape="1">
          <a:blip r:embed="rId2"/>
          <a:srcRect l="55539" t="36026" r="4448" b="15787"/>
          <a:stretch/>
        </p:blipFill>
        <p:spPr>
          <a:xfrm>
            <a:off x="6238240" y="1823793"/>
            <a:ext cx="5499425" cy="3723567"/>
          </a:xfrm>
          <a:prstGeom prst="rect">
            <a:avLst/>
          </a:prstGeom>
        </p:spPr>
      </p:pic>
    </p:spTree>
    <p:extLst>
      <p:ext uri="{BB962C8B-B14F-4D97-AF65-F5344CB8AC3E}">
        <p14:creationId xmlns:p14="http://schemas.microsoft.com/office/powerpoint/2010/main" val="24579334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
            </a:r>
            <a:r>
              <a:rPr lang="en-US" b="1" dirty="0"/>
              <a:t>arallel arrangement of two resistors:</a:t>
            </a:r>
            <a:br>
              <a:rPr lang="en-US" b="1" dirty="0"/>
            </a:br>
            <a:endParaRPr lang="en-US" dirty="0"/>
          </a:p>
        </p:txBody>
      </p:sp>
      <p:sp>
        <p:nvSpPr>
          <p:cNvPr id="3" name="Content Placeholder 2"/>
          <p:cNvSpPr>
            <a:spLocks noGrp="1"/>
          </p:cNvSpPr>
          <p:nvPr>
            <p:ph sz="half" idx="1"/>
          </p:nvPr>
        </p:nvSpPr>
        <p:spPr>
          <a:xfrm>
            <a:off x="1141413" y="1823793"/>
            <a:ext cx="4878386" cy="3967407"/>
          </a:xfrm>
        </p:spPr>
        <p:txBody>
          <a:bodyPr>
            <a:normAutofit fontScale="92500" lnSpcReduction="20000"/>
          </a:bodyPr>
          <a:lstStyle/>
          <a:p>
            <a:r>
              <a:rPr lang="en-US" sz="2800" dirty="0"/>
              <a:t>The current will have </a:t>
            </a:r>
            <a:r>
              <a:rPr lang="en-US" sz="2800" b="1" dirty="0" smtClean="0"/>
              <a:t>two </a:t>
            </a:r>
            <a:r>
              <a:rPr lang="en-US" sz="2800" dirty="0" smtClean="0"/>
              <a:t>possible </a:t>
            </a:r>
            <a:r>
              <a:rPr lang="en-US" sz="2800" dirty="0"/>
              <a:t>paths to follow from the source back to the source.</a:t>
            </a:r>
          </a:p>
          <a:p>
            <a:r>
              <a:rPr lang="en-US" sz="2800" dirty="0"/>
              <a:t>Each resistor is also in parallel with the source.  </a:t>
            </a:r>
            <a:r>
              <a:rPr lang="en-US" sz="2800" b="1" dirty="0"/>
              <a:t>The </a:t>
            </a:r>
            <a:r>
              <a:rPr lang="en-US" sz="2800" b="1" dirty="0" smtClean="0"/>
              <a:t>potential difference </a:t>
            </a:r>
            <a:r>
              <a:rPr lang="en-US" sz="2800" b="1" dirty="0"/>
              <a:t>(voltage) across each resistor MUST be the </a:t>
            </a:r>
            <a:r>
              <a:rPr lang="en-US" sz="2800" b="1" dirty="0" smtClean="0"/>
              <a:t>same and </a:t>
            </a:r>
            <a:r>
              <a:rPr lang="en-US" sz="2800" b="1" dirty="0"/>
              <a:t>equal to the voltage of the source</a:t>
            </a:r>
            <a:endParaRPr lang="en-US" sz="2800" dirty="0"/>
          </a:p>
        </p:txBody>
      </p:sp>
      <p:pic>
        <p:nvPicPr>
          <p:cNvPr id="6" name="Content Placeholder 5"/>
          <p:cNvPicPr>
            <a:picLocks noGrp="1" noChangeAspect="1"/>
          </p:cNvPicPr>
          <p:nvPr>
            <p:ph sz="half" idx="2"/>
          </p:nvPr>
        </p:nvPicPr>
        <p:blipFill rotWithShape="1">
          <a:blip r:embed="rId2"/>
          <a:srcRect l="55539" t="36026" r="4448" b="15787"/>
          <a:stretch/>
        </p:blipFill>
        <p:spPr>
          <a:xfrm>
            <a:off x="6238240" y="1823793"/>
            <a:ext cx="5499425" cy="3723567"/>
          </a:xfrm>
          <a:prstGeom prst="rect">
            <a:avLst/>
          </a:prstGeom>
        </p:spPr>
      </p:pic>
    </p:spTree>
    <p:extLst>
      <p:ext uri="{BB962C8B-B14F-4D97-AF65-F5344CB8AC3E}">
        <p14:creationId xmlns:p14="http://schemas.microsoft.com/office/powerpoint/2010/main" val="4046827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Ohm’s law with two resistors in the circuit</a:t>
            </a:r>
            <a:r>
              <a:rPr lang="en-US" dirty="0"/>
              <a:t/>
            </a:r>
            <a:br>
              <a:rPr lang="en-US" dirty="0"/>
            </a:br>
            <a:r>
              <a:rPr lang="en-US" dirty="0"/>
              <a:t> </a:t>
            </a:r>
          </a:p>
        </p:txBody>
      </p:sp>
      <p:sp>
        <p:nvSpPr>
          <p:cNvPr id="3" name="Content Placeholder 2"/>
          <p:cNvSpPr>
            <a:spLocks noGrp="1"/>
          </p:cNvSpPr>
          <p:nvPr>
            <p:ph sz="half" idx="1"/>
          </p:nvPr>
        </p:nvSpPr>
        <p:spPr/>
        <p:txBody>
          <a:bodyPr/>
          <a:lstStyle/>
          <a:p>
            <a:r>
              <a:rPr lang="en-US" dirty="0"/>
              <a:t>The equations for Ohm’s law and the equations for power and energy apply to each resistor in the circuit individually:</a:t>
            </a:r>
          </a:p>
          <a:p>
            <a:endParaRPr lang="en-US" dirty="0"/>
          </a:p>
        </p:txBody>
      </p:sp>
      <p:sp>
        <p:nvSpPr>
          <p:cNvPr id="4" name="Content Placeholder 3"/>
          <p:cNvSpPr>
            <a:spLocks noGrp="1"/>
          </p:cNvSpPr>
          <p:nvPr>
            <p:ph sz="half" idx="2"/>
          </p:nvPr>
        </p:nvSpPr>
        <p:spPr/>
        <p:txBody>
          <a:bodyPr/>
          <a:lstStyle/>
          <a:p>
            <a:endParaRPr lang="en-US" dirty="0"/>
          </a:p>
        </p:txBody>
      </p:sp>
      <p:pic>
        <p:nvPicPr>
          <p:cNvPr id="17" name="Picture 16"/>
          <p:cNvPicPr>
            <a:picLocks noChangeAspect="1"/>
          </p:cNvPicPr>
          <p:nvPr/>
        </p:nvPicPr>
        <p:blipFill rotWithShape="1">
          <a:blip r:embed="rId2"/>
          <a:srcRect l="15224" t="54709" r="41025" b="32791"/>
          <a:stretch/>
        </p:blipFill>
        <p:spPr>
          <a:xfrm>
            <a:off x="3657600" y="4302388"/>
            <a:ext cx="7290725" cy="1171134"/>
          </a:xfrm>
          <a:prstGeom prst="rect">
            <a:avLst/>
          </a:prstGeom>
        </p:spPr>
      </p:pic>
    </p:spTree>
    <p:extLst>
      <p:ext uri="{BB962C8B-B14F-4D97-AF65-F5344CB8AC3E}">
        <p14:creationId xmlns:p14="http://schemas.microsoft.com/office/powerpoint/2010/main" val="23998251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Ohm’s law with two resistors in the circuit</a:t>
            </a:r>
            <a:r>
              <a:rPr lang="en-US" dirty="0"/>
              <a:t/>
            </a:r>
            <a:br>
              <a:rPr lang="en-US" dirty="0"/>
            </a:br>
            <a:r>
              <a:rPr lang="en-US" dirty="0"/>
              <a:t> </a:t>
            </a:r>
          </a:p>
        </p:txBody>
      </p:sp>
      <p:sp>
        <p:nvSpPr>
          <p:cNvPr id="3" name="Content Placeholder 2"/>
          <p:cNvSpPr>
            <a:spLocks noGrp="1"/>
          </p:cNvSpPr>
          <p:nvPr>
            <p:ph sz="half" idx="1"/>
          </p:nvPr>
        </p:nvSpPr>
        <p:spPr/>
        <p:txBody>
          <a:bodyPr/>
          <a:lstStyle/>
          <a:p>
            <a:r>
              <a:rPr lang="en-US" dirty="0"/>
              <a:t>The Ohm’s law, power, and energy equations also apply to the source:</a:t>
            </a:r>
          </a:p>
          <a:p>
            <a:endParaRPr lang="en-US" dirty="0"/>
          </a:p>
        </p:txBody>
      </p:sp>
      <p:pic>
        <p:nvPicPr>
          <p:cNvPr id="18" name="Content Placeholder 17"/>
          <p:cNvPicPr>
            <a:picLocks noGrp="1" noChangeAspect="1"/>
          </p:cNvPicPr>
          <p:nvPr>
            <p:ph sz="half" idx="2"/>
          </p:nvPr>
        </p:nvPicPr>
        <p:blipFill rotWithShape="1">
          <a:blip r:embed="rId2"/>
          <a:srcRect l="14198" t="46633" r="13947" b="38801"/>
          <a:stretch/>
        </p:blipFill>
        <p:spPr>
          <a:xfrm>
            <a:off x="1141410" y="4172754"/>
            <a:ext cx="9906001" cy="1128992"/>
          </a:xfrm>
          <a:prstGeom prst="rect">
            <a:avLst/>
          </a:prstGeom>
        </p:spPr>
      </p:pic>
    </p:spTree>
    <p:extLst>
      <p:ext uri="{BB962C8B-B14F-4D97-AF65-F5344CB8AC3E}">
        <p14:creationId xmlns:p14="http://schemas.microsoft.com/office/powerpoint/2010/main" val="25156780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11" y="618518"/>
            <a:ext cx="10612192" cy="1478570"/>
          </a:xfrm>
        </p:spPr>
        <p:txBody>
          <a:bodyPr>
            <a:normAutofit fontScale="90000"/>
          </a:bodyPr>
          <a:lstStyle/>
          <a:p>
            <a:r>
              <a:rPr lang="en-US" b="1" u="sng" dirty="0"/>
              <a:t>Power and energy for a circuit with two resistors</a:t>
            </a:r>
            <a:r>
              <a:rPr lang="en-US" dirty="0"/>
              <a:t/>
            </a:r>
            <a:br>
              <a:rPr lang="en-US" dirty="0"/>
            </a:b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The power produced by the source will equal the sum of the powers consumed by the individual resistors.</a:t>
            </a:r>
          </a:p>
          <a:p>
            <a:r>
              <a:rPr lang="en-US" dirty="0"/>
              <a:t>The energy produced by the source will equal the sum of the energies consumed by the individual </a:t>
            </a:r>
            <a:r>
              <a:rPr lang="en-US" dirty="0" smtClean="0"/>
              <a:t>resistors.</a:t>
            </a:r>
          </a:p>
          <a:p>
            <a:r>
              <a:rPr lang="en-US" b="1" dirty="0"/>
              <a:t>Notice that this is the same relationship whether the resistors are in series or in parallel!</a:t>
            </a:r>
            <a:endParaRPr lang="en-US" dirty="0"/>
          </a:p>
          <a:p>
            <a:endParaRPr lang="en-US" dirty="0"/>
          </a:p>
        </p:txBody>
      </p:sp>
      <p:pic>
        <p:nvPicPr>
          <p:cNvPr id="5" name="Content Placeholder 4"/>
          <p:cNvPicPr>
            <a:picLocks noGrp="1" noChangeAspect="1"/>
          </p:cNvPicPr>
          <p:nvPr>
            <p:ph sz="half" idx="2"/>
          </p:nvPr>
        </p:nvPicPr>
        <p:blipFill rotWithShape="1">
          <a:blip r:embed="rId2"/>
          <a:srcRect l="7067" t="47103" r="43005" b="43030"/>
          <a:stretch/>
        </p:blipFill>
        <p:spPr>
          <a:xfrm rot="1275590">
            <a:off x="6011251" y="3451537"/>
            <a:ext cx="5795469" cy="643945"/>
          </a:xfrm>
          <a:prstGeom prst="rect">
            <a:avLst/>
          </a:prstGeom>
        </p:spPr>
      </p:pic>
    </p:spTree>
    <p:extLst>
      <p:ext uri="{BB962C8B-B14F-4D97-AF65-F5344CB8AC3E}">
        <p14:creationId xmlns:p14="http://schemas.microsoft.com/office/powerpoint/2010/main" val="40080552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Combined or equivalent resistance</a:t>
            </a:r>
            <a:endParaRPr lang="en-US" dirty="0"/>
          </a:p>
        </p:txBody>
      </p:sp>
      <p:sp>
        <p:nvSpPr>
          <p:cNvPr id="3" name="Content Placeholder 2"/>
          <p:cNvSpPr>
            <a:spLocks noGrp="1"/>
          </p:cNvSpPr>
          <p:nvPr>
            <p:ph sz="half" idx="1"/>
          </p:nvPr>
        </p:nvSpPr>
        <p:spPr/>
        <p:txBody>
          <a:bodyPr/>
          <a:lstStyle/>
          <a:p>
            <a:r>
              <a:rPr lang="en-US" dirty="0"/>
              <a:t>The source cannot tell whether a circuit contains one resistor or more than one resistor.  The source detects the total combined resistance of the circuit and supplies current for that resistance at the electrical potential difference of the source. </a:t>
            </a:r>
          </a:p>
        </p:txBody>
      </p:sp>
      <p:sp>
        <p:nvSpPr>
          <p:cNvPr id="4" name="Content Placeholder 3"/>
          <p:cNvSpPr>
            <a:spLocks noGrp="1"/>
          </p:cNvSpPr>
          <p:nvPr>
            <p:ph sz="half" idx="2"/>
          </p:nvPr>
        </p:nvSpPr>
        <p:spPr/>
        <p:txBody>
          <a:bodyPr/>
          <a:lstStyle/>
          <a:p>
            <a:r>
              <a:rPr lang="en-US" dirty="0" smtClean="0"/>
              <a:t>The source </a:t>
            </a:r>
            <a:r>
              <a:rPr lang="en-US" dirty="0"/>
              <a:t>produces the amount of current that the entire circuit draws from the source.  The combined resistance of all the resistors in a circuit is called the resistance of the </a:t>
            </a:r>
            <a:r>
              <a:rPr lang="en-US" dirty="0" smtClean="0"/>
              <a:t>circuit, R </a:t>
            </a:r>
            <a:r>
              <a:rPr lang="en-US" baseline="-25000" dirty="0" smtClean="0"/>
              <a:t>circuit</a:t>
            </a:r>
            <a:endParaRPr lang="en-US" baseline="-25000" dirty="0"/>
          </a:p>
        </p:txBody>
      </p:sp>
    </p:spTree>
    <p:extLst>
      <p:ext uri="{BB962C8B-B14F-4D97-AF65-F5344CB8AC3E}">
        <p14:creationId xmlns:p14="http://schemas.microsoft.com/office/powerpoint/2010/main" val="28036243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a:t>Resistors in series and resistors in parallel combine their resistances differently!</a:t>
            </a:r>
            <a:r>
              <a:rPr lang="en-US" dirty="0"/>
              <a:t/>
            </a:r>
            <a:br>
              <a:rPr lang="en-US" dirty="0"/>
            </a:br>
            <a:endParaRPr lang="en-US" dirty="0"/>
          </a:p>
        </p:txBody>
      </p:sp>
      <p:sp>
        <p:nvSpPr>
          <p:cNvPr id="3" name="Content Placeholder 2"/>
          <p:cNvSpPr>
            <a:spLocks noGrp="1"/>
          </p:cNvSpPr>
          <p:nvPr>
            <p:ph sz="half" idx="1"/>
          </p:nvPr>
        </p:nvSpPr>
        <p:spPr/>
        <p:txBody>
          <a:bodyPr/>
          <a:lstStyle/>
          <a:p>
            <a:r>
              <a:rPr lang="en-US" b="1" dirty="0"/>
              <a:t>combined resistance of two resistors in series</a:t>
            </a:r>
            <a:endParaRPr lang="en-US" dirty="0"/>
          </a:p>
          <a:p>
            <a:r>
              <a:rPr lang="en-US" dirty="0"/>
              <a:t>Two resistors in series produce a higher-resistance combination than either individual resistor.</a:t>
            </a:r>
          </a:p>
          <a:p>
            <a:r>
              <a:rPr lang="en-US" dirty="0"/>
              <a:t>The combined resistance is the sum of the two resistances.</a:t>
            </a:r>
          </a:p>
        </p:txBody>
      </p:sp>
      <p:sp>
        <p:nvSpPr>
          <p:cNvPr id="4" name="Content Placeholder 3"/>
          <p:cNvSpPr>
            <a:spLocks noGrp="1"/>
          </p:cNvSpPr>
          <p:nvPr>
            <p:ph sz="half" idx="2"/>
          </p:nvPr>
        </p:nvSpPr>
        <p:spPr/>
        <p:txBody>
          <a:bodyPr/>
          <a:lstStyle/>
          <a:p>
            <a:r>
              <a:rPr lang="en-US" dirty="0" err="1" smtClean="0"/>
              <a:t>R</a:t>
            </a:r>
            <a:r>
              <a:rPr lang="en-US" baseline="-25000" dirty="0" err="1" smtClean="0"/>
              <a:t>circuit</a:t>
            </a:r>
            <a:r>
              <a:rPr lang="en-US" dirty="0" smtClean="0"/>
              <a:t> = R</a:t>
            </a:r>
            <a:r>
              <a:rPr lang="en-US" baseline="-25000" dirty="0" smtClean="0"/>
              <a:t>1</a:t>
            </a:r>
            <a:r>
              <a:rPr lang="en-US" dirty="0" smtClean="0"/>
              <a:t> + R</a:t>
            </a:r>
            <a:r>
              <a:rPr lang="en-US" baseline="-25000" dirty="0" smtClean="0"/>
              <a:t>2</a:t>
            </a:r>
          </a:p>
          <a:p>
            <a:r>
              <a:rPr lang="en-US" dirty="0"/>
              <a:t>With increased resistance, the combined resistors will draw less current from the source than either individual resistor would draw from that source.</a:t>
            </a:r>
          </a:p>
          <a:p>
            <a:r>
              <a:rPr lang="en-US" dirty="0" smtClean="0"/>
              <a:t>Remember I = V/R</a:t>
            </a:r>
          </a:p>
          <a:p>
            <a:endParaRPr lang="en-US" dirty="0"/>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62909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a:t>Resistors in series and resistors in parallel combine their resistances differently!</a:t>
            </a:r>
            <a:r>
              <a:rPr lang="en-US" dirty="0"/>
              <a:t/>
            </a:r>
            <a:br>
              <a:rPr lang="en-US" dirty="0"/>
            </a:br>
            <a:endParaRPr lang="en-US" dirty="0"/>
          </a:p>
        </p:txBody>
      </p:sp>
      <p:sp>
        <p:nvSpPr>
          <p:cNvPr id="3" name="Content Placeholder 2"/>
          <p:cNvSpPr>
            <a:spLocks noGrp="1"/>
          </p:cNvSpPr>
          <p:nvPr>
            <p:ph sz="half" idx="1"/>
          </p:nvPr>
        </p:nvSpPr>
        <p:spPr>
          <a:xfrm>
            <a:off x="6174904" y="2254838"/>
            <a:ext cx="5219061" cy="4171719"/>
          </a:xfrm>
        </p:spPr>
        <p:txBody>
          <a:bodyPr>
            <a:normAutofit fontScale="85000" lnSpcReduction="20000"/>
          </a:bodyPr>
          <a:lstStyle/>
          <a:p>
            <a:endParaRPr lang="en-US" dirty="0" smtClean="0"/>
          </a:p>
          <a:p>
            <a:r>
              <a:rPr lang="en-US" dirty="0" smtClean="0"/>
              <a:t>If </a:t>
            </a:r>
            <a:r>
              <a:rPr lang="en-US" dirty="0"/>
              <a:t>you know </a:t>
            </a:r>
            <a:r>
              <a:rPr lang="en-US" i="1" dirty="0" err="1"/>
              <a:t>R</a:t>
            </a:r>
            <a:r>
              <a:rPr lang="en-US" i="1" baseline="-25000" dirty="0" err="1"/>
              <a:t>circuit</a:t>
            </a:r>
            <a:r>
              <a:rPr lang="en-US" dirty="0"/>
              <a:t> and one of the other resistors, you can find </a:t>
            </a:r>
            <a:r>
              <a:rPr lang="en-US" i="1" dirty="0"/>
              <a:t>R</a:t>
            </a:r>
            <a:r>
              <a:rPr lang="en-US" i="1" baseline="-25000" dirty="0"/>
              <a:t>1</a:t>
            </a:r>
            <a:r>
              <a:rPr lang="en-US" i="1" dirty="0"/>
              <a:t> </a:t>
            </a:r>
            <a:r>
              <a:rPr lang="en-US" dirty="0"/>
              <a:t>or </a:t>
            </a:r>
            <a:r>
              <a:rPr lang="en-US" i="1" dirty="0"/>
              <a:t>R</a:t>
            </a:r>
            <a:r>
              <a:rPr lang="en-US" i="1" baseline="-25000" dirty="0"/>
              <a:t>2</a:t>
            </a:r>
            <a:r>
              <a:rPr lang="en-US" dirty="0"/>
              <a:t> with one of these equations</a:t>
            </a:r>
            <a:r>
              <a:rPr lang="en-US" dirty="0" smtClean="0"/>
              <a:t>:</a:t>
            </a:r>
          </a:p>
          <a:p>
            <a:endParaRPr lang="en-US" dirty="0"/>
          </a:p>
          <a:p>
            <a:endParaRPr lang="en-US" dirty="0" smtClean="0"/>
          </a:p>
          <a:p>
            <a:endParaRPr lang="en-US" dirty="0" smtClean="0"/>
          </a:p>
          <a:p>
            <a:r>
              <a:rPr lang="en-US" dirty="0" smtClean="0"/>
              <a:t>With </a:t>
            </a:r>
            <a:r>
              <a:rPr lang="en-US" dirty="0"/>
              <a:t>decreased resistance, the combined resistors will draw more current from the source than either individual resistor would draw from that source.</a:t>
            </a:r>
          </a:p>
          <a:p>
            <a:endParaRPr lang="en-US" dirty="0"/>
          </a:p>
        </p:txBody>
      </p:sp>
      <p:pic>
        <p:nvPicPr>
          <p:cNvPr id="6" name="Content Placeholder 5"/>
          <p:cNvPicPr>
            <a:picLocks noGrp="1" noChangeAspect="1"/>
          </p:cNvPicPr>
          <p:nvPr>
            <p:ph sz="half" idx="2"/>
          </p:nvPr>
        </p:nvPicPr>
        <p:blipFill rotWithShape="1">
          <a:blip r:embed="rId2"/>
          <a:srcRect l="7594" t="63548" r="47761" b="25645"/>
          <a:stretch/>
        </p:blipFill>
        <p:spPr>
          <a:xfrm>
            <a:off x="6363179" y="1893194"/>
            <a:ext cx="5157005" cy="701841"/>
          </a:xfrm>
          <a:prstGeom prst="rect">
            <a:avLst/>
          </a:prstGeom>
        </p:spPr>
      </p:pic>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Content Placeholder 2"/>
          <p:cNvSpPr txBox="1">
            <a:spLocks/>
          </p:cNvSpPr>
          <p:nvPr/>
        </p:nvSpPr>
        <p:spPr>
          <a:xfrm>
            <a:off x="1293810" y="2401886"/>
            <a:ext cx="4878389" cy="354171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b="1" smtClean="0"/>
              <a:t>combined resistance of two resistors in parallel</a:t>
            </a:r>
            <a:endParaRPr lang="en-US" smtClean="0"/>
          </a:p>
          <a:p>
            <a:r>
              <a:rPr lang="en-US" smtClean="0"/>
              <a:t>Two resistors in parallel produce a lower-resistance combination than either individual resistor.</a:t>
            </a:r>
          </a:p>
          <a:p>
            <a:r>
              <a:rPr lang="en-US" smtClean="0"/>
              <a:t>The </a:t>
            </a:r>
            <a:r>
              <a:rPr lang="en-US" u="sng" smtClean="0"/>
              <a:t>reciprocal</a:t>
            </a:r>
            <a:r>
              <a:rPr lang="en-US" smtClean="0"/>
              <a:t> of the combined resistance is the sum of the </a:t>
            </a:r>
            <a:r>
              <a:rPr lang="en-US" u="sng" smtClean="0"/>
              <a:t>reciprocals</a:t>
            </a:r>
            <a:r>
              <a:rPr lang="en-US" smtClean="0"/>
              <a:t> of the two resistances.</a:t>
            </a:r>
            <a:endParaRPr lang="en-US" dirty="0"/>
          </a:p>
        </p:txBody>
      </p:sp>
      <p:pic>
        <p:nvPicPr>
          <p:cNvPr id="8" name="Picture 7"/>
          <p:cNvPicPr>
            <a:picLocks noChangeAspect="1"/>
          </p:cNvPicPr>
          <p:nvPr/>
        </p:nvPicPr>
        <p:blipFill rotWithShape="1">
          <a:blip r:embed="rId3"/>
          <a:srcRect l="1564" t="55942" r="39146" b="23988"/>
          <a:stretch/>
        </p:blipFill>
        <p:spPr>
          <a:xfrm>
            <a:off x="6273027" y="3801461"/>
            <a:ext cx="5666705" cy="1078472"/>
          </a:xfrm>
          <a:prstGeom prst="rect">
            <a:avLst/>
          </a:prstGeom>
        </p:spPr>
      </p:pic>
    </p:spTree>
    <p:extLst>
      <p:ext uri="{BB962C8B-B14F-4D97-AF65-F5344CB8AC3E}">
        <p14:creationId xmlns:p14="http://schemas.microsoft.com/office/powerpoint/2010/main" val="2099897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Kirchhoff’s laws for a circuit with two resistors</a:t>
            </a:r>
            <a:endParaRPr lang="en-US" dirty="0"/>
          </a:p>
        </p:txBody>
      </p:sp>
      <p:sp>
        <p:nvSpPr>
          <p:cNvPr id="3" name="Content Placeholder 2"/>
          <p:cNvSpPr>
            <a:spLocks noGrp="1"/>
          </p:cNvSpPr>
          <p:nvPr>
            <p:ph sz="half" idx="1"/>
          </p:nvPr>
        </p:nvSpPr>
        <p:spPr/>
        <p:txBody>
          <a:bodyPr/>
          <a:lstStyle/>
          <a:p>
            <a:r>
              <a:rPr lang="en-US" b="1" i="1" dirty="0"/>
              <a:t>Loop Law:  In any circuit loop that includes the source, the sum of the voltage drops across the resistors is equal to the voltage of the source.</a:t>
            </a:r>
            <a:endParaRPr lang="en-US" dirty="0"/>
          </a:p>
          <a:p>
            <a:endParaRPr lang="en-US" dirty="0"/>
          </a:p>
        </p:txBody>
      </p:sp>
      <p:sp>
        <p:nvSpPr>
          <p:cNvPr id="4" name="Content Placeholder 3"/>
          <p:cNvSpPr>
            <a:spLocks noGrp="1"/>
          </p:cNvSpPr>
          <p:nvPr>
            <p:ph sz="half" idx="2"/>
          </p:nvPr>
        </p:nvSpPr>
        <p:spPr/>
        <p:txBody>
          <a:bodyPr/>
          <a:lstStyle/>
          <a:p>
            <a:r>
              <a:rPr lang="en-US" b="1" i="1" dirty="0"/>
              <a:t>Junction Law:  When current passes through a junction, the total current that enters the junction is equal to the total current that leaves the junction.</a:t>
            </a:r>
            <a:endParaRPr lang="en-US" dirty="0"/>
          </a:p>
          <a:p>
            <a:endParaRPr lang="en-US" dirty="0"/>
          </a:p>
        </p:txBody>
      </p:sp>
    </p:spTree>
    <p:extLst>
      <p:ext uri="{BB962C8B-B14F-4D97-AF65-F5344CB8AC3E}">
        <p14:creationId xmlns:p14="http://schemas.microsoft.com/office/powerpoint/2010/main" val="8756968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KirchHoff’s</a:t>
            </a:r>
            <a:r>
              <a:rPr lang="en-US" dirty="0" smtClean="0"/>
              <a:t> Loop Law</a:t>
            </a:r>
            <a:endParaRPr lang="en-US" dirty="0"/>
          </a:p>
        </p:txBody>
      </p:sp>
      <p:sp>
        <p:nvSpPr>
          <p:cNvPr id="3" name="Content Placeholder 2"/>
          <p:cNvSpPr>
            <a:spLocks noGrp="1"/>
          </p:cNvSpPr>
          <p:nvPr>
            <p:ph sz="half" idx="1"/>
          </p:nvPr>
        </p:nvSpPr>
        <p:spPr/>
        <p:txBody>
          <a:bodyPr/>
          <a:lstStyle/>
          <a:p>
            <a:r>
              <a:rPr lang="en-US" b="1" i="1" dirty="0"/>
              <a:t>Loop Law:  In any circuit loop that includes the source, the sum of the voltage drops across the resistors is equal to the voltage of the source.</a:t>
            </a:r>
            <a:endParaRPr lang="en-US" dirty="0"/>
          </a:p>
          <a:p>
            <a:endParaRPr lang="en-US" dirty="0"/>
          </a:p>
        </p:txBody>
      </p:sp>
      <p:sp>
        <p:nvSpPr>
          <p:cNvPr id="4" name="Content Placeholder 3"/>
          <p:cNvSpPr>
            <a:spLocks noGrp="1"/>
          </p:cNvSpPr>
          <p:nvPr>
            <p:ph sz="half" idx="2"/>
          </p:nvPr>
        </p:nvSpPr>
        <p:spPr/>
        <p:txBody>
          <a:bodyPr/>
          <a:lstStyle/>
          <a:p>
            <a:r>
              <a:rPr lang="en-US" b="1" dirty="0"/>
              <a:t>For resistors in parallel</a:t>
            </a:r>
            <a:r>
              <a:rPr lang="en-US" dirty="0"/>
              <a:t>, this will mean that each individual resistor has the same voltage as the source.  There are two circuit loops, one loop that includes one of the resistors and a second loop that contains the other resistor.  The source is in both loops</a:t>
            </a:r>
          </a:p>
        </p:txBody>
      </p:sp>
    </p:spTree>
    <p:extLst>
      <p:ext uri="{BB962C8B-B14F-4D97-AF65-F5344CB8AC3E}">
        <p14:creationId xmlns:p14="http://schemas.microsoft.com/office/powerpoint/2010/main" val="50521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Sources</a:t>
            </a:r>
            <a:endParaRPr lang="en-US" dirty="0"/>
          </a:p>
        </p:txBody>
      </p:sp>
      <p:sp>
        <p:nvSpPr>
          <p:cNvPr id="5" name="Content Placeholder 4"/>
          <p:cNvSpPr>
            <a:spLocks noGrp="1"/>
          </p:cNvSpPr>
          <p:nvPr>
            <p:ph sz="half" idx="1"/>
          </p:nvPr>
        </p:nvSpPr>
        <p:spPr/>
        <p:txBody>
          <a:bodyPr>
            <a:normAutofit lnSpcReduction="10000"/>
          </a:bodyPr>
          <a:lstStyle/>
          <a:p>
            <a:r>
              <a:rPr lang="en-US" dirty="0"/>
              <a:t>Good conductors of electricity have delocalized, mobile electrons which can move easily from one atom to another.  Poor conductors and insulators have electrons which are held by their atoms and are not allowed to move from atom to atom.  Metals are good conductors.</a:t>
            </a:r>
          </a:p>
          <a:p>
            <a:endParaRPr lang="en-US" dirty="0"/>
          </a:p>
        </p:txBody>
      </p:sp>
      <p:sp>
        <p:nvSpPr>
          <p:cNvPr id="6" name="Content Placeholder 5"/>
          <p:cNvSpPr>
            <a:spLocks noGrp="1"/>
          </p:cNvSpPr>
          <p:nvPr>
            <p:ph sz="half" idx="2"/>
          </p:nvPr>
        </p:nvSpPr>
        <p:spPr/>
        <p:txBody>
          <a:bodyPr>
            <a:normAutofit lnSpcReduction="10000"/>
          </a:bodyPr>
          <a:lstStyle/>
          <a:p>
            <a:endParaRPr lang="en-US" dirty="0"/>
          </a:p>
        </p:txBody>
      </p:sp>
    </p:spTree>
    <p:extLst>
      <p:ext uri="{BB962C8B-B14F-4D97-AF65-F5344CB8AC3E}">
        <p14:creationId xmlns:p14="http://schemas.microsoft.com/office/powerpoint/2010/main" val="7939508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KirchHoff’s</a:t>
            </a:r>
            <a:r>
              <a:rPr lang="en-US" dirty="0" smtClean="0"/>
              <a:t> Loop Law</a:t>
            </a:r>
            <a:endParaRPr lang="en-US" dirty="0"/>
          </a:p>
        </p:txBody>
      </p:sp>
      <p:sp>
        <p:nvSpPr>
          <p:cNvPr id="3" name="Content Placeholder 2"/>
          <p:cNvSpPr>
            <a:spLocks noGrp="1"/>
          </p:cNvSpPr>
          <p:nvPr>
            <p:ph sz="half" idx="1"/>
          </p:nvPr>
        </p:nvSpPr>
        <p:spPr/>
        <p:txBody>
          <a:bodyPr>
            <a:normAutofit/>
          </a:bodyPr>
          <a:lstStyle/>
          <a:p>
            <a:r>
              <a:rPr lang="en-US" b="1" dirty="0"/>
              <a:t>For resistors in parallel</a:t>
            </a:r>
            <a:r>
              <a:rPr lang="en-US" dirty="0"/>
              <a:t>, this will mean that each individual resistor has the same voltage as the source.  There are two circuit loops, one loop that includes one of the resistors and a second loop that contains the other resistor.  The source is in both </a:t>
            </a:r>
            <a:r>
              <a:rPr lang="en-US" dirty="0" smtClean="0"/>
              <a:t>loops.</a:t>
            </a:r>
            <a:endParaRPr lang="en-US" dirty="0"/>
          </a:p>
          <a:p>
            <a:endParaRPr lang="en-US" dirty="0"/>
          </a:p>
          <a:p>
            <a:endParaRPr lang="en-US" dirty="0"/>
          </a:p>
        </p:txBody>
      </p:sp>
      <p:pic>
        <p:nvPicPr>
          <p:cNvPr id="10" name="Content Placeholder 9"/>
          <p:cNvPicPr>
            <a:picLocks noGrp="1" noChangeAspect="1"/>
          </p:cNvPicPr>
          <p:nvPr>
            <p:ph sz="half" idx="2"/>
          </p:nvPr>
        </p:nvPicPr>
        <p:blipFill rotWithShape="1">
          <a:blip r:embed="rId2"/>
          <a:srcRect l="5217" t="32067" r="42742" b="12958"/>
          <a:stretch/>
        </p:blipFill>
        <p:spPr>
          <a:xfrm>
            <a:off x="6426557" y="2434107"/>
            <a:ext cx="4965849" cy="2949261"/>
          </a:xfrm>
          <a:prstGeom prst="rect">
            <a:avLst/>
          </a:prstGeom>
        </p:spPr>
      </p:pic>
      <p:pic>
        <p:nvPicPr>
          <p:cNvPr id="9" name="Picture 8"/>
          <p:cNvPicPr>
            <a:picLocks noChangeAspect="1"/>
          </p:cNvPicPr>
          <p:nvPr/>
        </p:nvPicPr>
        <p:blipFill rotWithShape="1">
          <a:blip r:embed="rId3"/>
          <a:srcRect l="8691" t="46610" r="65079" b="45115"/>
          <a:stretch/>
        </p:blipFill>
        <p:spPr>
          <a:xfrm>
            <a:off x="1874153" y="5640944"/>
            <a:ext cx="3412901" cy="605307"/>
          </a:xfrm>
          <a:prstGeom prst="rect">
            <a:avLst/>
          </a:prstGeom>
        </p:spPr>
      </p:pic>
      <p:pic>
        <p:nvPicPr>
          <p:cNvPr id="11" name="Content Placeholder 5"/>
          <p:cNvPicPr>
            <a:picLocks noChangeAspect="1"/>
          </p:cNvPicPr>
          <p:nvPr/>
        </p:nvPicPr>
        <p:blipFill rotWithShape="1">
          <a:blip r:embed="rId4"/>
          <a:srcRect l="55539" t="36026" r="4448" b="15787"/>
          <a:stretch/>
        </p:blipFill>
        <p:spPr>
          <a:xfrm>
            <a:off x="6238240" y="1823793"/>
            <a:ext cx="5499425" cy="3723567"/>
          </a:xfrm>
          <a:prstGeom prst="rect">
            <a:avLst/>
          </a:prstGeom>
        </p:spPr>
      </p:pic>
      <p:cxnSp>
        <p:nvCxnSpPr>
          <p:cNvPr id="13" name="Straight Arrow Connector 12"/>
          <p:cNvCxnSpPr/>
          <p:nvPr/>
        </p:nvCxnSpPr>
        <p:spPr>
          <a:xfrm>
            <a:off x="8680359" y="2978347"/>
            <a:ext cx="1" cy="141445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5"/>
          <a:stretch>
            <a:fillRect/>
          </a:stretch>
        </p:blipFill>
        <p:spPr>
          <a:xfrm>
            <a:off x="10236120" y="3020530"/>
            <a:ext cx="377985" cy="1603387"/>
          </a:xfrm>
          <a:prstGeom prst="rect">
            <a:avLst/>
          </a:prstGeom>
        </p:spPr>
      </p:pic>
      <p:sp>
        <p:nvSpPr>
          <p:cNvPr id="16" name="Rectangle 15"/>
          <p:cNvSpPr/>
          <p:nvPr/>
        </p:nvSpPr>
        <p:spPr>
          <a:xfrm>
            <a:off x="6081298" y="1673633"/>
            <a:ext cx="1857375" cy="923330"/>
          </a:xfrm>
          <a:prstGeom prst="rect">
            <a:avLst/>
          </a:prstGeom>
          <a:noFill/>
        </p:spPr>
        <p:txBody>
          <a:bodyPr wrap="square" lIns="91440" tIns="45720" rIns="91440" bIns="45720">
            <a:spAutoFit/>
          </a:bodyPr>
          <a:lstStyle/>
          <a:p>
            <a:pPr algn="ctr"/>
            <a:r>
              <a:rPr lang="en-US" sz="5400" b="0" cap="none" spc="0" dirty="0" err="1" smtClean="0">
                <a:ln w="0"/>
                <a:solidFill>
                  <a:schemeClr val="accent1"/>
                </a:solidFill>
                <a:effectLst>
                  <a:outerShdw blurRad="38100" dist="25400" dir="5400000" algn="ctr" rotWithShape="0">
                    <a:srgbClr val="6E747A">
                      <a:alpha val="43000"/>
                    </a:srgbClr>
                  </a:outerShdw>
                </a:effectLst>
              </a:rPr>
              <a:t>V</a:t>
            </a:r>
            <a:r>
              <a:rPr lang="en-US" sz="5400" b="0" cap="none" spc="0" baseline="-25000" dirty="0" err="1" smtClean="0">
                <a:ln w="0"/>
                <a:solidFill>
                  <a:schemeClr val="accent1"/>
                </a:solidFill>
                <a:effectLst>
                  <a:outerShdw blurRad="38100" dist="25400" dir="5400000" algn="ctr" rotWithShape="0">
                    <a:srgbClr val="6E747A">
                      <a:alpha val="43000"/>
                    </a:srgbClr>
                  </a:outerShdw>
                </a:effectLst>
              </a:rPr>
              <a:t>source</a:t>
            </a:r>
            <a:endParaRPr lang="en-US" sz="5400" b="0" cap="none" spc="0" baseline="-250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9777626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KirchHoff’s</a:t>
            </a:r>
            <a:r>
              <a:rPr lang="en-US" dirty="0" smtClean="0"/>
              <a:t> Loop Law</a:t>
            </a:r>
            <a:endParaRPr lang="en-US" dirty="0"/>
          </a:p>
        </p:txBody>
      </p:sp>
      <p:sp>
        <p:nvSpPr>
          <p:cNvPr id="3" name="Content Placeholder 2"/>
          <p:cNvSpPr>
            <a:spLocks noGrp="1"/>
          </p:cNvSpPr>
          <p:nvPr>
            <p:ph sz="half" idx="1"/>
          </p:nvPr>
        </p:nvSpPr>
        <p:spPr/>
        <p:txBody>
          <a:bodyPr>
            <a:normAutofit fontScale="92500"/>
          </a:bodyPr>
          <a:lstStyle/>
          <a:p>
            <a:r>
              <a:rPr lang="en-US" b="1" dirty="0"/>
              <a:t>In a series circuit with two resistors</a:t>
            </a:r>
            <a:r>
              <a:rPr lang="en-US" dirty="0"/>
              <a:t>, there is only one loop.  This will mean that the sum of the two voltage drops across the resistors will equal the voltage of the </a:t>
            </a:r>
            <a:r>
              <a:rPr lang="en-US" dirty="0" smtClean="0"/>
              <a:t>source</a:t>
            </a:r>
          </a:p>
          <a:p>
            <a:r>
              <a:rPr lang="en-US" b="1" i="1" dirty="0"/>
              <a:t>NOTICE:  This law does NOT say the voltage across resistor 1 is equal to the voltage across resistor 2!</a:t>
            </a:r>
            <a:endParaRPr lang="en-US" dirty="0"/>
          </a:p>
          <a:p>
            <a:endParaRPr lang="en-US" dirty="0"/>
          </a:p>
          <a:p>
            <a:endParaRPr lang="en-US" dirty="0"/>
          </a:p>
        </p:txBody>
      </p:sp>
      <p:pic>
        <p:nvPicPr>
          <p:cNvPr id="10" name="Content Placeholder 9"/>
          <p:cNvPicPr>
            <a:picLocks noGrp="1" noChangeAspect="1"/>
          </p:cNvPicPr>
          <p:nvPr>
            <p:ph sz="half" idx="2"/>
          </p:nvPr>
        </p:nvPicPr>
        <p:blipFill rotWithShape="1">
          <a:blip r:embed="rId2"/>
          <a:srcRect l="5217" t="32067" r="42742" b="12958"/>
          <a:stretch/>
        </p:blipFill>
        <p:spPr>
          <a:xfrm>
            <a:off x="6312257" y="1919757"/>
            <a:ext cx="4965849" cy="2949261"/>
          </a:xfrm>
          <a:prstGeom prst="rect">
            <a:avLst/>
          </a:prstGeom>
        </p:spPr>
      </p:pic>
      <p:pic>
        <p:nvPicPr>
          <p:cNvPr id="4" name="Picture 3"/>
          <p:cNvPicPr>
            <a:picLocks noChangeAspect="1"/>
          </p:cNvPicPr>
          <p:nvPr/>
        </p:nvPicPr>
        <p:blipFill rotWithShape="1">
          <a:blip r:embed="rId3"/>
          <a:srcRect l="8592" t="72667" r="75868" b="18882"/>
          <a:stretch/>
        </p:blipFill>
        <p:spPr>
          <a:xfrm>
            <a:off x="6785623" y="5301823"/>
            <a:ext cx="3201339" cy="978753"/>
          </a:xfrm>
          <a:prstGeom prst="rect">
            <a:avLst/>
          </a:prstGeom>
        </p:spPr>
      </p:pic>
    </p:spTree>
    <p:extLst>
      <p:ext uri="{BB962C8B-B14F-4D97-AF65-F5344CB8AC3E}">
        <p14:creationId xmlns:p14="http://schemas.microsoft.com/office/powerpoint/2010/main" val="31184320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KirchHoff’s</a:t>
            </a:r>
            <a:r>
              <a:rPr lang="en-US" dirty="0"/>
              <a:t> </a:t>
            </a:r>
            <a:r>
              <a:rPr lang="en-US" dirty="0" smtClean="0"/>
              <a:t>Junction </a:t>
            </a:r>
            <a:r>
              <a:rPr lang="en-US" dirty="0"/>
              <a:t>Law</a:t>
            </a:r>
          </a:p>
        </p:txBody>
      </p:sp>
      <p:sp>
        <p:nvSpPr>
          <p:cNvPr id="3" name="Content Placeholder 2"/>
          <p:cNvSpPr>
            <a:spLocks noGrp="1"/>
          </p:cNvSpPr>
          <p:nvPr>
            <p:ph sz="half" idx="1"/>
          </p:nvPr>
        </p:nvSpPr>
        <p:spPr/>
        <p:txBody>
          <a:bodyPr/>
          <a:lstStyle/>
          <a:p>
            <a:r>
              <a:rPr lang="en-US" sz="2800" b="1" i="1" dirty="0"/>
              <a:t>Junction Law:  When current passes through a junction, the total current that enters the junction is equal to the total current that leaves the junction.</a:t>
            </a:r>
            <a:endParaRPr lang="en-US" sz="2800" dirty="0"/>
          </a:p>
          <a:p>
            <a:endParaRPr lang="en-US" dirty="0"/>
          </a:p>
        </p:txBody>
      </p:sp>
      <p:sp>
        <p:nvSpPr>
          <p:cNvPr id="4" name="Content Placeholder 3"/>
          <p:cNvSpPr>
            <a:spLocks noGrp="1"/>
          </p:cNvSpPr>
          <p:nvPr>
            <p:ph sz="half" idx="2"/>
          </p:nvPr>
        </p:nvSpPr>
        <p:spPr/>
        <p:txBody>
          <a:bodyPr/>
          <a:lstStyle/>
          <a:p>
            <a:r>
              <a:rPr lang="en-US" dirty="0"/>
              <a:t>For a circuit with two resistors in series:  The junction law does not apply.  There are no junctions in the circuit.</a:t>
            </a:r>
          </a:p>
          <a:p>
            <a:endParaRPr lang="en-US" dirty="0"/>
          </a:p>
        </p:txBody>
      </p:sp>
    </p:spTree>
    <p:extLst>
      <p:ext uri="{BB962C8B-B14F-4D97-AF65-F5344CB8AC3E}">
        <p14:creationId xmlns:p14="http://schemas.microsoft.com/office/powerpoint/2010/main" val="34035167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KirchHoff’s</a:t>
            </a:r>
            <a:r>
              <a:rPr lang="en-US" dirty="0"/>
              <a:t> </a:t>
            </a:r>
            <a:r>
              <a:rPr lang="en-US" dirty="0" smtClean="0"/>
              <a:t>Junction </a:t>
            </a:r>
            <a:r>
              <a:rPr lang="en-US" dirty="0"/>
              <a:t>Law</a:t>
            </a:r>
          </a:p>
        </p:txBody>
      </p:sp>
      <p:sp>
        <p:nvSpPr>
          <p:cNvPr id="3" name="Content Placeholder 2"/>
          <p:cNvSpPr>
            <a:spLocks noGrp="1"/>
          </p:cNvSpPr>
          <p:nvPr>
            <p:ph sz="half" idx="1"/>
          </p:nvPr>
        </p:nvSpPr>
        <p:spPr/>
        <p:txBody>
          <a:bodyPr/>
          <a:lstStyle/>
          <a:p>
            <a:r>
              <a:rPr lang="en-US" sz="2800" b="1" dirty="0"/>
              <a:t>For a circuit that has two resistors in parallel:</a:t>
            </a:r>
            <a:r>
              <a:rPr lang="en-US" sz="2800" dirty="0"/>
              <a:t>  The circuit will have two junctions, one before the two resistors and one after the two resistors</a:t>
            </a:r>
            <a:endParaRPr lang="en-US" dirty="0"/>
          </a:p>
        </p:txBody>
      </p:sp>
      <p:pic>
        <p:nvPicPr>
          <p:cNvPr id="5" name="Content Placeholder 4"/>
          <p:cNvPicPr>
            <a:picLocks noGrp="1" noChangeAspect="1"/>
          </p:cNvPicPr>
          <p:nvPr>
            <p:ph sz="half" idx="2"/>
          </p:nvPr>
        </p:nvPicPr>
        <p:blipFill rotWithShape="1">
          <a:blip r:embed="rId2"/>
          <a:srcRect l="12895" t="24777" r="39922" b="31959"/>
          <a:stretch/>
        </p:blipFill>
        <p:spPr>
          <a:xfrm>
            <a:off x="7201345" y="1116804"/>
            <a:ext cx="4394265" cy="2265364"/>
          </a:xfrm>
          <a:prstGeom prst="rect">
            <a:avLst/>
          </a:prstGeom>
        </p:spPr>
      </p:pic>
      <p:pic>
        <p:nvPicPr>
          <p:cNvPr id="6" name="Content Placeholder 5"/>
          <p:cNvPicPr>
            <a:picLocks noChangeAspect="1"/>
          </p:cNvPicPr>
          <p:nvPr/>
        </p:nvPicPr>
        <p:blipFill rotWithShape="1">
          <a:blip r:embed="rId3"/>
          <a:srcRect l="55539" t="36026" r="4448" b="15787"/>
          <a:stretch/>
        </p:blipFill>
        <p:spPr>
          <a:xfrm>
            <a:off x="7137110" y="3880454"/>
            <a:ext cx="4150017" cy="2809906"/>
          </a:xfrm>
          <a:prstGeom prst="rect">
            <a:avLst/>
          </a:prstGeom>
        </p:spPr>
      </p:pic>
    </p:spTree>
    <p:extLst>
      <p:ext uri="{BB962C8B-B14F-4D97-AF65-F5344CB8AC3E}">
        <p14:creationId xmlns:p14="http://schemas.microsoft.com/office/powerpoint/2010/main" val="28864713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KirchHoff’s</a:t>
            </a:r>
            <a:r>
              <a:rPr lang="en-US" dirty="0"/>
              <a:t> </a:t>
            </a:r>
            <a:r>
              <a:rPr lang="en-US" dirty="0" smtClean="0"/>
              <a:t>Junction </a:t>
            </a:r>
            <a:r>
              <a:rPr lang="en-US" dirty="0"/>
              <a:t>Law</a:t>
            </a:r>
          </a:p>
        </p:txBody>
      </p:sp>
      <p:sp>
        <p:nvSpPr>
          <p:cNvPr id="3" name="Content Placeholder 2"/>
          <p:cNvSpPr>
            <a:spLocks noGrp="1"/>
          </p:cNvSpPr>
          <p:nvPr>
            <p:ph sz="half" idx="1"/>
          </p:nvPr>
        </p:nvSpPr>
        <p:spPr/>
        <p:txBody>
          <a:bodyPr>
            <a:normAutofit fontScale="70000" lnSpcReduction="20000"/>
          </a:bodyPr>
          <a:lstStyle/>
          <a:p>
            <a:r>
              <a:rPr lang="en-US" sz="2800" dirty="0"/>
              <a:t>In the circuit above, the current that comes into junction A is equal to the current out of the junction.  The same is true at junction B</a:t>
            </a:r>
            <a:r>
              <a:rPr lang="en-US" sz="2800" dirty="0" smtClean="0"/>
              <a:t>.</a:t>
            </a:r>
          </a:p>
          <a:p>
            <a:endParaRPr lang="en-US" dirty="0" smtClean="0"/>
          </a:p>
          <a:p>
            <a:endParaRPr lang="en-US" dirty="0"/>
          </a:p>
          <a:p>
            <a:r>
              <a:rPr lang="en-US" dirty="0" smtClean="0"/>
              <a:t>This </a:t>
            </a:r>
            <a:r>
              <a:rPr lang="en-US" dirty="0"/>
              <a:t>makes the current into junction A equal to the junction out of junction B</a:t>
            </a:r>
            <a:r>
              <a:rPr lang="en-US" dirty="0" smtClean="0"/>
              <a:t>.</a:t>
            </a:r>
          </a:p>
          <a:p>
            <a:r>
              <a:rPr lang="en-US" b="1" i="1" dirty="0"/>
              <a:t>NOTICE:  This law does NOT say the current through resistor 1 is equal to the current through resistor 2!</a:t>
            </a:r>
            <a:endParaRPr lang="en-US" dirty="0"/>
          </a:p>
          <a:p>
            <a:endParaRPr lang="en-US" dirty="0"/>
          </a:p>
          <a:p>
            <a:endParaRPr lang="en-US" dirty="0"/>
          </a:p>
        </p:txBody>
      </p:sp>
      <p:pic>
        <p:nvPicPr>
          <p:cNvPr id="5" name="Content Placeholder 4"/>
          <p:cNvPicPr>
            <a:picLocks noGrp="1" noChangeAspect="1"/>
          </p:cNvPicPr>
          <p:nvPr>
            <p:ph sz="half" idx="2"/>
          </p:nvPr>
        </p:nvPicPr>
        <p:blipFill rotWithShape="1">
          <a:blip r:embed="rId2"/>
          <a:srcRect l="12895" t="24777" r="39922" b="31959"/>
          <a:stretch/>
        </p:blipFill>
        <p:spPr>
          <a:xfrm>
            <a:off x="7201345" y="1116804"/>
            <a:ext cx="4394265" cy="2265364"/>
          </a:xfrm>
          <a:prstGeom prst="rect">
            <a:avLst/>
          </a:prstGeom>
        </p:spPr>
      </p:pic>
      <p:pic>
        <p:nvPicPr>
          <p:cNvPr id="6" name="Content Placeholder 5"/>
          <p:cNvPicPr>
            <a:picLocks noChangeAspect="1"/>
          </p:cNvPicPr>
          <p:nvPr/>
        </p:nvPicPr>
        <p:blipFill rotWithShape="1">
          <a:blip r:embed="rId3"/>
          <a:srcRect l="55539" t="36026" r="4448" b="15787"/>
          <a:stretch/>
        </p:blipFill>
        <p:spPr>
          <a:xfrm>
            <a:off x="7137110" y="3880454"/>
            <a:ext cx="4150017" cy="2809906"/>
          </a:xfrm>
          <a:prstGeom prst="rect">
            <a:avLst/>
          </a:prstGeom>
        </p:spPr>
      </p:pic>
      <p:pic>
        <p:nvPicPr>
          <p:cNvPr id="4" name="Picture 3"/>
          <p:cNvPicPr>
            <a:picLocks noChangeAspect="1"/>
          </p:cNvPicPr>
          <p:nvPr/>
        </p:nvPicPr>
        <p:blipFill rotWithShape="1">
          <a:blip r:embed="rId4"/>
          <a:srcRect l="1171" t="43164" r="14494" b="44336"/>
          <a:stretch/>
        </p:blipFill>
        <p:spPr>
          <a:xfrm>
            <a:off x="283887" y="3382168"/>
            <a:ext cx="6853223" cy="571102"/>
          </a:xfrm>
          <a:prstGeom prst="rect">
            <a:avLst/>
          </a:prstGeom>
        </p:spPr>
      </p:pic>
    </p:spTree>
    <p:extLst>
      <p:ext uri="{BB962C8B-B14F-4D97-AF65-F5344CB8AC3E}">
        <p14:creationId xmlns:p14="http://schemas.microsoft.com/office/powerpoint/2010/main" val="12060403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KirchHoff’s</a:t>
            </a:r>
            <a:r>
              <a:rPr lang="en-US" dirty="0"/>
              <a:t> </a:t>
            </a:r>
            <a:r>
              <a:rPr lang="en-US" dirty="0" smtClean="0"/>
              <a:t>Junction </a:t>
            </a:r>
            <a:r>
              <a:rPr lang="en-US" dirty="0"/>
              <a:t>Law</a:t>
            </a:r>
          </a:p>
        </p:txBody>
      </p:sp>
      <p:sp>
        <p:nvSpPr>
          <p:cNvPr id="3" name="Content Placeholder 2"/>
          <p:cNvSpPr>
            <a:spLocks noGrp="1"/>
          </p:cNvSpPr>
          <p:nvPr>
            <p:ph sz="half" idx="1"/>
          </p:nvPr>
        </p:nvSpPr>
        <p:spPr/>
        <p:txBody>
          <a:bodyPr>
            <a:normAutofit fontScale="85000" lnSpcReduction="20000"/>
          </a:bodyPr>
          <a:lstStyle/>
          <a:p>
            <a:r>
              <a:rPr lang="en-US" sz="2600" dirty="0"/>
              <a:t>For resistors in parallel, this will mean the current produced by the source will equal the sum of the currents through the individual resistors.</a:t>
            </a:r>
          </a:p>
          <a:p>
            <a:endParaRPr lang="en-US" dirty="0" smtClean="0"/>
          </a:p>
          <a:p>
            <a:endParaRPr lang="en-US" dirty="0"/>
          </a:p>
          <a:p>
            <a:r>
              <a:rPr lang="en-US" b="1" i="1" dirty="0" smtClean="0"/>
              <a:t>NOTICE</a:t>
            </a:r>
            <a:r>
              <a:rPr lang="en-US" b="1" i="1" dirty="0"/>
              <a:t>:  This law does NOT say the current through resistor 1 is equal to the current through resistor 2!</a:t>
            </a:r>
            <a:endParaRPr lang="en-US" dirty="0"/>
          </a:p>
          <a:p>
            <a:endParaRPr lang="en-US" dirty="0"/>
          </a:p>
          <a:p>
            <a:endParaRPr lang="en-US" dirty="0"/>
          </a:p>
        </p:txBody>
      </p:sp>
      <p:pic>
        <p:nvPicPr>
          <p:cNvPr id="5" name="Content Placeholder 4"/>
          <p:cNvPicPr>
            <a:picLocks noGrp="1" noChangeAspect="1"/>
          </p:cNvPicPr>
          <p:nvPr>
            <p:ph sz="half" idx="2"/>
          </p:nvPr>
        </p:nvPicPr>
        <p:blipFill rotWithShape="1">
          <a:blip r:embed="rId2"/>
          <a:srcRect l="12895" t="24777" r="39922" b="31959"/>
          <a:stretch/>
        </p:blipFill>
        <p:spPr>
          <a:xfrm>
            <a:off x="7201345" y="1116804"/>
            <a:ext cx="4394265" cy="2265364"/>
          </a:xfrm>
          <a:prstGeom prst="rect">
            <a:avLst/>
          </a:prstGeom>
        </p:spPr>
      </p:pic>
      <p:pic>
        <p:nvPicPr>
          <p:cNvPr id="6" name="Content Placeholder 5"/>
          <p:cNvPicPr>
            <a:picLocks noChangeAspect="1"/>
          </p:cNvPicPr>
          <p:nvPr/>
        </p:nvPicPr>
        <p:blipFill rotWithShape="1">
          <a:blip r:embed="rId3"/>
          <a:srcRect l="55539" t="36026" r="4448" b="15787"/>
          <a:stretch/>
        </p:blipFill>
        <p:spPr>
          <a:xfrm>
            <a:off x="7137110" y="3880454"/>
            <a:ext cx="4150017" cy="2809906"/>
          </a:xfrm>
          <a:prstGeom prst="rect">
            <a:avLst/>
          </a:prstGeom>
        </p:spPr>
      </p:pic>
      <p:pic>
        <p:nvPicPr>
          <p:cNvPr id="7" name="Picture 6"/>
          <p:cNvPicPr>
            <a:picLocks noChangeAspect="1"/>
          </p:cNvPicPr>
          <p:nvPr/>
        </p:nvPicPr>
        <p:blipFill rotWithShape="1">
          <a:blip r:embed="rId4"/>
          <a:srcRect l="11604" t="50390" r="71486" b="39649"/>
          <a:stretch/>
        </p:blipFill>
        <p:spPr>
          <a:xfrm>
            <a:off x="2600324" y="3756024"/>
            <a:ext cx="2200275" cy="728663"/>
          </a:xfrm>
          <a:prstGeom prst="rect">
            <a:avLst/>
          </a:prstGeom>
        </p:spPr>
      </p:pic>
    </p:spTree>
    <p:extLst>
      <p:ext uri="{BB962C8B-B14F-4D97-AF65-F5344CB8AC3E}">
        <p14:creationId xmlns:p14="http://schemas.microsoft.com/office/powerpoint/2010/main" val="18424148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Some relationships for two resistors in series and in parallel</a:t>
            </a:r>
            <a:endParaRPr lang="en-US" dirty="0"/>
          </a:p>
        </p:txBody>
      </p:sp>
      <p:sp>
        <p:nvSpPr>
          <p:cNvPr id="3" name="Content Placeholder 2"/>
          <p:cNvSpPr>
            <a:spLocks noGrp="1"/>
          </p:cNvSpPr>
          <p:nvPr>
            <p:ph sz="half" idx="1"/>
          </p:nvPr>
        </p:nvSpPr>
        <p:spPr>
          <a:xfrm>
            <a:off x="1141413" y="2097088"/>
            <a:ext cx="4878389" cy="3541714"/>
          </a:xfrm>
        </p:spPr>
        <p:txBody>
          <a:bodyPr>
            <a:normAutofit fontScale="85000" lnSpcReduction="20000"/>
          </a:bodyPr>
          <a:lstStyle/>
          <a:p>
            <a:r>
              <a:rPr lang="en-US" b="1" u="sng" dirty="0"/>
              <a:t>S</a:t>
            </a:r>
            <a:r>
              <a:rPr lang="en-US" b="1" u="sng" dirty="0" smtClean="0"/>
              <a:t>eries</a:t>
            </a:r>
            <a:endParaRPr lang="en-US" u="sng" dirty="0"/>
          </a:p>
          <a:p>
            <a:r>
              <a:rPr lang="en-US" dirty="0"/>
              <a:t>Two resistors in series MUST carry the same amount of current.</a:t>
            </a:r>
          </a:p>
          <a:p>
            <a:r>
              <a:rPr lang="en-US" dirty="0"/>
              <a:t>The resistor with the higher resistance will have the larger voltage drop across the resistor.</a:t>
            </a:r>
          </a:p>
          <a:p>
            <a:r>
              <a:rPr lang="en-US" dirty="0"/>
              <a:t>The resistor with the higher resistance will consume more power and more energy.</a:t>
            </a:r>
          </a:p>
          <a:p>
            <a:r>
              <a:rPr lang="en-US" dirty="0"/>
              <a:t> </a:t>
            </a:r>
            <a:r>
              <a:rPr lang="en-US" dirty="0" smtClean="0"/>
              <a:t>Remember P=VI and EPE=</a:t>
            </a:r>
            <a:r>
              <a:rPr lang="en-US" dirty="0" err="1" smtClean="0"/>
              <a:t>VIt</a:t>
            </a:r>
            <a:endParaRPr lang="en-US" dirty="0"/>
          </a:p>
          <a:p>
            <a:endParaRPr lang="en-US" dirty="0"/>
          </a:p>
        </p:txBody>
      </p:sp>
      <p:sp>
        <p:nvSpPr>
          <p:cNvPr id="4" name="Content Placeholder 3"/>
          <p:cNvSpPr>
            <a:spLocks noGrp="1"/>
          </p:cNvSpPr>
          <p:nvPr>
            <p:ph sz="half" idx="2"/>
          </p:nvPr>
        </p:nvSpPr>
        <p:spPr>
          <a:xfrm>
            <a:off x="6172200" y="2097088"/>
            <a:ext cx="4875211" cy="3541714"/>
          </a:xfrm>
        </p:spPr>
        <p:txBody>
          <a:bodyPr>
            <a:normAutofit fontScale="85000" lnSpcReduction="20000"/>
          </a:bodyPr>
          <a:lstStyle/>
          <a:p>
            <a:r>
              <a:rPr lang="en-US" dirty="0" smtClean="0"/>
              <a:t>Circuit with two resistors</a:t>
            </a:r>
          </a:p>
          <a:p>
            <a:endParaRPr lang="en-US" dirty="0"/>
          </a:p>
        </p:txBody>
      </p:sp>
      <p:pic>
        <p:nvPicPr>
          <p:cNvPr id="5" name="Picture 4"/>
          <p:cNvPicPr>
            <a:picLocks noChangeAspect="1"/>
          </p:cNvPicPr>
          <p:nvPr/>
        </p:nvPicPr>
        <p:blipFill rotWithShape="1">
          <a:blip r:embed="rId2"/>
          <a:srcRect l="4356" t="33203" r="71266" b="25390"/>
          <a:stretch/>
        </p:blipFill>
        <p:spPr>
          <a:xfrm>
            <a:off x="6557963" y="2767013"/>
            <a:ext cx="3171825" cy="3028951"/>
          </a:xfrm>
          <a:prstGeom prst="rect">
            <a:avLst/>
          </a:prstGeom>
        </p:spPr>
      </p:pic>
    </p:spTree>
    <p:extLst>
      <p:ext uri="{BB962C8B-B14F-4D97-AF65-F5344CB8AC3E}">
        <p14:creationId xmlns:p14="http://schemas.microsoft.com/office/powerpoint/2010/main" val="11243625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Some relationships for two resistors in series and in parallel</a:t>
            </a:r>
            <a:endParaRPr lang="en-US" dirty="0"/>
          </a:p>
        </p:txBody>
      </p:sp>
      <p:sp>
        <p:nvSpPr>
          <p:cNvPr id="3" name="Content Placeholder 2"/>
          <p:cNvSpPr>
            <a:spLocks noGrp="1"/>
          </p:cNvSpPr>
          <p:nvPr>
            <p:ph sz="half" idx="1"/>
          </p:nvPr>
        </p:nvSpPr>
        <p:spPr>
          <a:xfrm>
            <a:off x="1141413" y="2097088"/>
            <a:ext cx="4878389" cy="3803650"/>
          </a:xfrm>
        </p:spPr>
        <p:txBody>
          <a:bodyPr>
            <a:normAutofit fontScale="92500" lnSpcReduction="20000"/>
          </a:bodyPr>
          <a:lstStyle/>
          <a:p>
            <a:r>
              <a:rPr lang="en-US" b="1" u="sng" dirty="0" smtClean="0"/>
              <a:t>Parallel</a:t>
            </a:r>
            <a:endParaRPr lang="en-US" u="sng" dirty="0"/>
          </a:p>
          <a:p>
            <a:r>
              <a:rPr lang="en-US" dirty="0"/>
              <a:t>Two resistors in parallel MUST have the same voltage drop.</a:t>
            </a:r>
          </a:p>
          <a:p>
            <a:r>
              <a:rPr lang="en-US" dirty="0"/>
              <a:t>The resistor with the smaller resistance will carry a larger current.</a:t>
            </a:r>
          </a:p>
          <a:p>
            <a:r>
              <a:rPr lang="en-US" dirty="0"/>
              <a:t>The resistor with the smaller resistance will consume more power and more energy.</a:t>
            </a:r>
          </a:p>
          <a:p>
            <a:r>
              <a:rPr lang="en-US" dirty="0"/>
              <a:t> Remember P=VI and EPE=</a:t>
            </a:r>
            <a:r>
              <a:rPr lang="en-US" dirty="0" err="1"/>
              <a:t>VIt</a:t>
            </a:r>
            <a:endParaRPr lang="en-US" dirty="0"/>
          </a:p>
          <a:p>
            <a:endParaRPr lang="en-US" dirty="0"/>
          </a:p>
        </p:txBody>
      </p:sp>
      <p:sp>
        <p:nvSpPr>
          <p:cNvPr id="4" name="Content Placeholder 3"/>
          <p:cNvSpPr>
            <a:spLocks noGrp="1"/>
          </p:cNvSpPr>
          <p:nvPr>
            <p:ph sz="half" idx="2"/>
          </p:nvPr>
        </p:nvSpPr>
        <p:spPr>
          <a:xfrm>
            <a:off x="6172200" y="2097088"/>
            <a:ext cx="4875211" cy="3541714"/>
          </a:xfrm>
        </p:spPr>
        <p:txBody>
          <a:bodyPr>
            <a:normAutofit fontScale="92500" lnSpcReduction="20000"/>
          </a:bodyPr>
          <a:lstStyle/>
          <a:p>
            <a:r>
              <a:rPr lang="en-US" dirty="0" smtClean="0"/>
              <a:t>Circuits with two resistors</a:t>
            </a:r>
          </a:p>
          <a:p>
            <a:endParaRPr lang="en-US" dirty="0"/>
          </a:p>
        </p:txBody>
      </p:sp>
      <p:pic>
        <p:nvPicPr>
          <p:cNvPr id="5" name="Picture 4"/>
          <p:cNvPicPr>
            <a:picLocks noChangeAspect="1"/>
          </p:cNvPicPr>
          <p:nvPr/>
        </p:nvPicPr>
        <p:blipFill rotWithShape="1">
          <a:blip r:embed="rId2"/>
          <a:srcRect l="39714" t="31055" r="27342" b="24609"/>
          <a:stretch/>
        </p:blipFill>
        <p:spPr>
          <a:xfrm>
            <a:off x="6357938" y="2657475"/>
            <a:ext cx="4286250" cy="3243263"/>
          </a:xfrm>
          <a:prstGeom prst="rect">
            <a:avLst/>
          </a:prstGeom>
        </p:spPr>
      </p:pic>
    </p:spTree>
    <p:extLst>
      <p:ext uri="{BB962C8B-B14F-4D97-AF65-F5344CB8AC3E}">
        <p14:creationId xmlns:p14="http://schemas.microsoft.com/office/powerpoint/2010/main" val="12624774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Problems – circuits with two resistors</a:t>
            </a:r>
            <a:br>
              <a:rPr lang="en-US" dirty="0"/>
            </a:br>
            <a:endParaRPr lang="en-US" dirty="0"/>
          </a:p>
        </p:txBody>
      </p:sp>
      <p:pic>
        <p:nvPicPr>
          <p:cNvPr id="4102" name="Picture 6" descr="Image result for series two resistor circuit"/>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3456" t="1545" r="12740" b="-3497"/>
          <a:stretch/>
        </p:blipFill>
        <p:spPr bwMode="auto">
          <a:xfrm>
            <a:off x="1016000" y="2540000"/>
            <a:ext cx="4267200" cy="268224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parallel two resistor circuit"/>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2076" t="-1601" r="10112"/>
          <a:stretch/>
        </p:blipFill>
        <p:spPr bwMode="auto">
          <a:xfrm>
            <a:off x="6278880" y="2499360"/>
            <a:ext cx="4551680" cy="257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2736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In the circuit, resistor A is 20 Ω and the voltage of the source is 120 V. The power consumption of resistor A is 80 W</a:t>
            </a:r>
            <a:br>
              <a:rPr lang="en-US" dirty="0"/>
            </a:br>
            <a:endParaRPr lang="en-US" dirty="0"/>
          </a:p>
        </p:txBody>
      </p:sp>
      <p:sp>
        <p:nvSpPr>
          <p:cNvPr id="3" name="Content Placeholder 2"/>
          <p:cNvSpPr>
            <a:spLocks noGrp="1"/>
          </p:cNvSpPr>
          <p:nvPr>
            <p:ph sz="half" idx="1"/>
          </p:nvPr>
        </p:nvSpPr>
        <p:spPr/>
        <p:txBody>
          <a:bodyPr>
            <a:normAutofit/>
          </a:bodyPr>
          <a:lstStyle/>
          <a:p>
            <a:r>
              <a:rPr lang="en-US" sz="3200" dirty="0"/>
              <a:t>(a)  What is the current through resistor A?</a:t>
            </a:r>
          </a:p>
        </p:txBody>
      </p:sp>
      <p:pic>
        <p:nvPicPr>
          <p:cNvPr id="5" name="Content Placeholder 4"/>
          <p:cNvPicPr>
            <a:picLocks noGrp="1" noChangeAspect="1"/>
          </p:cNvPicPr>
          <p:nvPr>
            <p:ph sz="half" idx="2"/>
          </p:nvPr>
        </p:nvPicPr>
        <p:blipFill rotWithShape="1">
          <a:blip r:embed="rId2"/>
          <a:srcRect l="60124" t="34953" r="9866" b="39606"/>
          <a:stretch/>
        </p:blipFill>
        <p:spPr>
          <a:xfrm>
            <a:off x="1141410" y="3709849"/>
            <a:ext cx="4686303" cy="2233749"/>
          </a:xfrm>
          <a:prstGeom prst="rect">
            <a:avLst/>
          </a:prstGeom>
        </p:spPr>
      </p:pic>
    </p:spTree>
    <p:extLst>
      <p:ext uri="{BB962C8B-B14F-4D97-AF65-F5344CB8AC3E}">
        <p14:creationId xmlns:p14="http://schemas.microsoft.com/office/powerpoint/2010/main" val="1973719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Sources</a:t>
            </a:r>
            <a:endParaRPr lang="en-US" dirty="0"/>
          </a:p>
        </p:txBody>
      </p:sp>
      <p:sp>
        <p:nvSpPr>
          <p:cNvPr id="6" name="Content Placeholder 5"/>
          <p:cNvSpPr>
            <a:spLocks noGrp="1"/>
          </p:cNvSpPr>
          <p:nvPr>
            <p:ph idx="1"/>
          </p:nvPr>
        </p:nvSpPr>
        <p:spPr/>
        <p:txBody>
          <a:bodyPr>
            <a:normAutofit lnSpcReduction="10000"/>
          </a:bodyPr>
          <a:lstStyle/>
          <a:p>
            <a:r>
              <a:rPr lang="en-US" sz="2400" dirty="0">
                <a:latin typeface="Arial Rounded MT Bold" panose="020F0704030504030204" pitchFamily="34" charset="0"/>
              </a:rPr>
              <a:t>The source produces an electric field.  The electric field can remain in the same direction at all times or it can reverse its direction periodically.  If the field remains in the same direction, the current will flow in the same direction at all times.  This type current is called </a:t>
            </a:r>
            <a:r>
              <a:rPr lang="en-US" sz="2400" b="1" u="sng" dirty="0">
                <a:latin typeface="Arial Rounded MT Bold" panose="020F0704030504030204" pitchFamily="34" charset="0"/>
              </a:rPr>
              <a:t>direct current </a:t>
            </a:r>
            <a:r>
              <a:rPr lang="en-US" sz="2400" u="sng" dirty="0">
                <a:latin typeface="Arial Rounded MT Bold" panose="020F0704030504030204" pitchFamily="34" charset="0"/>
              </a:rPr>
              <a:t>or </a:t>
            </a:r>
            <a:r>
              <a:rPr lang="en-US" sz="2400" b="1" u="sng" dirty="0">
                <a:latin typeface="Arial Rounded MT Bold" panose="020F0704030504030204" pitchFamily="34" charset="0"/>
              </a:rPr>
              <a:t>DC</a:t>
            </a:r>
            <a:r>
              <a:rPr lang="en-US" sz="2400" dirty="0">
                <a:latin typeface="Arial Rounded MT Bold" panose="020F0704030504030204" pitchFamily="34" charset="0"/>
              </a:rPr>
              <a:t>.  If the source field changes direction, the current will change its direction of flow every time the source field changes.  This type current is </a:t>
            </a:r>
            <a:r>
              <a:rPr lang="en-US" sz="2400" u="sng" dirty="0">
                <a:latin typeface="Arial Rounded MT Bold" panose="020F0704030504030204" pitchFamily="34" charset="0"/>
              </a:rPr>
              <a:t>called </a:t>
            </a:r>
            <a:r>
              <a:rPr lang="en-US" sz="2400" b="1" u="sng" dirty="0">
                <a:latin typeface="Arial Rounded MT Bold" panose="020F0704030504030204" pitchFamily="34" charset="0"/>
              </a:rPr>
              <a:t>alternating current </a:t>
            </a:r>
            <a:r>
              <a:rPr lang="en-US" sz="2400" u="sng" dirty="0">
                <a:latin typeface="Arial Rounded MT Bold" panose="020F0704030504030204" pitchFamily="34" charset="0"/>
              </a:rPr>
              <a:t>or </a:t>
            </a:r>
            <a:r>
              <a:rPr lang="en-US" sz="2400" b="1" u="sng" dirty="0">
                <a:latin typeface="Arial Rounded MT Bold" panose="020F0704030504030204" pitchFamily="34" charset="0"/>
              </a:rPr>
              <a:t>AC</a:t>
            </a:r>
            <a:r>
              <a:rPr lang="en-US" sz="2400" u="sng" dirty="0">
                <a:latin typeface="Arial Rounded MT Bold" panose="020F0704030504030204" pitchFamily="34" charset="0"/>
              </a:rPr>
              <a:t>.</a:t>
            </a:r>
          </a:p>
          <a:p>
            <a:endParaRPr lang="en-US" sz="2400" dirty="0">
              <a:latin typeface="Arial Rounded MT Bold" panose="020F0704030504030204" pitchFamily="34" charset="0"/>
            </a:endParaRPr>
          </a:p>
        </p:txBody>
      </p:sp>
    </p:spTree>
    <p:extLst>
      <p:ext uri="{BB962C8B-B14F-4D97-AF65-F5344CB8AC3E}">
        <p14:creationId xmlns:p14="http://schemas.microsoft.com/office/powerpoint/2010/main" val="30681843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In the circuit, resistor A is 20 Ω and the voltage of the source is 120 V. The power consumption of resistor A is 80 W</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6172199" y="2401884"/>
                <a:ext cx="4878389" cy="3541714"/>
              </a:xfrm>
            </p:spPr>
            <p:txBody>
              <a:bodyPr>
                <a:normAutofit/>
              </a:bodyPr>
              <a:lstStyle/>
              <a:p>
                <a:r>
                  <a:rPr lang="en-US" sz="3200" dirty="0" smtClean="0"/>
                  <a:t>P = VI or I</a:t>
                </a:r>
                <a:r>
                  <a:rPr lang="en-US" sz="3200" baseline="30000" dirty="0" smtClean="0"/>
                  <a:t>2</a:t>
                </a:r>
                <a:r>
                  <a:rPr lang="en-US" sz="3200" dirty="0" smtClean="0"/>
                  <a:t>R or V</a:t>
                </a:r>
                <a:r>
                  <a:rPr lang="en-US" sz="3200" baseline="30000" dirty="0" smtClean="0"/>
                  <a:t>2</a:t>
                </a:r>
                <a:r>
                  <a:rPr lang="en-US" sz="3200" dirty="0" smtClean="0"/>
                  <a:t>/R</a:t>
                </a:r>
              </a:p>
              <a:p>
                <a:r>
                  <a:rPr lang="en-US" sz="3200" dirty="0" smtClean="0"/>
                  <a:t>80 W = I</a:t>
                </a:r>
                <a:r>
                  <a:rPr lang="en-US" sz="3200" baseline="30000" dirty="0" smtClean="0"/>
                  <a:t>2</a:t>
                </a:r>
                <a:r>
                  <a:rPr lang="en-US" sz="3200" dirty="0" smtClean="0"/>
                  <a:t>R</a:t>
                </a:r>
              </a:p>
              <a:p>
                <a:r>
                  <a:rPr lang="en-US" sz="3200" dirty="0" smtClean="0"/>
                  <a:t>I</a:t>
                </a:r>
                <a:r>
                  <a:rPr lang="en-US" sz="3200" baseline="30000" dirty="0" smtClean="0"/>
                  <a:t>2</a:t>
                </a:r>
                <a:r>
                  <a:rPr lang="en-US" sz="3200" dirty="0" smtClean="0"/>
                  <a:t> = 80W/20</a:t>
                </a:r>
                <a:r>
                  <a:rPr lang="el-GR" sz="3200" dirty="0" smtClean="0"/>
                  <a:t>Ω</a:t>
                </a:r>
                <a:endParaRPr lang="en-US" sz="3200" dirty="0" smtClean="0"/>
              </a:p>
              <a:p>
                <a:r>
                  <a:rPr lang="en-US" sz="3200" dirty="0" smtClean="0"/>
                  <a:t>I = </a:t>
                </a:r>
                <a14:m>
                  <m:oMath xmlns:m="http://schemas.openxmlformats.org/officeDocument/2006/math">
                    <m:rad>
                      <m:radPr>
                        <m:degHide m:val="on"/>
                        <m:ctrlPr>
                          <a:rPr lang="en-US" sz="3200" i="1" smtClean="0">
                            <a:latin typeface="Cambria Math" panose="02040503050406030204" pitchFamily="18" charset="0"/>
                          </a:rPr>
                        </m:ctrlPr>
                      </m:radPr>
                      <m:deg/>
                      <m:e>
                        <m:r>
                          <a:rPr lang="en-US" sz="3200" b="0" i="1" smtClean="0">
                            <a:latin typeface="Cambria Math" panose="02040503050406030204" pitchFamily="18" charset="0"/>
                          </a:rPr>
                          <m:t>80</m:t>
                        </m:r>
                        <m:r>
                          <a:rPr lang="en-US" sz="3200" b="0" i="1" smtClean="0">
                            <a:latin typeface="Cambria Math" panose="02040503050406030204" pitchFamily="18" charset="0"/>
                          </a:rPr>
                          <m:t>𝑊</m:t>
                        </m:r>
                        <m:r>
                          <a:rPr lang="en-US" sz="3200" b="0" i="1" smtClean="0">
                            <a:latin typeface="Cambria Math" panose="02040503050406030204" pitchFamily="18" charset="0"/>
                          </a:rPr>
                          <m:t>/20</m:t>
                        </m:r>
                        <m:r>
                          <m:rPr>
                            <m:nor/>
                          </m:rPr>
                          <a:rPr lang="el-GR" sz="3200" dirty="0"/>
                          <m:t>Ω</m:t>
                        </m:r>
                      </m:e>
                    </m:rad>
                  </m:oMath>
                </a14:m>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6172199" y="2401884"/>
                <a:ext cx="4878389" cy="3541714"/>
              </a:xfrm>
              <a:blipFill rotWithShape="0">
                <a:blip r:embed="rId2"/>
                <a:stretch>
                  <a:fillRect l="-3870" t="-3270"/>
                </a:stretch>
              </a:blipFill>
            </p:spPr>
            <p:txBody>
              <a:bodyPr/>
              <a:lstStyle/>
              <a:p>
                <a:r>
                  <a:rPr lang="en-US">
                    <a:noFill/>
                  </a:rPr>
                  <a:t> </a:t>
                </a:r>
              </a:p>
            </p:txBody>
          </p:sp>
        </mc:Fallback>
      </mc:AlternateContent>
      <p:pic>
        <p:nvPicPr>
          <p:cNvPr id="5" name="Content Placeholder 4"/>
          <p:cNvPicPr>
            <a:picLocks noGrp="1" noChangeAspect="1"/>
          </p:cNvPicPr>
          <p:nvPr>
            <p:ph sz="half" idx="2"/>
          </p:nvPr>
        </p:nvPicPr>
        <p:blipFill rotWithShape="1">
          <a:blip r:embed="rId3"/>
          <a:srcRect l="60124" t="34953" r="9866" b="39606"/>
          <a:stretch/>
        </p:blipFill>
        <p:spPr>
          <a:xfrm>
            <a:off x="1141410" y="3709849"/>
            <a:ext cx="4686303" cy="2233749"/>
          </a:xfrm>
          <a:prstGeom prst="rect">
            <a:avLst/>
          </a:prstGeom>
        </p:spPr>
      </p:pic>
      <p:sp>
        <p:nvSpPr>
          <p:cNvPr id="6" name="Content Placeholder 2"/>
          <p:cNvSpPr txBox="1">
            <a:spLocks/>
          </p:cNvSpPr>
          <p:nvPr/>
        </p:nvSpPr>
        <p:spPr>
          <a:xfrm>
            <a:off x="1293810" y="2401886"/>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3200" smtClean="0"/>
              <a:t>(a)  What is the current through resistor A?</a:t>
            </a:r>
            <a:endParaRPr lang="en-US" sz="3200" dirty="0"/>
          </a:p>
        </p:txBody>
      </p:sp>
    </p:spTree>
    <p:extLst>
      <p:ext uri="{BB962C8B-B14F-4D97-AF65-F5344CB8AC3E}">
        <p14:creationId xmlns:p14="http://schemas.microsoft.com/office/powerpoint/2010/main" val="13553618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In the circuit, resistor A is 20 Ω and the voltage of the source is 120 V. The power consumption of resistor A is 80 W</a:t>
            </a:r>
            <a:br>
              <a:rPr lang="en-US" dirty="0"/>
            </a:br>
            <a:endParaRPr lang="en-US" dirty="0"/>
          </a:p>
        </p:txBody>
      </p:sp>
      <p:sp>
        <p:nvSpPr>
          <p:cNvPr id="3" name="Content Placeholder 2"/>
          <p:cNvSpPr>
            <a:spLocks noGrp="1"/>
          </p:cNvSpPr>
          <p:nvPr>
            <p:ph sz="half" idx="1"/>
          </p:nvPr>
        </p:nvSpPr>
        <p:spPr/>
        <p:txBody>
          <a:bodyPr>
            <a:normAutofit/>
          </a:bodyPr>
          <a:lstStyle/>
          <a:p>
            <a:r>
              <a:rPr lang="en-US" sz="3200" dirty="0"/>
              <a:t>(b)  What is the voltage across resistor A?</a:t>
            </a:r>
          </a:p>
        </p:txBody>
      </p:sp>
      <p:pic>
        <p:nvPicPr>
          <p:cNvPr id="5" name="Content Placeholder 4"/>
          <p:cNvPicPr>
            <a:picLocks noGrp="1" noChangeAspect="1"/>
          </p:cNvPicPr>
          <p:nvPr>
            <p:ph sz="half" idx="2"/>
          </p:nvPr>
        </p:nvPicPr>
        <p:blipFill rotWithShape="1">
          <a:blip r:embed="rId2"/>
          <a:srcRect l="60124" t="34953" r="9866" b="39606"/>
          <a:stretch/>
        </p:blipFill>
        <p:spPr>
          <a:xfrm>
            <a:off x="1141410" y="3709849"/>
            <a:ext cx="4686303" cy="2233749"/>
          </a:xfrm>
          <a:prstGeom prst="rect">
            <a:avLst/>
          </a:prstGeom>
        </p:spPr>
      </p:pic>
    </p:spTree>
    <p:extLst>
      <p:ext uri="{BB962C8B-B14F-4D97-AF65-F5344CB8AC3E}">
        <p14:creationId xmlns:p14="http://schemas.microsoft.com/office/powerpoint/2010/main" val="3412807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In the circuit, resistor A is 20 Ω and the voltage of the source is 120 V. The power consumption of resistor A is 80 W</a:t>
            </a:r>
            <a:br>
              <a:rPr lang="en-US" dirty="0"/>
            </a:br>
            <a:endParaRPr lang="en-US" dirty="0"/>
          </a:p>
        </p:txBody>
      </p:sp>
      <p:sp>
        <p:nvSpPr>
          <p:cNvPr id="3" name="Content Placeholder 2"/>
          <p:cNvSpPr>
            <a:spLocks noGrp="1"/>
          </p:cNvSpPr>
          <p:nvPr>
            <p:ph sz="half" idx="1"/>
          </p:nvPr>
        </p:nvSpPr>
        <p:spPr/>
        <p:txBody>
          <a:bodyPr>
            <a:normAutofit/>
          </a:bodyPr>
          <a:lstStyle/>
          <a:p>
            <a:r>
              <a:rPr lang="en-US" sz="3200" dirty="0"/>
              <a:t>(b)  What is the voltage across resistor A?</a:t>
            </a:r>
          </a:p>
        </p:txBody>
      </p:sp>
      <p:pic>
        <p:nvPicPr>
          <p:cNvPr id="5" name="Content Placeholder 4"/>
          <p:cNvPicPr>
            <a:picLocks noGrp="1" noChangeAspect="1"/>
          </p:cNvPicPr>
          <p:nvPr>
            <p:ph sz="half" idx="2"/>
          </p:nvPr>
        </p:nvPicPr>
        <p:blipFill rotWithShape="1">
          <a:blip r:embed="rId2"/>
          <a:srcRect l="60124" t="34953" r="9866" b="39606"/>
          <a:stretch/>
        </p:blipFill>
        <p:spPr>
          <a:xfrm>
            <a:off x="1141410" y="3709849"/>
            <a:ext cx="4686303" cy="2233749"/>
          </a:xfrm>
          <a:prstGeom prst="rect">
            <a:avLst/>
          </a:prstGeom>
        </p:spPr>
      </p:pic>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3200" dirty="0" smtClean="0"/>
              <a:t>V</a:t>
            </a:r>
            <a:r>
              <a:rPr lang="en-US" sz="3200" baseline="-25000" dirty="0" smtClean="0"/>
              <a:t>A</a:t>
            </a:r>
            <a:r>
              <a:rPr lang="en-US" sz="3200" dirty="0" smtClean="0"/>
              <a:t>= IR</a:t>
            </a:r>
          </a:p>
          <a:p>
            <a:r>
              <a:rPr lang="en-US" sz="3200" dirty="0"/>
              <a:t>V</a:t>
            </a:r>
            <a:r>
              <a:rPr lang="en-US" sz="3200" baseline="-25000" dirty="0"/>
              <a:t>A</a:t>
            </a:r>
            <a:r>
              <a:rPr lang="en-US" sz="3200" dirty="0"/>
              <a:t>= </a:t>
            </a:r>
            <a:r>
              <a:rPr lang="en-US" sz="3200" dirty="0" smtClean="0"/>
              <a:t>(2A)(20</a:t>
            </a:r>
            <a:r>
              <a:rPr lang="el-GR" sz="3200" dirty="0" smtClean="0"/>
              <a:t>Ω</a:t>
            </a:r>
            <a:r>
              <a:rPr lang="en-US" sz="3200" dirty="0" smtClean="0"/>
              <a:t>)</a:t>
            </a:r>
          </a:p>
          <a:p>
            <a:endParaRPr lang="en-US" sz="3200" dirty="0"/>
          </a:p>
          <a:p>
            <a:endParaRPr lang="en-US" sz="3200" dirty="0"/>
          </a:p>
          <a:p>
            <a:r>
              <a:rPr lang="en-US" sz="3200" dirty="0" smtClean="0"/>
              <a:t> </a:t>
            </a:r>
            <a:endParaRPr lang="en-US" sz="3200" dirty="0"/>
          </a:p>
        </p:txBody>
      </p:sp>
    </p:spTree>
    <p:extLst>
      <p:ext uri="{BB962C8B-B14F-4D97-AF65-F5344CB8AC3E}">
        <p14:creationId xmlns:p14="http://schemas.microsoft.com/office/powerpoint/2010/main" val="25490286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In the circuit, resistor A is 20 Ω and the voltage of the source is 120 V. The power consumption of resistor A is 80 W</a:t>
            </a:r>
            <a:br>
              <a:rPr lang="en-US" dirty="0"/>
            </a:br>
            <a:endParaRPr lang="en-US" dirty="0"/>
          </a:p>
        </p:txBody>
      </p:sp>
      <p:sp>
        <p:nvSpPr>
          <p:cNvPr id="3" name="Content Placeholder 2"/>
          <p:cNvSpPr>
            <a:spLocks noGrp="1"/>
          </p:cNvSpPr>
          <p:nvPr>
            <p:ph sz="half" idx="1"/>
          </p:nvPr>
        </p:nvSpPr>
        <p:spPr/>
        <p:txBody>
          <a:bodyPr>
            <a:normAutofit/>
          </a:bodyPr>
          <a:lstStyle/>
          <a:p>
            <a:r>
              <a:rPr lang="en-US" sz="3200" dirty="0"/>
              <a:t>(c)  What is the current produced by the source?</a:t>
            </a:r>
          </a:p>
        </p:txBody>
      </p:sp>
      <p:pic>
        <p:nvPicPr>
          <p:cNvPr id="5" name="Content Placeholder 4"/>
          <p:cNvPicPr>
            <a:picLocks noGrp="1" noChangeAspect="1"/>
          </p:cNvPicPr>
          <p:nvPr>
            <p:ph sz="half" idx="2"/>
          </p:nvPr>
        </p:nvPicPr>
        <p:blipFill rotWithShape="1">
          <a:blip r:embed="rId2"/>
          <a:srcRect l="60124" t="34953" r="9866" b="39606"/>
          <a:stretch/>
        </p:blipFill>
        <p:spPr>
          <a:xfrm>
            <a:off x="1141410" y="3709849"/>
            <a:ext cx="4686303" cy="2233749"/>
          </a:xfrm>
          <a:prstGeom prst="rect">
            <a:avLst/>
          </a:prstGeom>
        </p:spPr>
      </p:pic>
    </p:spTree>
    <p:extLst>
      <p:ext uri="{BB962C8B-B14F-4D97-AF65-F5344CB8AC3E}">
        <p14:creationId xmlns:p14="http://schemas.microsoft.com/office/powerpoint/2010/main" val="1592307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In the circuit, resistor A is 20 Ω and the voltage of the source is 120 V. The power consumption of resistor A is 80 W</a:t>
            </a:r>
            <a:br>
              <a:rPr lang="en-US" dirty="0"/>
            </a:br>
            <a:endParaRPr lang="en-US" dirty="0"/>
          </a:p>
        </p:txBody>
      </p:sp>
      <p:sp>
        <p:nvSpPr>
          <p:cNvPr id="3" name="Content Placeholder 2"/>
          <p:cNvSpPr>
            <a:spLocks noGrp="1"/>
          </p:cNvSpPr>
          <p:nvPr>
            <p:ph sz="half" idx="1"/>
          </p:nvPr>
        </p:nvSpPr>
        <p:spPr/>
        <p:txBody>
          <a:bodyPr>
            <a:normAutofit/>
          </a:bodyPr>
          <a:lstStyle/>
          <a:p>
            <a:r>
              <a:rPr lang="en-US" sz="3200" dirty="0"/>
              <a:t>(c)  What is the current produced by the source?</a:t>
            </a:r>
          </a:p>
        </p:txBody>
      </p:sp>
      <p:pic>
        <p:nvPicPr>
          <p:cNvPr id="5" name="Content Placeholder 4"/>
          <p:cNvPicPr>
            <a:picLocks noGrp="1" noChangeAspect="1"/>
          </p:cNvPicPr>
          <p:nvPr>
            <p:ph sz="half" idx="2"/>
          </p:nvPr>
        </p:nvPicPr>
        <p:blipFill rotWithShape="1">
          <a:blip r:embed="rId2"/>
          <a:srcRect l="60124" t="34953" r="9866" b="39606"/>
          <a:stretch/>
        </p:blipFill>
        <p:spPr>
          <a:xfrm>
            <a:off x="1141410" y="3709849"/>
            <a:ext cx="4686303" cy="2233749"/>
          </a:xfrm>
          <a:prstGeom prst="rect">
            <a:avLst/>
          </a:prstGeom>
        </p:spPr>
      </p:pic>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3200" dirty="0" smtClean="0"/>
              <a:t>In series circuit, the current is the same throughout the circuit.</a:t>
            </a:r>
          </a:p>
          <a:p>
            <a:r>
              <a:rPr lang="en-US" sz="3200" dirty="0" smtClean="0"/>
              <a:t>I</a:t>
            </a:r>
            <a:r>
              <a:rPr lang="en-US" sz="3200" baseline="-25000" dirty="0" smtClean="0"/>
              <a:t>A</a:t>
            </a:r>
            <a:r>
              <a:rPr lang="en-US" sz="3200" dirty="0" smtClean="0"/>
              <a:t> = I</a:t>
            </a:r>
            <a:r>
              <a:rPr lang="en-US" sz="3200" baseline="-25000" dirty="0" smtClean="0"/>
              <a:t>S</a:t>
            </a:r>
            <a:r>
              <a:rPr lang="en-US" sz="3200" dirty="0" smtClean="0"/>
              <a:t> =2A</a:t>
            </a:r>
            <a:endParaRPr lang="en-US" sz="3200" dirty="0"/>
          </a:p>
          <a:p>
            <a:endParaRPr lang="en-US" sz="3200" dirty="0"/>
          </a:p>
          <a:p>
            <a:r>
              <a:rPr lang="en-US" sz="3200" dirty="0" smtClean="0"/>
              <a:t> </a:t>
            </a:r>
            <a:endParaRPr lang="en-US" sz="3200" dirty="0"/>
          </a:p>
        </p:txBody>
      </p:sp>
    </p:spTree>
    <p:extLst>
      <p:ext uri="{BB962C8B-B14F-4D97-AF65-F5344CB8AC3E}">
        <p14:creationId xmlns:p14="http://schemas.microsoft.com/office/powerpoint/2010/main" val="2632348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In the circuit, resistor A is 20 Ω and the voltage of the source is 120 V. The power consumption of resistor A is 80 W</a:t>
            </a:r>
            <a:br>
              <a:rPr lang="en-US" dirty="0"/>
            </a:br>
            <a:endParaRPr lang="en-US" dirty="0"/>
          </a:p>
        </p:txBody>
      </p:sp>
      <p:sp>
        <p:nvSpPr>
          <p:cNvPr id="3" name="Content Placeholder 2"/>
          <p:cNvSpPr>
            <a:spLocks noGrp="1"/>
          </p:cNvSpPr>
          <p:nvPr>
            <p:ph sz="half" idx="1"/>
          </p:nvPr>
        </p:nvSpPr>
        <p:spPr/>
        <p:txBody>
          <a:bodyPr>
            <a:normAutofit/>
          </a:bodyPr>
          <a:lstStyle/>
          <a:p>
            <a:r>
              <a:rPr lang="en-US" sz="3200" dirty="0"/>
              <a:t>(d)  What is the current through resistor B</a:t>
            </a:r>
            <a:r>
              <a:rPr lang="en-US" sz="3200" dirty="0" smtClean="0"/>
              <a:t>?</a:t>
            </a:r>
            <a:endParaRPr lang="en-US" sz="3200" dirty="0"/>
          </a:p>
        </p:txBody>
      </p:sp>
      <p:pic>
        <p:nvPicPr>
          <p:cNvPr id="5" name="Content Placeholder 4"/>
          <p:cNvPicPr>
            <a:picLocks noGrp="1" noChangeAspect="1"/>
          </p:cNvPicPr>
          <p:nvPr>
            <p:ph sz="half" idx="2"/>
          </p:nvPr>
        </p:nvPicPr>
        <p:blipFill rotWithShape="1">
          <a:blip r:embed="rId2"/>
          <a:srcRect l="60124" t="34953" r="9866" b="39606"/>
          <a:stretch/>
        </p:blipFill>
        <p:spPr>
          <a:xfrm>
            <a:off x="1141410" y="3709849"/>
            <a:ext cx="4686303" cy="2233749"/>
          </a:xfrm>
          <a:prstGeom prst="rect">
            <a:avLst/>
          </a:prstGeom>
        </p:spPr>
      </p:pic>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sz="3200" dirty="0"/>
          </a:p>
          <a:p>
            <a:r>
              <a:rPr lang="en-US" sz="3200" dirty="0" smtClean="0"/>
              <a:t> </a:t>
            </a:r>
            <a:endParaRPr lang="en-US" sz="3200" dirty="0"/>
          </a:p>
        </p:txBody>
      </p:sp>
    </p:spTree>
    <p:extLst>
      <p:ext uri="{BB962C8B-B14F-4D97-AF65-F5344CB8AC3E}">
        <p14:creationId xmlns:p14="http://schemas.microsoft.com/office/powerpoint/2010/main" val="20944242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In the circuit, resistor A is 20 Ω and the voltage of the source is 120 V. The power consumption of resistor A is 80 W</a:t>
            </a:r>
            <a:br>
              <a:rPr lang="en-US" dirty="0"/>
            </a:br>
            <a:endParaRPr lang="en-US" dirty="0"/>
          </a:p>
        </p:txBody>
      </p:sp>
      <p:sp>
        <p:nvSpPr>
          <p:cNvPr id="3" name="Content Placeholder 2"/>
          <p:cNvSpPr>
            <a:spLocks noGrp="1"/>
          </p:cNvSpPr>
          <p:nvPr>
            <p:ph sz="half" idx="1"/>
          </p:nvPr>
        </p:nvSpPr>
        <p:spPr/>
        <p:txBody>
          <a:bodyPr>
            <a:normAutofit/>
          </a:bodyPr>
          <a:lstStyle/>
          <a:p>
            <a:r>
              <a:rPr lang="en-US" sz="3200" dirty="0"/>
              <a:t>(d)  What is the current through resistor B</a:t>
            </a:r>
            <a:r>
              <a:rPr lang="en-US" sz="3200" dirty="0" smtClean="0"/>
              <a:t>?</a:t>
            </a:r>
            <a:endParaRPr lang="en-US" sz="3200" dirty="0"/>
          </a:p>
        </p:txBody>
      </p:sp>
      <p:pic>
        <p:nvPicPr>
          <p:cNvPr id="5" name="Content Placeholder 4"/>
          <p:cNvPicPr>
            <a:picLocks noGrp="1" noChangeAspect="1"/>
          </p:cNvPicPr>
          <p:nvPr>
            <p:ph sz="half" idx="2"/>
          </p:nvPr>
        </p:nvPicPr>
        <p:blipFill rotWithShape="1">
          <a:blip r:embed="rId2"/>
          <a:srcRect l="60124" t="34953" r="9866" b="39606"/>
          <a:stretch/>
        </p:blipFill>
        <p:spPr>
          <a:xfrm>
            <a:off x="1141410" y="3709849"/>
            <a:ext cx="4686303" cy="2233749"/>
          </a:xfrm>
          <a:prstGeom prst="rect">
            <a:avLst/>
          </a:prstGeom>
        </p:spPr>
      </p:pic>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3200" dirty="0" smtClean="0"/>
              <a:t>In series circuit, the current is the same throughout the circuit.</a:t>
            </a:r>
          </a:p>
          <a:p>
            <a:r>
              <a:rPr lang="en-US" sz="3200" dirty="0" smtClean="0"/>
              <a:t>I</a:t>
            </a:r>
            <a:r>
              <a:rPr lang="en-US" sz="3200" baseline="-25000" dirty="0" smtClean="0"/>
              <a:t>A</a:t>
            </a:r>
            <a:r>
              <a:rPr lang="en-US" sz="3200" dirty="0" smtClean="0"/>
              <a:t> = I</a:t>
            </a:r>
            <a:r>
              <a:rPr lang="en-US" sz="3200" baseline="-25000" dirty="0" smtClean="0"/>
              <a:t>S</a:t>
            </a:r>
            <a:r>
              <a:rPr lang="en-US" sz="3200" dirty="0" smtClean="0"/>
              <a:t> = I</a:t>
            </a:r>
            <a:r>
              <a:rPr lang="en-US" sz="3200" baseline="-25000" dirty="0" smtClean="0"/>
              <a:t>B</a:t>
            </a:r>
            <a:r>
              <a:rPr lang="en-US" sz="3200" dirty="0" smtClean="0"/>
              <a:t> = 2A</a:t>
            </a:r>
            <a:endParaRPr lang="en-US" sz="3200" dirty="0"/>
          </a:p>
          <a:p>
            <a:endParaRPr lang="en-US" sz="3200" dirty="0"/>
          </a:p>
          <a:p>
            <a:r>
              <a:rPr lang="en-US" sz="3200" dirty="0" smtClean="0"/>
              <a:t> </a:t>
            </a:r>
            <a:endParaRPr lang="en-US" sz="3200" dirty="0"/>
          </a:p>
        </p:txBody>
      </p:sp>
    </p:spTree>
    <p:extLst>
      <p:ext uri="{BB962C8B-B14F-4D97-AF65-F5344CB8AC3E}">
        <p14:creationId xmlns:p14="http://schemas.microsoft.com/office/powerpoint/2010/main" val="12995732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In the circuit, resistor A is 20 Ω and the voltage of the source is 120 V. The power consumption of resistor A is 80 W</a:t>
            </a:r>
            <a:br>
              <a:rPr lang="en-US" dirty="0"/>
            </a:br>
            <a:endParaRPr lang="en-US" dirty="0"/>
          </a:p>
        </p:txBody>
      </p:sp>
      <p:sp>
        <p:nvSpPr>
          <p:cNvPr id="3" name="Content Placeholder 2"/>
          <p:cNvSpPr>
            <a:spLocks noGrp="1"/>
          </p:cNvSpPr>
          <p:nvPr>
            <p:ph sz="half" idx="1"/>
          </p:nvPr>
        </p:nvSpPr>
        <p:spPr/>
        <p:txBody>
          <a:bodyPr>
            <a:normAutofit/>
          </a:bodyPr>
          <a:lstStyle/>
          <a:p>
            <a:r>
              <a:rPr lang="en-US" sz="3200" dirty="0"/>
              <a:t>(e)  What is the power output of the source?</a:t>
            </a:r>
          </a:p>
        </p:txBody>
      </p:sp>
      <p:pic>
        <p:nvPicPr>
          <p:cNvPr id="5" name="Content Placeholder 4"/>
          <p:cNvPicPr>
            <a:picLocks noGrp="1" noChangeAspect="1"/>
          </p:cNvPicPr>
          <p:nvPr>
            <p:ph sz="half" idx="2"/>
          </p:nvPr>
        </p:nvPicPr>
        <p:blipFill rotWithShape="1">
          <a:blip r:embed="rId2"/>
          <a:srcRect l="60124" t="34953" r="9866" b="39606"/>
          <a:stretch/>
        </p:blipFill>
        <p:spPr>
          <a:xfrm>
            <a:off x="1141410" y="3709849"/>
            <a:ext cx="4686303" cy="2233749"/>
          </a:xfrm>
          <a:prstGeom prst="rect">
            <a:avLst/>
          </a:prstGeom>
        </p:spPr>
      </p:pic>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3200" dirty="0" smtClean="0"/>
              <a:t> </a:t>
            </a:r>
            <a:endParaRPr lang="en-US" sz="3200" dirty="0"/>
          </a:p>
        </p:txBody>
      </p:sp>
    </p:spTree>
    <p:extLst>
      <p:ext uri="{BB962C8B-B14F-4D97-AF65-F5344CB8AC3E}">
        <p14:creationId xmlns:p14="http://schemas.microsoft.com/office/powerpoint/2010/main" val="29438360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In the circuit, resistor A is 20 Ω and the voltage of the source is 120 V. The power consumption of resistor A is 80 W</a:t>
            </a:r>
            <a:br>
              <a:rPr lang="en-US" dirty="0"/>
            </a:br>
            <a:endParaRPr lang="en-US" dirty="0"/>
          </a:p>
        </p:txBody>
      </p:sp>
      <p:sp>
        <p:nvSpPr>
          <p:cNvPr id="3" name="Content Placeholder 2"/>
          <p:cNvSpPr>
            <a:spLocks noGrp="1"/>
          </p:cNvSpPr>
          <p:nvPr>
            <p:ph sz="half" idx="1"/>
          </p:nvPr>
        </p:nvSpPr>
        <p:spPr/>
        <p:txBody>
          <a:bodyPr>
            <a:normAutofit/>
          </a:bodyPr>
          <a:lstStyle/>
          <a:p>
            <a:r>
              <a:rPr lang="en-US" sz="3200" dirty="0"/>
              <a:t>(e)  What is the power output of the source?</a:t>
            </a:r>
          </a:p>
        </p:txBody>
      </p:sp>
      <p:pic>
        <p:nvPicPr>
          <p:cNvPr id="5" name="Content Placeholder 4"/>
          <p:cNvPicPr>
            <a:picLocks noGrp="1" noChangeAspect="1"/>
          </p:cNvPicPr>
          <p:nvPr>
            <p:ph sz="half" idx="2"/>
          </p:nvPr>
        </p:nvPicPr>
        <p:blipFill rotWithShape="1">
          <a:blip r:embed="rId2"/>
          <a:srcRect l="60124" t="34953" r="9866" b="39606"/>
          <a:stretch/>
        </p:blipFill>
        <p:spPr>
          <a:xfrm>
            <a:off x="1141410" y="3709849"/>
            <a:ext cx="4686303" cy="2233749"/>
          </a:xfrm>
          <a:prstGeom prst="rect">
            <a:avLst/>
          </a:prstGeom>
        </p:spPr>
      </p:pic>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3200" dirty="0" smtClean="0"/>
              <a:t>P = VI = V</a:t>
            </a:r>
            <a:r>
              <a:rPr lang="en-US" sz="3200" baseline="30000" dirty="0" smtClean="0"/>
              <a:t>2</a:t>
            </a:r>
            <a:r>
              <a:rPr lang="en-US" sz="3200" dirty="0" smtClean="0"/>
              <a:t>/R = I</a:t>
            </a:r>
            <a:r>
              <a:rPr lang="en-US" sz="3200" baseline="30000" dirty="0" smtClean="0"/>
              <a:t>2</a:t>
            </a:r>
            <a:r>
              <a:rPr lang="en-US" sz="3200" dirty="0" smtClean="0"/>
              <a:t>R</a:t>
            </a:r>
          </a:p>
          <a:p>
            <a:r>
              <a:rPr lang="en-US" sz="3200" dirty="0" smtClean="0"/>
              <a:t>P = VI = (120V)(2A)</a:t>
            </a:r>
          </a:p>
          <a:p>
            <a:r>
              <a:rPr lang="en-US" sz="3200" dirty="0" smtClean="0"/>
              <a:t>P = 240 W</a:t>
            </a:r>
            <a:endParaRPr lang="en-US" sz="3200" dirty="0"/>
          </a:p>
          <a:p>
            <a:r>
              <a:rPr lang="en-US" sz="3200" dirty="0" smtClean="0"/>
              <a:t> </a:t>
            </a:r>
            <a:endParaRPr lang="en-US" sz="3200" dirty="0"/>
          </a:p>
        </p:txBody>
      </p:sp>
    </p:spTree>
    <p:extLst>
      <p:ext uri="{BB962C8B-B14F-4D97-AF65-F5344CB8AC3E}">
        <p14:creationId xmlns:p14="http://schemas.microsoft.com/office/powerpoint/2010/main" val="6494154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In the circuit, resistor A is 20 Ω and the voltage of the source is 120 V. The power consumption of resistor A is 80 W</a:t>
            </a:r>
            <a:br>
              <a:rPr lang="en-US" dirty="0"/>
            </a:br>
            <a:endParaRPr lang="en-US" dirty="0"/>
          </a:p>
        </p:txBody>
      </p:sp>
      <p:sp>
        <p:nvSpPr>
          <p:cNvPr id="3" name="Content Placeholder 2"/>
          <p:cNvSpPr>
            <a:spLocks noGrp="1"/>
          </p:cNvSpPr>
          <p:nvPr>
            <p:ph sz="half" idx="1"/>
          </p:nvPr>
        </p:nvSpPr>
        <p:spPr/>
        <p:txBody>
          <a:bodyPr>
            <a:normAutofit/>
          </a:bodyPr>
          <a:lstStyle/>
          <a:p>
            <a:r>
              <a:rPr lang="en-US" sz="3200" dirty="0"/>
              <a:t>(f)  What is the voltage across resistor B?</a:t>
            </a:r>
          </a:p>
        </p:txBody>
      </p:sp>
      <p:pic>
        <p:nvPicPr>
          <p:cNvPr id="5" name="Content Placeholder 4"/>
          <p:cNvPicPr>
            <a:picLocks noGrp="1" noChangeAspect="1"/>
          </p:cNvPicPr>
          <p:nvPr>
            <p:ph sz="half" idx="2"/>
          </p:nvPr>
        </p:nvPicPr>
        <p:blipFill rotWithShape="1">
          <a:blip r:embed="rId2"/>
          <a:srcRect l="60124" t="34953" r="9866" b="39606"/>
          <a:stretch/>
        </p:blipFill>
        <p:spPr>
          <a:xfrm>
            <a:off x="1141410" y="3709849"/>
            <a:ext cx="4686303" cy="2233749"/>
          </a:xfrm>
          <a:prstGeom prst="rect">
            <a:avLst/>
          </a:prstGeom>
        </p:spPr>
      </p:pic>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sz="3200" dirty="0"/>
          </a:p>
        </p:txBody>
      </p:sp>
    </p:spTree>
    <p:extLst>
      <p:ext uri="{BB962C8B-B14F-4D97-AF65-F5344CB8AC3E}">
        <p14:creationId xmlns:p14="http://schemas.microsoft.com/office/powerpoint/2010/main" val="1083508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a:t>
            </a:r>
            <a:endParaRPr lang="en-US" dirty="0"/>
          </a:p>
        </p:txBody>
      </p:sp>
      <p:sp>
        <p:nvSpPr>
          <p:cNvPr id="5" name="Content Placeholder 4"/>
          <p:cNvSpPr>
            <a:spLocks noGrp="1"/>
          </p:cNvSpPr>
          <p:nvPr>
            <p:ph sz="half" idx="1"/>
          </p:nvPr>
        </p:nvSpPr>
        <p:spPr/>
        <p:txBody>
          <a:bodyPr>
            <a:normAutofit fontScale="92500"/>
          </a:bodyPr>
          <a:lstStyle/>
          <a:p>
            <a:r>
              <a:rPr lang="en-US" dirty="0"/>
              <a:t>The current that we get from our wall outlets is 60 hertz AC.  This current will change direction 60 times each second.  Generators at regional power plants produce this current.</a:t>
            </a:r>
          </a:p>
          <a:p>
            <a:endParaRPr lang="en-US" dirty="0"/>
          </a:p>
        </p:txBody>
      </p:sp>
      <p:sp>
        <p:nvSpPr>
          <p:cNvPr id="6" name="Content Placeholder 5"/>
          <p:cNvSpPr>
            <a:spLocks noGrp="1"/>
          </p:cNvSpPr>
          <p:nvPr>
            <p:ph sz="half" idx="2"/>
          </p:nvPr>
        </p:nvSpPr>
        <p:spPr/>
        <p:txBody>
          <a:bodyPr>
            <a:normAutofit fontScale="92500"/>
          </a:bodyPr>
          <a:lstStyle/>
          <a:p>
            <a:r>
              <a:rPr lang="en-US" dirty="0"/>
              <a:t>Most of the devices with which you are familiar operate on DC.  Any device which can run on batteries uses DC since that is the only type of current a battery can produce.  Devices which can run on wall current or batteries, convert wall current AC to DC for use in the circuits of the device.</a:t>
            </a:r>
          </a:p>
          <a:p>
            <a:endParaRPr lang="en-US" dirty="0"/>
          </a:p>
        </p:txBody>
      </p:sp>
    </p:spTree>
    <p:extLst>
      <p:ext uri="{BB962C8B-B14F-4D97-AF65-F5344CB8AC3E}">
        <p14:creationId xmlns:p14="http://schemas.microsoft.com/office/powerpoint/2010/main" val="16628734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In the circuit, resistor A is 20 Ω and the voltage of the source is 120 V. The power consumption of resistor A is 80 W</a:t>
            </a:r>
            <a:br>
              <a:rPr lang="en-US" dirty="0"/>
            </a:br>
            <a:endParaRPr lang="en-US" dirty="0"/>
          </a:p>
        </p:txBody>
      </p:sp>
      <p:sp>
        <p:nvSpPr>
          <p:cNvPr id="3" name="Content Placeholder 2"/>
          <p:cNvSpPr>
            <a:spLocks noGrp="1"/>
          </p:cNvSpPr>
          <p:nvPr>
            <p:ph sz="half" idx="1"/>
          </p:nvPr>
        </p:nvSpPr>
        <p:spPr/>
        <p:txBody>
          <a:bodyPr>
            <a:normAutofit/>
          </a:bodyPr>
          <a:lstStyle/>
          <a:p>
            <a:r>
              <a:rPr lang="en-US" sz="3200" dirty="0"/>
              <a:t>(f)  What is the voltage across resistor B?</a:t>
            </a:r>
          </a:p>
        </p:txBody>
      </p:sp>
      <p:pic>
        <p:nvPicPr>
          <p:cNvPr id="5" name="Content Placeholder 4"/>
          <p:cNvPicPr>
            <a:picLocks noGrp="1" noChangeAspect="1"/>
          </p:cNvPicPr>
          <p:nvPr>
            <p:ph sz="half" idx="2"/>
          </p:nvPr>
        </p:nvPicPr>
        <p:blipFill rotWithShape="1">
          <a:blip r:embed="rId2"/>
          <a:srcRect l="60124" t="34953" r="9866" b="39606"/>
          <a:stretch/>
        </p:blipFill>
        <p:spPr>
          <a:xfrm>
            <a:off x="1141410" y="3709849"/>
            <a:ext cx="4686303" cy="2233749"/>
          </a:xfrm>
          <a:prstGeom prst="rect">
            <a:avLst/>
          </a:prstGeom>
        </p:spPr>
      </p:pic>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3200" dirty="0" err="1" smtClean="0"/>
              <a:t>Vsource</a:t>
            </a:r>
            <a:r>
              <a:rPr lang="en-US" sz="3200" dirty="0" smtClean="0"/>
              <a:t> = V</a:t>
            </a:r>
            <a:r>
              <a:rPr lang="en-US" sz="3200" baseline="-25000" dirty="0" smtClean="0"/>
              <a:t>A</a:t>
            </a:r>
            <a:r>
              <a:rPr lang="en-US" sz="3200" dirty="0" smtClean="0"/>
              <a:t> + V</a:t>
            </a:r>
            <a:r>
              <a:rPr lang="en-US" sz="3200" baseline="-25000" dirty="0" smtClean="0"/>
              <a:t>B</a:t>
            </a:r>
            <a:r>
              <a:rPr lang="en-US" sz="3200" dirty="0" smtClean="0"/>
              <a:t> </a:t>
            </a:r>
          </a:p>
          <a:p>
            <a:r>
              <a:rPr lang="en-US" sz="3200" dirty="0" smtClean="0"/>
              <a:t>120V = 40V + V</a:t>
            </a:r>
            <a:r>
              <a:rPr lang="en-US" sz="3200" baseline="-25000" dirty="0" smtClean="0"/>
              <a:t>B</a:t>
            </a:r>
          </a:p>
          <a:p>
            <a:r>
              <a:rPr lang="en-US" sz="3200" dirty="0" smtClean="0"/>
              <a:t>V</a:t>
            </a:r>
            <a:r>
              <a:rPr lang="en-US" sz="3200" baseline="-25000" dirty="0" smtClean="0"/>
              <a:t>B</a:t>
            </a:r>
            <a:r>
              <a:rPr lang="en-US" sz="3200" dirty="0" smtClean="0"/>
              <a:t> = 80V</a:t>
            </a:r>
            <a:endParaRPr lang="en-US" sz="3200" dirty="0"/>
          </a:p>
        </p:txBody>
      </p:sp>
    </p:spTree>
    <p:extLst>
      <p:ext uri="{BB962C8B-B14F-4D97-AF65-F5344CB8AC3E}">
        <p14:creationId xmlns:p14="http://schemas.microsoft.com/office/powerpoint/2010/main" val="16278029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In the circuit, resistor A is 20 Ω and the voltage of the source is 120 V. The power consumption of resistor A is 80 W</a:t>
            </a:r>
            <a:br>
              <a:rPr lang="en-US" dirty="0"/>
            </a:br>
            <a:endParaRPr lang="en-US" dirty="0"/>
          </a:p>
        </p:txBody>
      </p:sp>
      <p:sp>
        <p:nvSpPr>
          <p:cNvPr id="3" name="Content Placeholder 2"/>
          <p:cNvSpPr>
            <a:spLocks noGrp="1"/>
          </p:cNvSpPr>
          <p:nvPr>
            <p:ph sz="half" idx="1"/>
          </p:nvPr>
        </p:nvSpPr>
        <p:spPr/>
        <p:txBody>
          <a:bodyPr>
            <a:normAutofit/>
          </a:bodyPr>
          <a:lstStyle/>
          <a:p>
            <a:r>
              <a:rPr lang="en-US" sz="3200" dirty="0"/>
              <a:t>(g)  What is the resistance of resistor B?</a:t>
            </a:r>
          </a:p>
        </p:txBody>
      </p:sp>
      <p:pic>
        <p:nvPicPr>
          <p:cNvPr id="5" name="Content Placeholder 4"/>
          <p:cNvPicPr>
            <a:picLocks noGrp="1" noChangeAspect="1"/>
          </p:cNvPicPr>
          <p:nvPr>
            <p:ph sz="half" idx="2"/>
          </p:nvPr>
        </p:nvPicPr>
        <p:blipFill rotWithShape="1">
          <a:blip r:embed="rId2"/>
          <a:srcRect l="60124" t="34953" r="9866" b="39606"/>
          <a:stretch/>
        </p:blipFill>
        <p:spPr>
          <a:xfrm>
            <a:off x="1141410" y="3709849"/>
            <a:ext cx="4686303" cy="2233749"/>
          </a:xfrm>
          <a:prstGeom prst="rect">
            <a:avLst/>
          </a:prstGeom>
        </p:spPr>
      </p:pic>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sz="3200" dirty="0"/>
          </a:p>
        </p:txBody>
      </p:sp>
    </p:spTree>
    <p:extLst>
      <p:ext uri="{BB962C8B-B14F-4D97-AF65-F5344CB8AC3E}">
        <p14:creationId xmlns:p14="http://schemas.microsoft.com/office/powerpoint/2010/main" val="17931955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In the circuit, resistor A is 20 Ω and the voltage of the source is 120 V. The power consumption of resistor A is 80 W</a:t>
            </a:r>
            <a:br>
              <a:rPr lang="en-US" dirty="0"/>
            </a:br>
            <a:endParaRPr lang="en-US" dirty="0"/>
          </a:p>
        </p:txBody>
      </p:sp>
      <p:sp>
        <p:nvSpPr>
          <p:cNvPr id="3" name="Content Placeholder 2"/>
          <p:cNvSpPr>
            <a:spLocks noGrp="1"/>
          </p:cNvSpPr>
          <p:nvPr>
            <p:ph sz="half" idx="1"/>
          </p:nvPr>
        </p:nvSpPr>
        <p:spPr/>
        <p:txBody>
          <a:bodyPr>
            <a:normAutofit/>
          </a:bodyPr>
          <a:lstStyle/>
          <a:p>
            <a:r>
              <a:rPr lang="en-US" sz="3200" dirty="0"/>
              <a:t>(g)  What is the resistance of resistor B?</a:t>
            </a:r>
          </a:p>
        </p:txBody>
      </p:sp>
      <p:pic>
        <p:nvPicPr>
          <p:cNvPr id="5" name="Content Placeholder 4"/>
          <p:cNvPicPr>
            <a:picLocks noGrp="1" noChangeAspect="1"/>
          </p:cNvPicPr>
          <p:nvPr>
            <p:ph sz="half" idx="2"/>
          </p:nvPr>
        </p:nvPicPr>
        <p:blipFill rotWithShape="1">
          <a:blip r:embed="rId2"/>
          <a:srcRect l="60124" t="34953" r="9866" b="39606"/>
          <a:stretch/>
        </p:blipFill>
        <p:spPr>
          <a:xfrm>
            <a:off x="1141410" y="3709849"/>
            <a:ext cx="4686303" cy="2233749"/>
          </a:xfrm>
          <a:prstGeom prst="rect">
            <a:avLst/>
          </a:prstGeom>
        </p:spPr>
      </p:pic>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3200" dirty="0" smtClean="0"/>
              <a:t>R = V/I</a:t>
            </a:r>
          </a:p>
          <a:p>
            <a:r>
              <a:rPr lang="en-US" sz="3200" dirty="0" smtClean="0"/>
              <a:t>R = 80V / 2A</a:t>
            </a:r>
            <a:endParaRPr lang="en-US" sz="3200" dirty="0"/>
          </a:p>
        </p:txBody>
      </p:sp>
    </p:spTree>
    <p:extLst>
      <p:ext uri="{BB962C8B-B14F-4D97-AF65-F5344CB8AC3E}">
        <p14:creationId xmlns:p14="http://schemas.microsoft.com/office/powerpoint/2010/main" val="36851465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In the circuit, resistor A is 3 Ω and resistor B is 6 </a:t>
            </a:r>
            <a:r>
              <a:rPr lang="en-US" dirty="0" smtClean="0"/>
              <a:t>Ω. </a:t>
            </a:r>
            <a:r>
              <a:rPr lang="en-US" dirty="0"/>
              <a:t>The source is a 9 V battery.</a:t>
            </a:r>
          </a:p>
        </p:txBody>
      </p:sp>
      <p:sp>
        <p:nvSpPr>
          <p:cNvPr id="3" name="Content Placeholder 2"/>
          <p:cNvSpPr>
            <a:spLocks noGrp="1"/>
          </p:cNvSpPr>
          <p:nvPr>
            <p:ph sz="half" idx="1"/>
          </p:nvPr>
        </p:nvSpPr>
        <p:spPr/>
        <p:txBody>
          <a:bodyPr>
            <a:normAutofit/>
          </a:bodyPr>
          <a:lstStyle/>
          <a:p>
            <a:r>
              <a:rPr lang="en-US" sz="3200" dirty="0"/>
              <a:t>(a)  What is the resistance of the circuit?</a:t>
            </a:r>
          </a:p>
        </p:txBody>
      </p:sp>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sz="3200" dirty="0"/>
          </a:p>
        </p:txBody>
      </p:sp>
      <p:pic>
        <p:nvPicPr>
          <p:cNvPr id="4" name="Picture 3"/>
          <p:cNvPicPr>
            <a:picLocks noChangeAspect="1"/>
          </p:cNvPicPr>
          <p:nvPr/>
        </p:nvPicPr>
        <p:blipFill rotWithShape="1">
          <a:blip r:embed="rId2"/>
          <a:srcRect l="56358" t="30506" r="25905" b="52827"/>
          <a:stretch/>
        </p:blipFill>
        <p:spPr>
          <a:xfrm>
            <a:off x="1429880" y="3853543"/>
            <a:ext cx="4617175" cy="2439264"/>
          </a:xfrm>
          <a:prstGeom prst="rect">
            <a:avLst/>
          </a:prstGeom>
        </p:spPr>
      </p:pic>
    </p:spTree>
    <p:extLst>
      <p:ext uri="{BB962C8B-B14F-4D97-AF65-F5344CB8AC3E}">
        <p14:creationId xmlns:p14="http://schemas.microsoft.com/office/powerpoint/2010/main" val="14244110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In the circuit, resistor A is 3 Ω and resistor B is 6 </a:t>
            </a:r>
            <a:r>
              <a:rPr lang="en-US" dirty="0" smtClean="0"/>
              <a:t>Ω. </a:t>
            </a:r>
            <a:r>
              <a:rPr lang="en-US" dirty="0"/>
              <a:t>The source is a 9 V battery.</a:t>
            </a:r>
          </a:p>
        </p:txBody>
      </p:sp>
      <p:sp>
        <p:nvSpPr>
          <p:cNvPr id="3" name="Content Placeholder 2"/>
          <p:cNvSpPr>
            <a:spLocks noGrp="1"/>
          </p:cNvSpPr>
          <p:nvPr>
            <p:ph sz="half" idx="1"/>
          </p:nvPr>
        </p:nvSpPr>
        <p:spPr/>
        <p:txBody>
          <a:bodyPr>
            <a:normAutofit/>
          </a:bodyPr>
          <a:lstStyle/>
          <a:p>
            <a:r>
              <a:rPr lang="en-US" sz="3200" dirty="0"/>
              <a:t>(a)  What is the resistance of the circuit?</a:t>
            </a:r>
          </a:p>
        </p:txBody>
      </p:sp>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3200" dirty="0" smtClean="0"/>
              <a:t>In series circuits, total resistance is the sum of the resistors. </a:t>
            </a:r>
          </a:p>
          <a:p>
            <a:r>
              <a:rPr lang="en-US" sz="3200" dirty="0" err="1" smtClean="0"/>
              <a:t>R</a:t>
            </a:r>
            <a:r>
              <a:rPr lang="en-US" sz="3200" baseline="-25000" dirty="0" err="1" smtClean="0"/>
              <a:t>total</a:t>
            </a:r>
            <a:r>
              <a:rPr lang="en-US" sz="3200" dirty="0" smtClean="0"/>
              <a:t> = R</a:t>
            </a:r>
            <a:r>
              <a:rPr lang="en-US" sz="3200" baseline="-25000" dirty="0" smtClean="0"/>
              <a:t>A</a:t>
            </a:r>
            <a:r>
              <a:rPr lang="en-US" sz="3200" dirty="0" smtClean="0"/>
              <a:t> + R</a:t>
            </a:r>
            <a:r>
              <a:rPr lang="en-US" sz="3200" baseline="-25000" dirty="0" smtClean="0"/>
              <a:t>B</a:t>
            </a:r>
          </a:p>
          <a:p>
            <a:r>
              <a:rPr lang="en-US" sz="3200" dirty="0" err="1"/>
              <a:t>R</a:t>
            </a:r>
            <a:r>
              <a:rPr lang="en-US" sz="3200" baseline="-25000" dirty="0" err="1"/>
              <a:t>total</a:t>
            </a:r>
            <a:r>
              <a:rPr lang="en-US" sz="3200" dirty="0"/>
              <a:t> = </a:t>
            </a:r>
            <a:r>
              <a:rPr lang="en-US" sz="3200" dirty="0" smtClean="0"/>
              <a:t>3</a:t>
            </a:r>
            <a:r>
              <a:rPr lang="el-GR" sz="3200" dirty="0" smtClean="0"/>
              <a:t>Ω</a:t>
            </a:r>
            <a:r>
              <a:rPr lang="en-US" sz="3200" dirty="0" smtClean="0"/>
              <a:t> </a:t>
            </a:r>
            <a:r>
              <a:rPr lang="en-US" sz="3200" dirty="0"/>
              <a:t>+ </a:t>
            </a:r>
            <a:r>
              <a:rPr lang="en-US" sz="3200" dirty="0" smtClean="0"/>
              <a:t>6</a:t>
            </a:r>
            <a:r>
              <a:rPr lang="el-GR" sz="3200" dirty="0" smtClean="0"/>
              <a:t>Ω</a:t>
            </a:r>
            <a:endParaRPr lang="en-US" sz="3200" dirty="0"/>
          </a:p>
        </p:txBody>
      </p:sp>
      <p:pic>
        <p:nvPicPr>
          <p:cNvPr id="4" name="Picture 3"/>
          <p:cNvPicPr>
            <a:picLocks noChangeAspect="1"/>
          </p:cNvPicPr>
          <p:nvPr/>
        </p:nvPicPr>
        <p:blipFill rotWithShape="1">
          <a:blip r:embed="rId2"/>
          <a:srcRect l="56358" t="30506" r="25905" b="52827"/>
          <a:stretch/>
        </p:blipFill>
        <p:spPr>
          <a:xfrm>
            <a:off x="1429880" y="3853543"/>
            <a:ext cx="4617175" cy="2439264"/>
          </a:xfrm>
          <a:prstGeom prst="rect">
            <a:avLst/>
          </a:prstGeom>
        </p:spPr>
      </p:pic>
    </p:spTree>
    <p:extLst>
      <p:ext uri="{BB962C8B-B14F-4D97-AF65-F5344CB8AC3E}">
        <p14:creationId xmlns:p14="http://schemas.microsoft.com/office/powerpoint/2010/main" val="38531420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In the circuit, resistor A is 3 Ω and resistor B is 6 </a:t>
            </a:r>
            <a:r>
              <a:rPr lang="en-US" dirty="0" smtClean="0"/>
              <a:t>Ω. </a:t>
            </a:r>
            <a:r>
              <a:rPr lang="en-US" dirty="0"/>
              <a:t>The source is a 9 V battery.</a:t>
            </a:r>
          </a:p>
        </p:txBody>
      </p:sp>
      <p:sp>
        <p:nvSpPr>
          <p:cNvPr id="3" name="Content Placeholder 2"/>
          <p:cNvSpPr>
            <a:spLocks noGrp="1"/>
          </p:cNvSpPr>
          <p:nvPr>
            <p:ph sz="half" idx="1"/>
          </p:nvPr>
        </p:nvSpPr>
        <p:spPr/>
        <p:txBody>
          <a:bodyPr>
            <a:normAutofit/>
          </a:bodyPr>
          <a:lstStyle/>
          <a:p>
            <a:r>
              <a:rPr lang="en-US" sz="3200" dirty="0"/>
              <a:t>(b)  What current is produced by the source?</a:t>
            </a:r>
          </a:p>
        </p:txBody>
      </p:sp>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sz="3200" dirty="0"/>
          </a:p>
        </p:txBody>
      </p:sp>
      <p:pic>
        <p:nvPicPr>
          <p:cNvPr id="4" name="Picture 3"/>
          <p:cNvPicPr>
            <a:picLocks noChangeAspect="1"/>
          </p:cNvPicPr>
          <p:nvPr/>
        </p:nvPicPr>
        <p:blipFill rotWithShape="1">
          <a:blip r:embed="rId2"/>
          <a:srcRect l="56358" t="30506" r="25905" b="52827"/>
          <a:stretch/>
        </p:blipFill>
        <p:spPr>
          <a:xfrm>
            <a:off x="1429880" y="3853543"/>
            <a:ext cx="4617175" cy="2439264"/>
          </a:xfrm>
          <a:prstGeom prst="rect">
            <a:avLst/>
          </a:prstGeom>
        </p:spPr>
      </p:pic>
    </p:spTree>
    <p:extLst>
      <p:ext uri="{BB962C8B-B14F-4D97-AF65-F5344CB8AC3E}">
        <p14:creationId xmlns:p14="http://schemas.microsoft.com/office/powerpoint/2010/main" val="33981202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In the circuit, resistor A is 3 Ω and resistor B is 6 </a:t>
            </a:r>
            <a:r>
              <a:rPr lang="en-US" dirty="0" smtClean="0"/>
              <a:t>Ω. </a:t>
            </a:r>
            <a:r>
              <a:rPr lang="en-US" dirty="0"/>
              <a:t>The source is a 9 V battery.</a:t>
            </a:r>
          </a:p>
        </p:txBody>
      </p:sp>
      <p:sp>
        <p:nvSpPr>
          <p:cNvPr id="3" name="Content Placeholder 2"/>
          <p:cNvSpPr>
            <a:spLocks noGrp="1"/>
          </p:cNvSpPr>
          <p:nvPr>
            <p:ph sz="half" idx="1"/>
          </p:nvPr>
        </p:nvSpPr>
        <p:spPr/>
        <p:txBody>
          <a:bodyPr>
            <a:normAutofit/>
          </a:bodyPr>
          <a:lstStyle/>
          <a:p>
            <a:r>
              <a:rPr lang="en-US" sz="3200" dirty="0"/>
              <a:t>(b)  What current is produced by the source?</a:t>
            </a:r>
          </a:p>
        </p:txBody>
      </p:sp>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3200" dirty="0" smtClean="0"/>
              <a:t>I</a:t>
            </a:r>
            <a:r>
              <a:rPr lang="en-US" sz="3200" baseline="-25000" dirty="0" smtClean="0"/>
              <a:t>S</a:t>
            </a:r>
            <a:r>
              <a:rPr lang="en-US" sz="3200" dirty="0" smtClean="0"/>
              <a:t> = V</a:t>
            </a:r>
            <a:r>
              <a:rPr lang="en-US" sz="3200" baseline="-25000" dirty="0" smtClean="0"/>
              <a:t>S</a:t>
            </a:r>
            <a:r>
              <a:rPr lang="en-US" sz="3200" dirty="0" smtClean="0"/>
              <a:t>/R</a:t>
            </a:r>
            <a:r>
              <a:rPr lang="en-US" sz="3200" baseline="-25000" dirty="0" smtClean="0"/>
              <a:t>S</a:t>
            </a:r>
          </a:p>
          <a:p>
            <a:r>
              <a:rPr lang="en-US" sz="3200" dirty="0"/>
              <a:t>I</a:t>
            </a:r>
            <a:r>
              <a:rPr lang="en-US" sz="3200" baseline="-25000" dirty="0"/>
              <a:t>S</a:t>
            </a:r>
            <a:r>
              <a:rPr lang="en-US" sz="3200" dirty="0"/>
              <a:t> = </a:t>
            </a:r>
            <a:r>
              <a:rPr lang="en-US" sz="3200" dirty="0" smtClean="0"/>
              <a:t>9V/</a:t>
            </a:r>
            <a:r>
              <a:rPr lang="en-US" sz="3200" dirty="0"/>
              <a:t> </a:t>
            </a:r>
            <a:r>
              <a:rPr lang="en-US" sz="3200" dirty="0" smtClean="0"/>
              <a:t>9Ω = 1 A </a:t>
            </a:r>
            <a:endParaRPr lang="en-US" sz="3200" baseline="-25000" dirty="0"/>
          </a:p>
          <a:p>
            <a:endParaRPr lang="en-US" sz="3200" dirty="0"/>
          </a:p>
        </p:txBody>
      </p:sp>
      <p:pic>
        <p:nvPicPr>
          <p:cNvPr id="4" name="Picture 3"/>
          <p:cNvPicPr>
            <a:picLocks noChangeAspect="1"/>
          </p:cNvPicPr>
          <p:nvPr/>
        </p:nvPicPr>
        <p:blipFill rotWithShape="1">
          <a:blip r:embed="rId2"/>
          <a:srcRect l="56358" t="30506" r="25905" b="52827"/>
          <a:stretch/>
        </p:blipFill>
        <p:spPr>
          <a:xfrm>
            <a:off x="1429880" y="3853543"/>
            <a:ext cx="4617175" cy="2439264"/>
          </a:xfrm>
          <a:prstGeom prst="rect">
            <a:avLst/>
          </a:prstGeom>
        </p:spPr>
      </p:pic>
    </p:spTree>
    <p:extLst>
      <p:ext uri="{BB962C8B-B14F-4D97-AF65-F5344CB8AC3E}">
        <p14:creationId xmlns:p14="http://schemas.microsoft.com/office/powerpoint/2010/main" val="25383636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In the circuit, resistor A is 3 Ω and resistor B is 6 </a:t>
            </a:r>
            <a:r>
              <a:rPr lang="en-US" dirty="0" smtClean="0"/>
              <a:t>Ω. </a:t>
            </a:r>
            <a:r>
              <a:rPr lang="en-US" dirty="0"/>
              <a:t>The source is a 9 V battery.</a:t>
            </a:r>
          </a:p>
        </p:txBody>
      </p:sp>
      <p:sp>
        <p:nvSpPr>
          <p:cNvPr id="3" name="Content Placeholder 2"/>
          <p:cNvSpPr>
            <a:spLocks noGrp="1"/>
          </p:cNvSpPr>
          <p:nvPr>
            <p:ph sz="half" idx="1"/>
          </p:nvPr>
        </p:nvSpPr>
        <p:spPr/>
        <p:txBody>
          <a:bodyPr>
            <a:normAutofit/>
          </a:bodyPr>
          <a:lstStyle/>
          <a:p>
            <a:r>
              <a:rPr lang="en-US" sz="3200" dirty="0"/>
              <a:t>(c)  What is the current through resistor A?</a:t>
            </a:r>
          </a:p>
        </p:txBody>
      </p:sp>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sz="3200" dirty="0"/>
          </a:p>
        </p:txBody>
      </p:sp>
      <p:pic>
        <p:nvPicPr>
          <p:cNvPr id="4" name="Picture 3"/>
          <p:cNvPicPr>
            <a:picLocks noChangeAspect="1"/>
          </p:cNvPicPr>
          <p:nvPr/>
        </p:nvPicPr>
        <p:blipFill rotWithShape="1">
          <a:blip r:embed="rId2"/>
          <a:srcRect l="56358" t="30506" r="25905" b="52827"/>
          <a:stretch/>
        </p:blipFill>
        <p:spPr>
          <a:xfrm>
            <a:off x="1429880" y="3853543"/>
            <a:ext cx="4617175" cy="2439264"/>
          </a:xfrm>
          <a:prstGeom prst="rect">
            <a:avLst/>
          </a:prstGeom>
        </p:spPr>
      </p:pic>
    </p:spTree>
    <p:extLst>
      <p:ext uri="{BB962C8B-B14F-4D97-AF65-F5344CB8AC3E}">
        <p14:creationId xmlns:p14="http://schemas.microsoft.com/office/powerpoint/2010/main" val="37810645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In the circuit, resistor A is 3 Ω and resistor B is 6 </a:t>
            </a:r>
            <a:r>
              <a:rPr lang="en-US" dirty="0" smtClean="0"/>
              <a:t>Ω. </a:t>
            </a:r>
            <a:r>
              <a:rPr lang="en-US" dirty="0"/>
              <a:t>The source is a 9 V battery.</a:t>
            </a:r>
          </a:p>
        </p:txBody>
      </p:sp>
      <p:sp>
        <p:nvSpPr>
          <p:cNvPr id="3" name="Content Placeholder 2"/>
          <p:cNvSpPr>
            <a:spLocks noGrp="1"/>
          </p:cNvSpPr>
          <p:nvPr>
            <p:ph sz="half" idx="1"/>
          </p:nvPr>
        </p:nvSpPr>
        <p:spPr/>
        <p:txBody>
          <a:bodyPr>
            <a:normAutofit/>
          </a:bodyPr>
          <a:lstStyle/>
          <a:p>
            <a:r>
              <a:rPr lang="en-US" sz="3200" dirty="0"/>
              <a:t>(c)  What is the current through resistor A?</a:t>
            </a:r>
          </a:p>
        </p:txBody>
      </p:sp>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3200" dirty="0" smtClean="0"/>
              <a:t>In series, current is the same through resistors and source.</a:t>
            </a:r>
          </a:p>
          <a:p>
            <a:r>
              <a:rPr lang="en-US" sz="3200" dirty="0" smtClean="0"/>
              <a:t>I</a:t>
            </a:r>
            <a:r>
              <a:rPr lang="en-US" sz="3200" baseline="-25000" dirty="0" smtClean="0"/>
              <a:t>A</a:t>
            </a:r>
            <a:r>
              <a:rPr lang="en-US" sz="3200" dirty="0" smtClean="0"/>
              <a:t> = 1 A</a:t>
            </a:r>
            <a:endParaRPr lang="en-US" sz="3200" dirty="0"/>
          </a:p>
          <a:p>
            <a:endParaRPr lang="en-US" sz="3200" dirty="0"/>
          </a:p>
        </p:txBody>
      </p:sp>
      <p:pic>
        <p:nvPicPr>
          <p:cNvPr id="4" name="Picture 3"/>
          <p:cNvPicPr>
            <a:picLocks noChangeAspect="1"/>
          </p:cNvPicPr>
          <p:nvPr/>
        </p:nvPicPr>
        <p:blipFill rotWithShape="1">
          <a:blip r:embed="rId2"/>
          <a:srcRect l="56358" t="30506" r="25905" b="52827"/>
          <a:stretch/>
        </p:blipFill>
        <p:spPr>
          <a:xfrm>
            <a:off x="1429880" y="3853543"/>
            <a:ext cx="4617175" cy="2439264"/>
          </a:xfrm>
          <a:prstGeom prst="rect">
            <a:avLst/>
          </a:prstGeom>
        </p:spPr>
      </p:pic>
    </p:spTree>
    <p:extLst>
      <p:ext uri="{BB962C8B-B14F-4D97-AF65-F5344CB8AC3E}">
        <p14:creationId xmlns:p14="http://schemas.microsoft.com/office/powerpoint/2010/main" val="7951653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In the circuit, resistor A is 3 Ω and resistor B is 6 </a:t>
            </a:r>
            <a:r>
              <a:rPr lang="en-US" dirty="0" smtClean="0"/>
              <a:t>Ω. </a:t>
            </a:r>
            <a:r>
              <a:rPr lang="en-US" dirty="0"/>
              <a:t>The source is a 9 V battery.</a:t>
            </a:r>
          </a:p>
        </p:txBody>
      </p:sp>
      <p:sp>
        <p:nvSpPr>
          <p:cNvPr id="3" name="Content Placeholder 2"/>
          <p:cNvSpPr>
            <a:spLocks noGrp="1"/>
          </p:cNvSpPr>
          <p:nvPr>
            <p:ph sz="half" idx="1"/>
          </p:nvPr>
        </p:nvSpPr>
        <p:spPr/>
        <p:txBody>
          <a:bodyPr>
            <a:normAutofit/>
          </a:bodyPr>
          <a:lstStyle/>
          <a:p>
            <a:r>
              <a:rPr lang="en-US" sz="3200" dirty="0"/>
              <a:t>(d)  What is the current through resistor B?</a:t>
            </a:r>
          </a:p>
        </p:txBody>
      </p:sp>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3200" dirty="0" smtClean="0"/>
              <a:t>In series, current is the same through resistors and source.</a:t>
            </a:r>
          </a:p>
          <a:p>
            <a:r>
              <a:rPr lang="en-US" sz="3200" dirty="0" smtClean="0"/>
              <a:t>I</a:t>
            </a:r>
            <a:r>
              <a:rPr lang="en-US" sz="3200" baseline="-25000" dirty="0"/>
              <a:t>B</a:t>
            </a:r>
            <a:r>
              <a:rPr lang="en-US" sz="3200" dirty="0" smtClean="0"/>
              <a:t> = 1 A</a:t>
            </a:r>
            <a:endParaRPr lang="en-US" sz="3200" dirty="0"/>
          </a:p>
          <a:p>
            <a:endParaRPr lang="en-US" sz="3200" dirty="0"/>
          </a:p>
        </p:txBody>
      </p:sp>
      <p:pic>
        <p:nvPicPr>
          <p:cNvPr id="4" name="Picture 3"/>
          <p:cNvPicPr>
            <a:picLocks noChangeAspect="1"/>
          </p:cNvPicPr>
          <p:nvPr/>
        </p:nvPicPr>
        <p:blipFill rotWithShape="1">
          <a:blip r:embed="rId2"/>
          <a:srcRect l="56358" t="30506" r="25905" b="52827"/>
          <a:stretch/>
        </p:blipFill>
        <p:spPr>
          <a:xfrm>
            <a:off x="1429880" y="3853543"/>
            <a:ext cx="4617175" cy="2439264"/>
          </a:xfrm>
          <a:prstGeom prst="rect">
            <a:avLst/>
          </a:prstGeom>
        </p:spPr>
      </p:pic>
    </p:spTree>
    <p:extLst>
      <p:ext uri="{BB962C8B-B14F-4D97-AF65-F5344CB8AC3E}">
        <p14:creationId xmlns:p14="http://schemas.microsoft.com/office/powerpoint/2010/main" val="3180492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1141410" y="1950720"/>
                <a:ext cx="4878389" cy="3840480"/>
              </a:xfrm>
            </p:spPr>
            <p:txBody>
              <a:bodyPr>
                <a:normAutofit fontScale="55000" lnSpcReduction="20000"/>
              </a:bodyPr>
              <a:lstStyle/>
              <a:p>
                <a:r>
                  <a:rPr lang="en-US" sz="3200" dirty="0" smtClean="0">
                    <a:latin typeface="Arial Rounded MT Bold" panose="020F0704030504030204" pitchFamily="34" charset="0"/>
                  </a:rPr>
                  <a:t>The size of the current through a point in the circuit or through a resistor is determined by how many electrons move through the point each second.  If 1 coulomb of charge moves through the point in 1 second, the current is 1 ampere or 1 amp.  </a:t>
                </a:r>
              </a:p>
              <a:p>
                <a:r>
                  <a:rPr lang="en-US" sz="3200" dirty="0" smtClean="0">
                    <a:latin typeface="Arial Rounded MT Bold" panose="020F0704030504030204" pitchFamily="34" charset="0"/>
                  </a:rPr>
                  <a:t>The </a:t>
                </a:r>
                <a:r>
                  <a:rPr lang="en-US" sz="3200" dirty="0">
                    <a:latin typeface="Arial Rounded MT Bold" panose="020F0704030504030204" pitchFamily="34" charset="0"/>
                  </a:rPr>
                  <a:t>symbol for the unit ampere is </a:t>
                </a:r>
                <a:r>
                  <a:rPr lang="en-US" sz="3200" dirty="0" smtClean="0">
                    <a:latin typeface="Arial Rounded MT Bold" panose="020F0704030504030204" pitchFamily="34" charset="0"/>
                  </a:rPr>
                  <a:t>A</a:t>
                </a:r>
              </a:p>
              <a:p>
                <a14:m>
                  <m:oMath xmlns:m="http://schemas.openxmlformats.org/officeDocument/2006/math">
                    <m:r>
                      <a:rPr lang="en-US" sz="3200" b="0" i="1" smtClean="0">
                        <a:latin typeface="Cambria Math" panose="02040503050406030204" pitchFamily="18" charset="0"/>
                      </a:rPr>
                      <m:t>𝐼</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𝑄</m:t>
                        </m:r>
                      </m:num>
                      <m:den>
                        <m:r>
                          <a:rPr lang="en-US" sz="3200" b="0" i="1" smtClean="0">
                            <a:latin typeface="Cambria Math" panose="02040503050406030204" pitchFamily="18" charset="0"/>
                          </a:rPr>
                          <m:t>𝑡</m:t>
                        </m:r>
                      </m:den>
                    </m:f>
                  </m:oMath>
                </a14:m>
                <a:endParaRPr lang="en-US" sz="3200"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1141410" y="1950720"/>
                <a:ext cx="4878389" cy="3840480"/>
              </a:xfrm>
              <a:blipFill rotWithShape="0">
                <a:blip r:embed="rId3"/>
                <a:stretch>
                  <a:fillRect l="-1500" t="-1905" r="-875"/>
                </a:stretch>
              </a:blipFill>
            </p:spPr>
            <p:txBody>
              <a:bodyPr/>
              <a:lstStyle/>
              <a:p>
                <a:r>
                  <a:rPr lang="en-US">
                    <a:noFill/>
                  </a:rPr>
                  <a:t> </a:t>
                </a:r>
              </a:p>
            </p:txBody>
          </p:sp>
        </mc:Fallback>
      </mc:AlternateContent>
      <p:sp>
        <p:nvSpPr>
          <p:cNvPr id="4" name="Content Placeholder 3"/>
          <p:cNvSpPr>
            <a:spLocks noGrp="1"/>
          </p:cNvSpPr>
          <p:nvPr>
            <p:ph sz="half" idx="2"/>
          </p:nvPr>
        </p:nvSpPr>
        <p:spPr>
          <a:xfrm>
            <a:off x="6172200" y="1828800"/>
            <a:ext cx="4875211" cy="4246880"/>
          </a:xfrm>
        </p:spPr>
        <p:txBody>
          <a:bodyPr>
            <a:normAutofit fontScale="55000" lnSpcReduction="20000"/>
          </a:bodyPr>
          <a:lstStyle/>
          <a:p>
            <a:r>
              <a:rPr lang="en-US" sz="3200" dirty="0"/>
              <a:t>I – current in amperes, A</a:t>
            </a:r>
          </a:p>
          <a:p>
            <a:r>
              <a:rPr lang="en-US" sz="3200" dirty="0"/>
              <a:t>Q – total charge of the electrons that move through the point in coulombs, C</a:t>
            </a:r>
          </a:p>
          <a:p>
            <a:r>
              <a:rPr lang="en-US" sz="3200" dirty="0"/>
              <a:t>t – time for the charge to move through the resistor in seconds, s</a:t>
            </a:r>
          </a:p>
          <a:p>
            <a:pPr marL="0" indent="0">
              <a:buNone/>
            </a:pPr>
            <a:endParaRPr lang="en-US" sz="3200" dirty="0"/>
          </a:p>
          <a:p>
            <a:r>
              <a:rPr lang="en-US" sz="3200" dirty="0"/>
              <a:t>Since 1 C of charge is the total charge of 6.25 X 10</a:t>
            </a:r>
            <a:r>
              <a:rPr lang="en-US" sz="3200" baseline="30000" dirty="0"/>
              <a:t>18</a:t>
            </a:r>
            <a:r>
              <a:rPr lang="en-US" sz="3200" dirty="0"/>
              <a:t> electrons, a current of 1 A through a resistor means that 6.25 X 10</a:t>
            </a:r>
            <a:r>
              <a:rPr lang="en-US" sz="3200" baseline="30000" dirty="0"/>
              <a:t>18</a:t>
            </a:r>
            <a:r>
              <a:rPr lang="en-US" sz="3200" dirty="0"/>
              <a:t> electrons are moving through the resistor each second.</a:t>
            </a:r>
          </a:p>
          <a:p>
            <a:pPr marL="0" indent="0">
              <a:buNone/>
            </a:pPr>
            <a:r>
              <a:rPr lang="en-US" dirty="0"/>
              <a:t/>
            </a:r>
            <a:br>
              <a:rPr lang="en-US" dirty="0"/>
            </a:br>
            <a:endParaRPr lang="en-US" dirty="0"/>
          </a:p>
        </p:txBody>
      </p:sp>
      <p:sp>
        <p:nvSpPr>
          <p:cNvPr id="7"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 =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8" name="Object 7"/>
          <p:cNvGraphicFramePr>
            <a:graphicFrameLocks noChangeAspect="1"/>
          </p:cNvGraphicFramePr>
          <p:nvPr/>
        </p:nvGraphicFramePr>
        <p:xfrm>
          <a:off x="0" y="457200"/>
          <a:ext cx="180975" cy="390525"/>
        </p:xfrm>
        <a:graphic>
          <a:graphicData uri="http://schemas.openxmlformats.org/presentationml/2006/ole">
            <mc:AlternateContent xmlns:mc="http://schemas.openxmlformats.org/markup-compatibility/2006">
              <mc:Choice xmlns:v="urn:schemas-microsoft-com:vml" Requires="v">
                <p:oleObj spid="_x0000_s3165" name="Equation" r:id="rId4" imgW="177646" imgH="393359" progId="Equation.3">
                  <p:embed/>
                </p:oleObj>
              </mc:Choice>
              <mc:Fallback>
                <p:oleObj name="Equation" r:id="rId4" imgW="177646" imgH="393359"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809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531411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In the circuit, resistor A is 3 Ω and resistor B is 6 </a:t>
            </a:r>
            <a:r>
              <a:rPr lang="en-US" dirty="0" smtClean="0"/>
              <a:t>Ω. </a:t>
            </a:r>
            <a:r>
              <a:rPr lang="en-US" dirty="0"/>
              <a:t>The source is a 9 V battery.</a:t>
            </a:r>
          </a:p>
        </p:txBody>
      </p:sp>
      <p:sp>
        <p:nvSpPr>
          <p:cNvPr id="3" name="Content Placeholder 2"/>
          <p:cNvSpPr>
            <a:spLocks noGrp="1"/>
          </p:cNvSpPr>
          <p:nvPr>
            <p:ph sz="half" idx="1"/>
          </p:nvPr>
        </p:nvSpPr>
        <p:spPr/>
        <p:txBody>
          <a:bodyPr>
            <a:normAutofit/>
          </a:bodyPr>
          <a:lstStyle/>
          <a:p>
            <a:r>
              <a:rPr lang="en-US" sz="3200" dirty="0"/>
              <a:t>(e)  What is the voltage across resistor A?</a:t>
            </a:r>
          </a:p>
        </p:txBody>
      </p:sp>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sz="3200" dirty="0"/>
          </a:p>
        </p:txBody>
      </p:sp>
      <p:pic>
        <p:nvPicPr>
          <p:cNvPr id="4" name="Picture 3"/>
          <p:cNvPicPr>
            <a:picLocks noChangeAspect="1"/>
          </p:cNvPicPr>
          <p:nvPr/>
        </p:nvPicPr>
        <p:blipFill rotWithShape="1">
          <a:blip r:embed="rId2"/>
          <a:srcRect l="56358" t="30506" r="25905" b="52827"/>
          <a:stretch/>
        </p:blipFill>
        <p:spPr>
          <a:xfrm>
            <a:off x="1429880" y="3853543"/>
            <a:ext cx="4617175" cy="2439264"/>
          </a:xfrm>
          <a:prstGeom prst="rect">
            <a:avLst/>
          </a:prstGeom>
        </p:spPr>
      </p:pic>
    </p:spTree>
    <p:extLst>
      <p:ext uri="{BB962C8B-B14F-4D97-AF65-F5344CB8AC3E}">
        <p14:creationId xmlns:p14="http://schemas.microsoft.com/office/powerpoint/2010/main" val="14593397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In the circuit, resistor A is 3 Ω and resistor B is 6 </a:t>
            </a:r>
            <a:r>
              <a:rPr lang="en-US" dirty="0" smtClean="0"/>
              <a:t>Ω. </a:t>
            </a:r>
            <a:r>
              <a:rPr lang="en-US" dirty="0"/>
              <a:t>The source is a 9 V battery.</a:t>
            </a:r>
          </a:p>
        </p:txBody>
      </p:sp>
      <p:sp>
        <p:nvSpPr>
          <p:cNvPr id="3" name="Content Placeholder 2"/>
          <p:cNvSpPr>
            <a:spLocks noGrp="1"/>
          </p:cNvSpPr>
          <p:nvPr>
            <p:ph sz="half" idx="1"/>
          </p:nvPr>
        </p:nvSpPr>
        <p:spPr/>
        <p:txBody>
          <a:bodyPr>
            <a:normAutofit/>
          </a:bodyPr>
          <a:lstStyle/>
          <a:p>
            <a:r>
              <a:rPr lang="en-US" sz="3200" dirty="0"/>
              <a:t>(e)  What is the voltage across resistor A?</a:t>
            </a:r>
          </a:p>
        </p:txBody>
      </p:sp>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3200" dirty="0" smtClean="0"/>
              <a:t>V</a:t>
            </a:r>
            <a:r>
              <a:rPr lang="en-US" sz="3200" baseline="-25000" dirty="0" smtClean="0"/>
              <a:t>A</a:t>
            </a:r>
            <a:r>
              <a:rPr lang="en-US" sz="3200" dirty="0" smtClean="0"/>
              <a:t> = IR = (1A)(3Ω)</a:t>
            </a:r>
            <a:endParaRPr lang="en-US" sz="3200" dirty="0"/>
          </a:p>
          <a:p>
            <a:endParaRPr lang="en-US" sz="3200" dirty="0"/>
          </a:p>
        </p:txBody>
      </p:sp>
      <p:pic>
        <p:nvPicPr>
          <p:cNvPr id="4" name="Picture 3"/>
          <p:cNvPicPr>
            <a:picLocks noChangeAspect="1"/>
          </p:cNvPicPr>
          <p:nvPr/>
        </p:nvPicPr>
        <p:blipFill rotWithShape="1">
          <a:blip r:embed="rId2"/>
          <a:srcRect l="56358" t="30506" r="25905" b="52827"/>
          <a:stretch/>
        </p:blipFill>
        <p:spPr>
          <a:xfrm>
            <a:off x="1429880" y="3853543"/>
            <a:ext cx="4617175" cy="2439264"/>
          </a:xfrm>
          <a:prstGeom prst="rect">
            <a:avLst/>
          </a:prstGeom>
        </p:spPr>
      </p:pic>
    </p:spTree>
    <p:extLst>
      <p:ext uri="{BB962C8B-B14F-4D97-AF65-F5344CB8AC3E}">
        <p14:creationId xmlns:p14="http://schemas.microsoft.com/office/powerpoint/2010/main" val="33678835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In the circuit, resistor A is 3 Ω and resistor B is 6 </a:t>
            </a:r>
            <a:r>
              <a:rPr lang="en-US" dirty="0" smtClean="0"/>
              <a:t>Ω. </a:t>
            </a:r>
            <a:r>
              <a:rPr lang="en-US" dirty="0"/>
              <a:t>The source is a 9 V battery.</a:t>
            </a:r>
          </a:p>
        </p:txBody>
      </p:sp>
      <p:sp>
        <p:nvSpPr>
          <p:cNvPr id="3" name="Content Placeholder 2"/>
          <p:cNvSpPr>
            <a:spLocks noGrp="1"/>
          </p:cNvSpPr>
          <p:nvPr>
            <p:ph sz="half" idx="1"/>
          </p:nvPr>
        </p:nvSpPr>
        <p:spPr/>
        <p:txBody>
          <a:bodyPr>
            <a:normAutofit/>
          </a:bodyPr>
          <a:lstStyle/>
          <a:p>
            <a:r>
              <a:rPr lang="en-US" sz="3200" dirty="0"/>
              <a:t>(f)   What is the voltage across resistor B?</a:t>
            </a:r>
          </a:p>
        </p:txBody>
      </p:sp>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sz="3200" dirty="0"/>
          </a:p>
        </p:txBody>
      </p:sp>
      <p:pic>
        <p:nvPicPr>
          <p:cNvPr id="4" name="Picture 3"/>
          <p:cNvPicPr>
            <a:picLocks noChangeAspect="1"/>
          </p:cNvPicPr>
          <p:nvPr/>
        </p:nvPicPr>
        <p:blipFill rotWithShape="1">
          <a:blip r:embed="rId2"/>
          <a:srcRect l="56358" t="30506" r="25905" b="52827"/>
          <a:stretch/>
        </p:blipFill>
        <p:spPr>
          <a:xfrm>
            <a:off x="1429880" y="3853543"/>
            <a:ext cx="4617175" cy="2439264"/>
          </a:xfrm>
          <a:prstGeom prst="rect">
            <a:avLst/>
          </a:prstGeom>
        </p:spPr>
      </p:pic>
    </p:spTree>
    <p:extLst>
      <p:ext uri="{BB962C8B-B14F-4D97-AF65-F5344CB8AC3E}">
        <p14:creationId xmlns:p14="http://schemas.microsoft.com/office/powerpoint/2010/main" val="17298597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In the circuit, resistor A is 3 Ω and resistor B is 6 </a:t>
            </a:r>
            <a:r>
              <a:rPr lang="en-US" dirty="0" smtClean="0"/>
              <a:t>Ω. </a:t>
            </a:r>
            <a:r>
              <a:rPr lang="en-US" dirty="0"/>
              <a:t>The source is a 9 V battery.</a:t>
            </a:r>
          </a:p>
        </p:txBody>
      </p:sp>
      <p:sp>
        <p:nvSpPr>
          <p:cNvPr id="3" name="Content Placeholder 2"/>
          <p:cNvSpPr>
            <a:spLocks noGrp="1"/>
          </p:cNvSpPr>
          <p:nvPr>
            <p:ph sz="half" idx="1"/>
          </p:nvPr>
        </p:nvSpPr>
        <p:spPr/>
        <p:txBody>
          <a:bodyPr>
            <a:normAutofit/>
          </a:bodyPr>
          <a:lstStyle/>
          <a:p>
            <a:r>
              <a:rPr lang="en-US" sz="3200" dirty="0"/>
              <a:t>(f)   What is the voltage across resistor B?</a:t>
            </a:r>
          </a:p>
        </p:txBody>
      </p:sp>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3200" dirty="0" smtClean="0"/>
              <a:t>V</a:t>
            </a:r>
            <a:r>
              <a:rPr lang="en-US" sz="3200" baseline="-25000" dirty="0"/>
              <a:t>B</a:t>
            </a:r>
            <a:r>
              <a:rPr lang="en-US" sz="3200" dirty="0" smtClean="0"/>
              <a:t> = IR = (1A)(6Ω)</a:t>
            </a:r>
            <a:endParaRPr lang="en-US" sz="3200" dirty="0"/>
          </a:p>
          <a:p>
            <a:endParaRPr lang="en-US" sz="3200" dirty="0"/>
          </a:p>
        </p:txBody>
      </p:sp>
      <p:pic>
        <p:nvPicPr>
          <p:cNvPr id="4" name="Picture 3"/>
          <p:cNvPicPr>
            <a:picLocks noChangeAspect="1"/>
          </p:cNvPicPr>
          <p:nvPr/>
        </p:nvPicPr>
        <p:blipFill rotWithShape="1">
          <a:blip r:embed="rId2"/>
          <a:srcRect l="56358" t="30506" r="25905" b="52827"/>
          <a:stretch/>
        </p:blipFill>
        <p:spPr>
          <a:xfrm>
            <a:off x="1429880" y="3853543"/>
            <a:ext cx="4617175" cy="2439264"/>
          </a:xfrm>
          <a:prstGeom prst="rect">
            <a:avLst/>
          </a:prstGeom>
        </p:spPr>
      </p:pic>
    </p:spTree>
    <p:extLst>
      <p:ext uri="{BB962C8B-B14F-4D97-AF65-F5344CB8AC3E}">
        <p14:creationId xmlns:p14="http://schemas.microsoft.com/office/powerpoint/2010/main" val="27290844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In the circuit, resistor A is 20 Ω and resistor B is 60 Ω.  The source is a </a:t>
            </a:r>
            <a:r>
              <a:rPr lang="en-US" dirty="0" smtClean="0"/>
              <a:t>12-volt power </a:t>
            </a:r>
            <a:r>
              <a:rPr lang="en-US" dirty="0"/>
              <a:t>supply.  The switch in the circuit </a:t>
            </a:r>
            <a:r>
              <a:rPr lang="en-US" dirty="0" smtClean="0"/>
              <a:t>is </a:t>
            </a:r>
            <a:r>
              <a:rPr lang="en-US" dirty="0"/>
              <a:t>open.</a:t>
            </a:r>
            <a:br>
              <a:rPr lang="en-US" dirty="0"/>
            </a:br>
            <a:endParaRPr lang="en-US" dirty="0"/>
          </a:p>
        </p:txBody>
      </p:sp>
      <p:sp>
        <p:nvSpPr>
          <p:cNvPr id="3" name="Content Placeholder 2"/>
          <p:cNvSpPr>
            <a:spLocks noGrp="1"/>
          </p:cNvSpPr>
          <p:nvPr>
            <p:ph sz="half" idx="1"/>
          </p:nvPr>
        </p:nvSpPr>
        <p:spPr/>
        <p:txBody>
          <a:bodyPr>
            <a:normAutofit/>
          </a:bodyPr>
          <a:lstStyle/>
          <a:p>
            <a:r>
              <a:rPr lang="en-US" sz="3200" dirty="0"/>
              <a:t>(a)  What is the voltage across resistor A?</a:t>
            </a:r>
          </a:p>
        </p:txBody>
      </p:sp>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sz="3200" dirty="0"/>
          </a:p>
        </p:txBody>
      </p:sp>
      <p:pic>
        <p:nvPicPr>
          <p:cNvPr id="5" name="Picture 4"/>
          <p:cNvPicPr>
            <a:picLocks noChangeAspect="1"/>
          </p:cNvPicPr>
          <p:nvPr/>
        </p:nvPicPr>
        <p:blipFill rotWithShape="1">
          <a:blip r:embed="rId2"/>
          <a:srcRect l="56694" t="51042" r="17705" b="24851"/>
          <a:stretch/>
        </p:blipFill>
        <p:spPr>
          <a:xfrm>
            <a:off x="1141410" y="3749607"/>
            <a:ext cx="4432076" cy="2346393"/>
          </a:xfrm>
          <a:prstGeom prst="rect">
            <a:avLst/>
          </a:prstGeom>
        </p:spPr>
      </p:pic>
    </p:spTree>
    <p:extLst>
      <p:ext uri="{BB962C8B-B14F-4D97-AF65-F5344CB8AC3E}">
        <p14:creationId xmlns:p14="http://schemas.microsoft.com/office/powerpoint/2010/main" val="1802764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In the circuit, resistor A is 20 Ω and resistor B is 60 Ω.  The source is a </a:t>
            </a:r>
            <a:r>
              <a:rPr lang="en-US" dirty="0" smtClean="0"/>
              <a:t>12-volt power </a:t>
            </a:r>
            <a:r>
              <a:rPr lang="en-US" dirty="0"/>
              <a:t>supply.  The switch in the circuit </a:t>
            </a:r>
            <a:r>
              <a:rPr lang="en-US" dirty="0" smtClean="0"/>
              <a:t>is </a:t>
            </a:r>
            <a:r>
              <a:rPr lang="en-US" dirty="0"/>
              <a:t>open.</a:t>
            </a:r>
            <a:br>
              <a:rPr lang="en-US" dirty="0"/>
            </a:br>
            <a:endParaRPr lang="en-US" dirty="0"/>
          </a:p>
        </p:txBody>
      </p:sp>
      <p:sp>
        <p:nvSpPr>
          <p:cNvPr id="3" name="Content Placeholder 2"/>
          <p:cNvSpPr>
            <a:spLocks noGrp="1"/>
          </p:cNvSpPr>
          <p:nvPr>
            <p:ph sz="half" idx="1"/>
          </p:nvPr>
        </p:nvSpPr>
        <p:spPr/>
        <p:txBody>
          <a:bodyPr>
            <a:normAutofit/>
          </a:bodyPr>
          <a:lstStyle/>
          <a:p>
            <a:r>
              <a:rPr lang="en-US" sz="3200" dirty="0"/>
              <a:t>(a)  What is the voltage across resistor A?</a:t>
            </a:r>
          </a:p>
        </p:txBody>
      </p:sp>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3200" dirty="0" smtClean="0"/>
              <a:t>V</a:t>
            </a:r>
            <a:r>
              <a:rPr lang="en-US" sz="3200" baseline="-25000" dirty="0" smtClean="0"/>
              <a:t>A</a:t>
            </a:r>
            <a:r>
              <a:rPr lang="en-US" sz="3200" dirty="0" smtClean="0"/>
              <a:t> = IR = (12A)(20Ω)</a:t>
            </a:r>
          </a:p>
          <a:p>
            <a:r>
              <a:rPr lang="en-US" sz="3200" dirty="0" smtClean="0"/>
              <a:t>Open, circuit operates like a single resistor circuit.</a:t>
            </a:r>
            <a:endParaRPr lang="en-US" sz="3200" dirty="0"/>
          </a:p>
          <a:p>
            <a:endParaRPr lang="en-US" sz="3200" dirty="0"/>
          </a:p>
        </p:txBody>
      </p:sp>
      <p:pic>
        <p:nvPicPr>
          <p:cNvPr id="5" name="Picture 4"/>
          <p:cNvPicPr>
            <a:picLocks noChangeAspect="1"/>
          </p:cNvPicPr>
          <p:nvPr/>
        </p:nvPicPr>
        <p:blipFill rotWithShape="1">
          <a:blip r:embed="rId2"/>
          <a:srcRect l="56694" t="51042" r="17705" b="24851"/>
          <a:stretch/>
        </p:blipFill>
        <p:spPr>
          <a:xfrm>
            <a:off x="1141410" y="3749607"/>
            <a:ext cx="4432076" cy="2346393"/>
          </a:xfrm>
          <a:prstGeom prst="rect">
            <a:avLst/>
          </a:prstGeom>
        </p:spPr>
      </p:pic>
    </p:spTree>
    <p:extLst>
      <p:ext uri="{BB962C8B-B14F-4D97-AF65-F5344CB8AC3E}">
        <p14:creationId xmlns:p14="http://schemas.microsoft.com/office/powerpoint/2010/main" val="26094940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In the circuit, resistor A is 20 Ω and resistor B is 60 Ω.  The source is a </a:t>
            </a:r>
            <a:r>
              <a:rPr lang="en-US" dirty="0" smtClean="0"/>
              <a:t>12-volt power </a:t>
            </a:r>
            <a:r>
              <a:rPr lang="en-US" dirty="0"/>
              <a:t>supply.  The switch in the circuit </a:t>
            </a:r>
            <a:r>
              <a:rPr lang="en-US" dirty="0" smtClean="0"/>
              <a:t>is </a:t>
            </a:r>
            <a:r>
              <a:rPr lang="en-US" dirty="0"/>
              <a:t>open.</a:t>
            </a:r>
            <a:br>
              <a:rPr lang="en-US" dirty="0"/>
            </a:br>
            <a:endParaRPr lang="en-US" dirty="0"/>
          </a:p>
        </p:txBody>
      </p:sp>
      <p:sp>
        <p:nvSpPr>
          <p:cNvPr id="3" name="Content Placeholder 2"/>
          <p:cNvSpPr>
            <a:spLocks noGrp="1"/>
          </p:cNvSpPr>
          <p:nvPr>
            <p:ph sz="half" idx="1"/>
          </p:nvPr>
        </p:nvSpPr>
        <p:spPr/>
        <p:txBody>
          <a:bodyPr>
            <a:normAutofit/>
          </a:bodyPr>
          <a:lstStyle/>
          <a:p>
            <a:r>
              <a:rPr lang="en-US" sz="3200" dirty="0"/>
              <a:t>(b)  What is the voltage across resistor B?</a:t>
            </a:r>
          </a:p>
        </p:txBody>
      </p:sp>
      <p:sp>
        <p:nvSpPr>
          <p:cNvPr id="6" name="Content Placeholder 2"/>
          <p:cNvSpPr txBox="1">
            <a:spLocks/>
          </p:cNvSpPr>
          <p:nvPr/>
        </p:nvSpPr>
        <p:spPr>
          <a:xfrm>
            <a:off x="6314439" y="2401884"/>
            <a:ext cx="4878389" cy="35417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3200" dirty="0" smtClean="0"/>
              <a:t>V</a:t>
            </a:r>
            <a:r>
              <a:rPr lang="en-US" sz="3200" baseline="-25000" dirty="0" smtClean="0"/>
              <a:t>A</a:t>
            </a:r>
            <a:r>
              <a:rPr lang="en-US" sz="3200" dirty="0" smtClean="0"/>
              <a:t> = IR = (12A)(20Ω)</a:t>
            </a:r>
          </a:p>
          <a:p>
            <a:r>
              <a:rPr lang="en-US" sz="3200" dirty="0" smtClean="0"/>
              <a:t>Open, circuit operates like a single resistor circuit.</a:t>
            </a:r>
            <a:endParaRPr lang="en-US" sz="3200" dirty="0"/>
          </a:p>
          <a:p>
            <a:endParaRPr lang="en-US" sz="3200" dirty="0"/>
          </a:p>
        </p:txBody>
      </p:sp>
      <p:pic>
        <p:nvPicPr>
          <p:cNvPr id="5" name="Picture 4"/>
          <p:cNvPicPr>
            <a:picLocks noChangeAspect="1"/>
          </p:cNvPicPr>
          <p:nvPr/>
        </p:nvPicPr>
        <p:blipFill rotWithShape="1">
          <a:blip r:embed="rId2"/>
          <a:srcRect l="56694" t="51042" r="17705" b="24851"/>
          <a:stretch/>
        </p:blipFill>
        <p:spPr>
          <a:xfrm>
            <a:off x="1141410" y="3749607"/>
            <a:ext cx="4432076" cy="2346393"/>
          </a:xfrm>
          <a:prstGeom prst="rect">
            <a:avLst/>
          </a:prstGeom>
        </p:spPr>
      </p:pic>
    </p:spTree>
    <p:extLst>
      <p:ext uri="{BB962C8B-B14F-4D97-AF65-F5344CB8AC3E}">
        <p14:creationId xmlns:p14="http://schemas.microsoft.com/office/powerpoint/2010/main" val="20613583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Circuits with more than two resistors</a:t>
            </a:r>
            <a:endParaRPr lang="en-US" dirty="0"/>
          </a:p>
        </p:txBody>
      </p:sp>
      <p:sp>
        <p:nvSpPr>
          <p:cNvPr id="3" name="Content Placeholder 2"/>
          <p:cNvSpPr>
            <a:spLocks noGrp="1"/>
          </p:cNvSpPr>
          <p:nvPr>
            <p:ph sz="half" idx="1"/>
          </p:nvPr>
        </p:nvSpPr>
        <p:spPr/>
        <p:txBody>
          <a:bodyPr/>
          <a:lstStyle/>
          <a:p>
            <a:r>
              <a:rPr lang="en-US" b="1" u="sng" dirty="0"/>
              <a:t>Circuit Analysis</a:t>
            </a:r>
            <a:endParaRPr lang="en-US" dirty="0"/>
          </a:p>
          <a:p>
            <a:r>
              <a:rPr lang="en-US" dirty="0"/>
              <a:t>IF a circuit contains three or more resistors THEN you should follow the procedure given below.</a:t>
            </a:r>
          </a:p>
          <a:p>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42481856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Circuits with more than two resistors</a:t>
            </a:r>
            <a:endParaRPr lang="en-US" dirty="0"/>
          </a:p>
        </p:txBody>
      </p:sp>
      <p:sp>
        <p:nvSpPr>
          <p:cNvPr id="3" name="Content Placeholder 2"/>
          <p:cNvSpPr>
            <a:spLocks noGrp="1"/>
          </p:cNvSpPr>
          <p:nvPr>
            <p:ph sz="half" idx="1"/>
          </p:nvPr>
        </p:nvSpPr>
        <p:spPr/>
        <p:txBody>
          <a:bodyPr>
            <a:normAutofit lnSpcReduction="10000"/>
          </a:bodyPr>
          <a:lstStyle/>
          <a:p>
            <a:r>
              <a:rPr lang="en-US" b="1" dirty="0"/>
              <a:t>IF you are only given a description of the circuit THEN sketch the circuit from its description.  I will usually give you a drawing of the circuit.  After you have the circuit diagram, follow steps 1 &amp; 2.</a:t>
            </a:r>
            <a:endParaRPr lang="en-US" dirty="0"/>
          </a:p>
        </p:txBody>
      </p:sp>
      <p:sp>
        <p:nvSpPr>
          <p:cNvPr id="4" name="Content Placeholder 3"/>
          <p:cNvSpPr>
            <a:spLocks noGrp="1"/>
          </p:cNvSpPr>
          <p:nvPr>
            <p:ph sz="half" idx="2"/>
          </p:nvPr>
        </p:nvSpPr>
        <p:spPr/>
        <p:txBody>
          <a:bodyPr>
            <a:normAutofit lnSpcReduction="10000"/>
          </a:bodyPr>
          <a:lstStyle/>
          <a:p>
            <a:r>
              <a:rPr lang="en-US" b="1" dirty="0" smtClean="0"/>
              <a:t> </a:t>
            </a:r>
            <a:r>
              <a:rPr lang="en-US" b="1" dirty="0"/>
              <a:t>You will need to do these two steps regardless of what other information I give you.  Let us always assign current flow as clockwise through the circuit with the terminal of the source from which the current leaves as the negative terminal, N.</a:t>
            </a:r>
            <a:endParaRPr lang="en-US" dirty="0"/>
          </a:p>
          <a:p>
            <a:endParaRPr lang="en-US" dirty="0"/>
          </a:p>
        </p:txBody>
      </p:sp>
    </p:spTree>
    <p:extLst>
      <p:ext uri="{BB962C8B-B14F-4D97-AF65-F5344CB8AC3E}">
        <p14:creationId xmlns:p14="http://schemas.microsoft.com/office/powerpoint/2010/main" val="34866165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Circuits with more than two resistors- Step 1</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Show with arrows the flow of current through the circuit and label each current “segment.”.  </a:t>
            </a:r>
          </a:p>
          <a:p>
            <a:r>
              <a:rPr lang="en-US" dirty="0"/>
              <a:t>We will show </a:t>
            </a:r>
            <a:r>
              <a:rPr lang="en-US" b="1" dirty="0"/>
              <a:t>electron-flow current</a:t>
            </a:r>
            <a:r>
              <a:rPr lang="en-US" dirty="0"/>
              <a:t> which is from negative to positive.  We will show current flowing clockwise through the circuit.  Mark each end of each resistor as N or P.  The end of the resistor that current enters is the negative end, N.  Label the other end of the resistor P.</a:t>
            </a:r>
          </a:p>
        </p:txBody>
      </p:sp>
      <p:pic>
        <p:nvPicPr>
          <p:cNvPr id="4098" name="Picture 2" descr="Image result for complex circuit analysi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22781" y="1869810"/>
            <a:ext cx="5256784" cy="404368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7051040" y="2479040"/>
            <a:ext cx="2580640" cy="0"/>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22720" y="3645932"/>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2" name="TextBox 11"/>
          <p:cNvSpPr txBox="1"/>
          <p:nvPr/>
        </p:nvSpPr>
        <p:spPr>
          <a:xfrm>
            <a:off x="10414000" y="2968796"/>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3" name="TextBox 12"/>
          <p:cNvSpPr txBox="1"/>
          <p:nvPr/>
        </p:nvSpPr>
        <p:spPr>
          <a:xfrm>
            <a:off x="8578453" y="2998998"/>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4" name="TextBox 13"/>
          <p:cNvSpPr txBox="1"/>
          <p:nvPr/>
        </p:nvSpPr>
        <p:spPr>
          <a:xfrm>
            <a:off x="8578453" y="4400812"/>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5" name="TextBox 14"/>
          <p:cNvSpPr txBox="1"/>
          <p:nvPr/>
        </p:nvSpPr>
        <p:spPr>
          <a:xfrm>
            <a:off x="10414000" y="4368824"/>
            <a:ext cx="345440" cy="369332"/>
          </a:xfrm>
          <a:prstGeom prst="rect">
            <a:avLst/>
          </a:prstGeom>
          <a:noFill/>
        </p:spPr>
        <p:txBody>
          <a:bodyPr wrap="square" rtlCol="0">
            <a:spAutoFit/>
          </a:bodyPr>
          <a:lstStyle/>
          <a:p>
            <a:r>
              <a:rPr lang="en-US" dirty="0" smtClean="0">
                <a:solidFill>
                  <a:schemeClr val="accent4">
                    <a:lumMod val="50000"/>
                  </a:schemeClr>
                </a:solidFill>
              </a:rPr>
              <a:t>N</a:t>
            </a:r>
            <a:endParaRPr lang="en-US" dirty="0">
              <a:solidFill>
                <a:schemeClr val="accent4">
                  <a:lumMod val="50000"/>
                </a:schemeClr>
              </a:solidFill>
            </a:endParaRPr>
          </a:p>
        </p:txBody>
      </p:sp>
      <p:sp>
        <p:nvSpPr>
          <p:cNvPr id="16" name="TextBox 15"/>
          <p:cNvSpPr txBox="1"/>
          <p:nvPr/>
        </p:nvSpPr>
        <p:spPr>
          <a:xfrm>
            <a:off x="6553200" y="4420354"/>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17" name="TextBox 16"/>
          <p:cNvSpPr txBox="1"/>
          <p:nvPr/>
        </p:nvSpPr>
        <p:spPr>
          <a:xfrm>
            <a:off x="10414000" y="5161292"/>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18" name="TextBox 17"/>
          <p:cNvSpPr txBox="1"/>
          <p:nvPr/>
        </p:nvSpPr>
        <p:spPr>
          <a:xfrm>
            <a:off x="8578453" y="5161292"/>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19" name="TextBox 18"/>
          <p:cNvSpPr txBox="1"/>
          <p:nvPr/>
        </p:nvSpPr>
        <p:spPr>
          <a:xfrm>
            <a:off x="10461466" y="3668810"/>
            <a:ext cx="345440" cy="369332"/>
          </a:xfrm>
          <a:prstGeom prst="rect">
            <a:avLst/>
          </a:prstGeom>
          <a:noFill/>
        </p:spPr>
        <p:txBody>
          <a:bodyPr wrap="square" rtlCol="0">
            <a:spAutoFit/>
          </a:bodyPr>
          <a:lstStyle/>
          <a:p>
            <a:r>
              <a:rPr lang="en-US" dirty="0">
                <a:solidFill>
                  <a:schemeClr val="accent4">
                    <a:lumMod val="50000"/>
                  </a:schemeClr>
                </a:solidFill>
              </a:rPr>
              <a:t>P</a:t>
            </a:r>
          </a:p>
        </p:txBody>
      </p:sp>
      <p:sp>
        <p:nvSpPr>
          <p:cNvPr id="20" name="TextBox 19"/>
          <p:cNvSpPr txBox="1"/>
          <p:nvPr/>
        </p:nvSpPr>
        <p:spPr>
          <a:xfrm>
            <a:off x="8578453" y="3765312"/>
            <a:ext cx="345440" cy="369332"/>
          </a:xfrm>
          <a:prstGeom prst="rect">
            <a:avLst/>
          </a:prstGeom>
          <a:noFill/>
        </p:spPr>
        <p:txBody>
          <a:bodyPr wrap="square" rtlCol="0">
            <a:spAutoFit/>
          </a:bodyPr>
          <a:lstStyle/>
          <a:p>
            <a:r>
              <a:rPr lang="en-US" dirty="0">
                <a:solidFill>
                  <a:schemeClr val="accent4">
                    <a:lumMod val="50000"/>
                  </a:schemeClr>
                </a:solidFill>
              </a:rPr>
              <a:t>P</a:t>
            </a:r>
          </a:p>
        </p:txBody>
      </p:sp>
      <p:cxnSp>
        <p:nvCxnSpPr>
          <p:cNvPr id="21" name="Straight Arrow Connector 20"/>
          <p:cNvCxnSpPr/>
          <p:nvPr/>
        </p:nvCxnSpPr>
        <p:spPr>
          <a:xfrm>
            <a:off x="8578453" y="3094241"/>
            <a:ext cx="0" cy="797409"/>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0824035" y="3094242"/>
            <a:ext cx="0" cy="797409"/>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462041" y="4023916"/>
            <a:ext cx="6969" cy="418655"/>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578453" y="4548549"/>
            <a:ext cx="0" cy="797409"/>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0810684" y="4585478"/>
            <a:ext cx="0" cy="797409"/>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051040" y="5791200"/>
            <a:ext cx="2411001" cy="0"/>
          </a:xfrm>
          <a:prstGeom prst="straightConnector1">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224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3697</TotalTime>
  <Words>9991</Words>
  <Application>Microsoft Office PowerPoint</Application>
  <PresentationFormat>Widescreen</PresentationFormat>
  <Paragraphs>1527</Paragraphs>
  <Slides>157</Slides>
  <Notes>0</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157</vt:i4>
      </vt:variant>
    </vt:vector>
  </HeadingPairs>
  <TitlesOfParts>
    <vt:vector size="165" baseType="lpstr">
      <vt:lpstr>Arial</vt:lpstr>
      <vt:lpstr>Arial Rounded MT Bold</vt:lpstr>
      <vt:lpstr>Cambria Math</vt:lpstr>
      <vt:lpstr>Times New Roman</vt:lpstr>
      <vt:lpstr>Trebuchet MS</vt:lpstr>
      <vt:lpstr>Tw Cen MT</vt:lpstr>
      <vt:lpstr>Circuit</vt:lpstr>
      <vt:lpstr>Equation</vt:lpstr>
      <vt:lpstr>Circuits</vt:lpstr>
      <vt:lpstr>Circuits</vt:lpstr>
      <vt:lpstr>Circuits</vt:lpstr>
      <vt:lpstr>PowerPoint Presentation</vt:lpstr>
      <vt:lpstr>Sources</vt:lpstr>
      <vt:lpstr>Sources</vt:lpstr>
      <vt:lpstr>Sources</vt:lpstr>
      <vt:lpstr>Current</vt:lpstr>
      <vt:lpstr>Current</vt:lpstr>
      <vt:lpstr>Current</vt:lpstr>
      <vt:lpstr>Voltage</vt:lpstr>
      <vt:lpstr>Circuit Parts</vt:lpstr>
      <vt:lpstr>Ohm’s law</vt:lpstr>
      <vt:lpstr>Ohm’s Law</vt:lpstr>
      <vt:lpstr>Electrical energy and power</vt:lpstr>
      <vt:lpstr>Electrical energy and power</vt:lpstr>
      <vt:lpstr>Electrical energy and power</vt:lpstr>
      <vt:lpstr>Resistance of a wire</vt:lpstr>
      <vt:lpstr>Resistance of a wire</vt:lpstr>
      <vt:lpstr>Resistance of a wire</vt:lpstr>
      <vt:lpstr>Resistance of a wire</vt:lpstr>
      <vt:lpstr>Single resistor circuit</vt:lpstr>
      <vt:lpstr>Single resistor circuit</vt:lpstr>
      <vt:lpstr>Single resistor circuit</vt:lpstr>
      <vt:lpstr>Single resistor circuit</vt:lpstr>
      <vt:lpstr>Single resistor circuit</vt:lpstr>
      <vt:lpstr>Single resistor circuit</vt:lpstr>
      <vt:lpstr>Myth Busters: Appliance in bath Myth</vt:lpstr>
      <vt:lpstr>Single Resistor Circuit Example Problems</vt:lpstr>
      <vt:lpstr>Single Resistor Circuit Example Problems</vt:lpstr>
      <vt:lpstr>Single Resistor Circuit Example Problems</vt:lpstr>
      <vt:lpstr>2.  A 150-ohm resistor is connected to a 15-volt battery.</vt:lpstr>
      <vt:lpstr>2.  A 150-ohm resistor is connected to a 15-volt battery.</vt:lpstr>
      <vt:lpstr>2.  A 150-ohm resistor is connected to a 15-volt battery.</vt:lpstr>
      <vt:lpstr>2.  A 150-ohm resistor is connected to a 15-volt battery.</vt:lpstr>
      <vt:lpstr>2.  A 150-ohm resistor is connected to a 15-volt battery.</vt:lpstr>
      <vt:lpstr>2.  A 150-ohm resistor is connected to a 15-volt battery.</vt:lpstr>
      <vt:lpstr>2.  A 150-ohm resistor is connected to a 15-volt battery.</vt:lpstr>
      <vt:lpstr>2.  A 150-ohm resistor is connected to a 15-volt battery.</vt:lpstr>
      <vt:lpstr>2.  A 150-ohm resistor is connected to a 15-volt battery.</vt:lpstr>
      <vt:lpstr>2.  A 150-ohm resistor is connected to a 15-volt battery.</vt:lpstr>
      <vt:lpstr>2.  A 150-ohm resistor is connected to a 15-volt battery.</vt:lpstr>
      <vt:lpstr>2.  A 150-ohm resistor is connected to a 15-volt battery.</vt:lpstr>
      <vt:lpstr>3.  A vacuum cleaner draws 14 A from a 120-V source.</vt:lpstr>
      <vt:lpstr>3.  A vacuum cleaner draws 14 A from a 120-V source.</vt:lpstr>
      <vt:lpstr>3.  A vacuum cleaner draws 14 A from a 120-V source.</vt:lpstr>
      <vt:lpstr>Two Resistor circuits</vt:lpstr>
      <vt:lpstr>series arrangement of two resistors: </vt:lpstr>
      <vt:lpstr>series arrangement of two resistors: </vt:lpstr>
      <vt:lpstr>Parallel arrangement of two resistors: </vt:lpstr>
      <vt:lpstr>Parallel arrangement of two resistors: </vt:lpstr>
      <vt:lpstr>Ohm’s law with two resistors in the circuit  </vt:lpstr>
      <vt:lpstr>Ohm’s law with two resistors in the circuit  </vt:lpstr>
      <vt:lpstr>Power and energy for a circuit with two resistors </vt:lpstr>
      <vt:lpstr>Combined or equivalent resistance</vt:lpstr>
      <vt:lpstr>Resistors in series and resistors in parallel combine their resistances differently! </vt:lpstr>
      <vt:lpstr>Resistors in series and resistors in parallel combine their resistances differently! </vt:lpstr>
      <vt:lpstr>Kirchhoff’s laws for a circuit with two resistors</vt:lpstr>
      <vt:lpstr>KirchHoff’s Loop Law</vt:lpstr>
      <vt:lpstr>KirchHoff’s Loop Law</vt:lpstr>
      <vt:lpstr>KirchHoff’s Loop Law</vt:lpstr>
      <vt:lpstr>KirchHoff’s Junction Law</vt:lpstr>
      <vt:lpstr>KirchHoff’s Junction Law</vt:lpstr>
      <vt:lpstr>KirchHoff’s Junction Law</vt:lpstr>
      <vt:lpstr>KirchHoff’s Junction Law</vt:lpstr>
      <vt:lpstr>Some relationships for two resistors in series and in parallel</vt:lpstr>
      <vt:lpstr>Some relationships for two resistors in series and in parallel</vt:lpstr>
      <vt:lpstr>Example Problems – circuits with two resistors </vt:lpstr>
      <vt:lpstr>1.  In the circuit, resistor A is 20 Ω and the voltage of the source is 120 V. The power consumption of resistor A is 80 W </vt:lpstr>
      <vt:lpstr>1.  In the circuit, resistor A is 20 Ω and the voltage of the source is 120 V. The power consumption of resistor A is 80 W </vt:lpstr>
      <vt:lpstr>1.  In the circuit, resistor A is 20 Ω and the voltage of the source is 120 V. The power consumption of resistor A is 80 W </vt:lpstr>
      <vt:lpstr>1.  In the circuit, resistor A is 20 Ω and the voltage of the source is 120 V. The power consumption of resistor A is 80 W </vt:lpstr>
      <vt:lpstr>1.  In the circuit, resistor A is 20 Ω and the voltage of the source is 120 V. The power consumption of resistor A is 80 W </vt:lpstr>
      <vt:lpstr>1.  In the circuit, resistor A is 20 Ω and the voltage of the source is 120 V. The power consumption of resistor A is 80 W </vt:lpstr>
      <vt:lpstr>1.  In the circuit, resistor A is 20 Ω and the voltage of the source is 120 V. The power consumption of resistor A is 80 W </vt:lpstr>
      <vt:lpstr>1.  In the circuit, resistor A is 20 Ω and the voltage of the source is 120 V. The power consumption of resistor A is 80 W </vt:lpstr>
      <vt:lpstr>1.  In the circuit, resistor A is 20 Ω and the voltage of the source is 120 V. The power consumption of resistor A is 80 W </vt:lpstr>
      <vt:lpstr>1.  In the circuit, resistor A is 20 Ω and the voltage of the source is 120 V. The power consumption of resistor A is 80 W </vt:lpstr>
      <vt:lpstr>1.  In the circuit, resistor A is 20 Ω and the voltage of the source is 120 V. The power consumption of resistor A is 80 W </vt:lpstr>
      <vt:lpstr>1.  In the circuit, resistor A is 20 Ω and the voltage of the source is 120 V. The power consumption of resistor A is 80 W </vt:lpstr>
      <vt:lpstr>1.  In the circuit, resistor A is 20 Ω and the voltage of the source is 120 V. The power consumption of resistor A is 80 W </vt:lpstr>
      <vt:lpstr>1.  In the circuit, resistor A is 20 Ω and the voltage of the source is 120 V. The power consumption of resistor A is 80 W </vt:lpstr>
      <vt:lpstr>2.  In the circuit, resistor A is 3 Ω and resistor B is 6 Ω. The source is a 9 V battery.</vt:lpstr>
      <vt:lpstr>2.  In the circuit, resistor A is 3 Ω and resistor B is 6 Ω. The source is a 9 V battery.</vt:lpstr>
      <vt:lpstr>2.  In the circuit, resistor A is 3 Ω and resistor B is 6 Ω. The source is a 9 V battery.</vt:lpstr>
      <vt:lpstr>2.  In the circuit, resistor A is 3 Ω and resistor B is 6 Ω. The source is a 9 V battery.</vt:lpstr>
      <vt:lpstr>2.  In the circuit, resistor A is 3 Ω and resistor B is 6 Ω. The source is a 9 V battery.</vt:lpstr>
      <vt:lpstr>2.  In the circuit, resistor A is 3 Ω and resistor B is 6 Ω. The source is a 9 V battery.</vt:lpstr>
      <vt:lpstr>2.  In the circuit, resistor A is 3 Ω and resistor B is 6 Ω. The source is a 9 V battery.</vt:lpstr>
      <vt:lpstr>2.  In the circuit, resistor A is 3 Ω and resistor B is 6 Ω. The source is a 9 V battery.</vt:lpstr>
      <vt:lpstr>2.  In the circuit, resistor A is 3 Ω and resistor B is 6 Ω. The source is a 9 V battery.</vt:lpstr>
      <vt:lpstr>2.  In the circuit, resistor A is 3 Ω and resistor B is 6 Ω. The source is a 9 V battery.</vt:lpstr>
      <vt:lpstr>2.  In the circuit, resistor A is 3 Ω and resistor B is 6 Ω. The source is a 9 V battery.</vt:lpstr>
      <vt:lpstr>3.  In the circuit, resistor A is 20 Ω and resistor B is 60 Ω.  The source is a 12-volt power supply.  The switch in the circuit is open. </vt:lpstr>
      <vt:lpstr>3.  In the circuit, resistor A is 20 Ω and resistor B is 60 Ω.  The source is a 12-volt power supply.  The switch in the circuit is open. </vt:lpstr>
      <vt:lpstr>3.  In the circuit, resistor A is 20 Ω and resistor B is 60 Ω.  The source is a 12-volt power supply.  The switch in the circuit is open. </vt:lpstr>
      <vt:lpstr>Circuits with more than two resistors</vt:lpstr>
      <vt:lpstr>Circuits with more than two resistors</vt:lpstr>
      <vt:lpstr>Circuits with more than two resistors- Step 1</vt:lpstr>
      <vt:lpstr>Circuits with more than two resistors- Step 1</vt:lpstr>
      <vt:lpstr>Circuits with more than two resistors- Step 1</vt:lpstr>
      <vt:lpstr>Circuits with more than two resistors- Step 1</vt:lpstr>
      <vt:lpstr>Circuits with more than two resistors- Step 2</vt:lpstr>
      <vt:lpstr>Circuits with more than two resistors- Step 2</vt:lpstr>
      <vt:lpstr>Circuits with more than two resistors- Step 2</vt:lpstr>
      <vt:lpstr>Circuits with more than two resistors- Step 2</vt:lpstr>
      <vt:lpstr>Circuits with more than two resistors- Step 2</vt:lpstr>
      <vt:lpstr>Circuits with more than two resistors- Step 2</vt:lpstr>
      <vt:lpstr>If combination A…</vt:lpstr>
      <vt:lpstr>If combination B…</vt:lpstr>
      <vt:lpstr>If combination B…</vt:lpstr>
      <vt:lpstr>Kirchhoff’s Laws for circuits with more than two resistors </vt:lpstr>
      <vt:lpstr>Kirchhoff’s Laws for circuits with more than two resistors</vt:lpstr>
      <vt:lpstr>Kirchhoff’s Laws for circuits with more than two resistors</vt:lpstr>
      <vt:lpstr>Kirchhoff’s Laws for circuits with more than two resistors</vt:lpstr>
      <vt:lpstr>Example problems – combinations of resistors #1</vt:lpstr>
      <vt:lpstr>Example problems – combinations of resistors #1</vt:lpstr>
      <vt:lpstr>Example problems – combinations of resistors #1</vt:lpstr>
      <vt:lpstr>Example problems – combinations of resistors #1</vt:lpstr>
      <vt:lpstr>Example problems – combinations of resistors #1</vt:lpstr>
      <vt:lpstr>Example problems – combinations of resistors #1</vt:lpstr>
      <vt:lpstr>Example problems – combinations of resistors #1</vt:lpstr>
      <vt:lpstr>Example problems – combinations of resistors #1</vt:lpstr>
      <vt:lpstr>Example problems – combinations of resistors #1</vt:lpstr>
      <vt:lpstr>Example problems – combinations of resistors #1</vt:lpstr>
      <vt:lpstr>Example problems – combinations of resistors #1 </vt:lpstr>
      <vt:lpstr>Example problems – combinations of resistors #1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lpstr>Example Circuit 3: Given the circuit below and the information about the circuit below, do the following: </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Circuits</dc:title>
  <dc:creator>Rowland Webb</dc:creator>
  <cp:lastModifiedBy>Rowland Webb</cp:lastModifiedBy>
  <cp:revision>111</cp:revision>
  <dcterms:created xsi:type="dcterms:W3CDTF">2016-11-22T13:38:53Z</dcterms:created>
  <dcterms:modified xsi:type="dcterms:W3CDTF">2017-05-04T19:40:12Z</dcterms:modified>
</cp:coreProperties>
</file>