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5" r:id="rId20"/>
    <p:sldId id="276" r:id="rId21"/>
    <p:sldId id="277" r:id="rId22"/>
    <p:sldId id="278" r:id="rId23"/>
    <p:sldId id="279" r:id="rId24"/>
    <p:sldId id="280" r:id="rId25"/>
    <p:sldId id="281" r:id="rId26"/>
    <p:sldId id="282" r:id="rId27"/>
    <p:sldId id="283"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45" d="100"/>
          <a:sy n="45" d="100"/>
        </p:scale>
        <p:origin x="5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5/25/2017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5/25/2017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5/25/2017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5/25/2017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5/25/2017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5/25/2017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5/25/2017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5/25/2017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5/25/2017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5/25/2017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5/25/2017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5/25/2017</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gi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gi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gi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gi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gi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gi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Electrostatics and Electric Fields</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491313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Electrostatics and Electric Fields</a:t>
            </a:r>
          </a:p>
        </p:txBody>
      </p:sp>
      <p:sp>
        <p:nvSpPr>
          <p:cNvPr id="3" name="Content Placeholder 2"/>
          <p:cNvSpPr>
            <a:spLocks noGrp="1"/>
          </p:cNvSpPr>
          <p:nvPr>
            <p:ph sz="half" idx="1"/>
          </p:nvPr>
        </p:nvSpPr>
        <p:spPr>
          <a:xfrm>
            <a:off x="1024127" y="2084832"/>
            <a:ext cx="4754879" cy="4224528"/>
          </a:xfrm>
        </p:spPr>
        <p:txBody>
          <a:bodyPr>
            <a:noAutofit/>
          </a:bodyPr>
          <a:lstStyle/>
          <a:p>
            <a:r>
              <a:rPr lang="en-US" sz="2400" dirty="0"/>
              <a:t>We represent an electric field as lines of forces.  These lines of force are shown as arrows.  The arrows start from a </a:t>
            </a:r>
            <a:r>
              <a:rPr lang="en-US" sz="2400" b="1" dirty="0"/>
              <a:t>positive</a:t>
            </a:r>
            <a:r>
              <a:rPr lang="en-US" sz="2400" dirty="0"/>
              <a:t> change and point toward a negative charge.  The arrow shows the direction of the force the </a:t>
            </a:r>
            <a:r>
              <a:rPr lang="en-US" sz="2400" u="sng" dirty="0"/>
              <a:t>test charge </a:t>
            </a:r>
            <a:r>
              <a:rPr lang="en-US" sz="2400" dirty="0"/>
              <a:t>experiences.  The lines of force in an electric field show the direction the field will push a </a:t>
            </a:r>
            <a:r>
              <a:rPr lang="en-US" sz="2400" b="1" dirty="0"/>
              <a:t>positive</a:t>
            </a:r>
            <a:r>
              <a:rPr lang="en-US" sz="2400" dirty="0"/>
              <a:t> charge placed at that location of the field.</a:t>
            </a:r>
          </a:p>
        </p:txBody>
      </p:sp>
      <p:sp>
        <p:nvSpPr>
          <p:cNvPr id="4" name="Content Placeholder 3"/>
          <p:cNvSpPr>
            <a:spLocks noGrp="1"/>
          </p:cNvSpPr>
          <p:nvPr>
            <p:ph sz="half" idx="2"/>
          </p:nvPr>
        </p:nvSpPr>
        <p:spPr>
          <a:xfrm>
            <a:off x="5989320" y="2084832"/>
            <a:ext cx="4754880" cy="4224528"/>
          </a:xfrm>
        </p:spPr>
        <p:txBody>
          <a:bodyPr>
            <a:normAutofit/>
          </a:bodyPr>
          <a:lstStyle/>
          <a:p>
            <a:endParaRPr lang="en-US" dirty="0"/>
          </a:p>
        </p:txBody>
      </p:sp>
      <p:pic>
        <p:nvPicPr>
          <p:cNvPr id="4098" name="Picture 2" descr="Image result for electric field test ch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9320" y="3994567"/>
            <a:ext cx="4505068" cy="251846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electric field test ch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6760" y="334542"/>
            <a:ext cx="3594594" cy="3660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6125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Electrostatics and Electric Fields</a:t>
            </a:r>
          </a:p>
        </p:txBody>
      </p:sp>
      <p:sp>
        <p:nvSpPr>
          <p:cNvPr id="3" name="Content Placeholder 2"/>
          <p:cNvSpPr>
            <a:spLocks noGrp="1"/>
          </p:cNvSpPr>
          <p:nvPr>
            <p:ph sz="half" idx="1"/>
          </p:nvPr>
        </p:nvSpPr>
        <p:spPr>
          <a:xfrm>
            <a:off x="1024127" y="2084832"/>
            <a:ext cx="4754879" cy="4224528"/>
          </a:xfrm>
        </p:spPr>
        <p:txBody>
          <a:bodyPr>
            <a:noAutofit/>
          </a:bodyPr>
          <a:lstStyle/>
          <a:p>
            <a:r>
              <a:rPr lang="en-US" sz="2400" dirty="0"/>
              <a:t>The lines of force extend outward from a positive charge and inward toward a negative charge.  The lines are perpendicular to the surface of the object where they meet the object.  The direction of the field is tangent to the line of force if the line is curved.  </a:t>
            </a:r>
          </a:p>
        </p:txBody>
      </p:sp>
      <p:sp>
        <p:nvSpPr>
          <p:cNvPr id="4" name="Content Placeholder 3"/>
          <p:cNvSpPr>
            <a:spLocks noGrp="1"/>
          </p:cNvSpPr>
          <p:nvPr>
            <p:ph sz="half" idx="2"/>
          </p:nvPr>
        </p:nvSpPr>
        <p:spPr>
          <a:xfrm>
            <a:off x="5989320" y="2084832"/>
            <a:ext cx="4754880" cy="4224528"/>
          </a:xfrm>
        </p:spPr>
        <p:txBody>
          <a:bodyPr>
            <a:normAutofit/>
          </a:bodyPr>
          <a:lstStyle/>
          <a:p>
            <a:endParaRPr lang="en-US" dirty="0"/>
          </a:p>
        </p:txBody>
      </p:sp>
      <p:pic>
        <p:nvPicPr>
          <p:cNvPr id="717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9320" y="2084832"/>
            <a:ext cx="5124894" cy="3887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8545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Electrostatics and Electric Fields</a:t>
            </a:r>
          </a:p>
        </p:txBody>
      </p:sp>
      <p:sp>
        <p:nvSpPr>
          <p:cNvPr id="3" name="Content Placeholder 2"/>
          <p:cNvSpPr>
            <a:spLocks noGrp="1"/>
          </p:cNvSpPr>
          <p:nvPr>
            <p:ph sz="half" idx="1"/>
          </p:nvPr>
        </p:nvSpPr>
        <p:spPr>
          <a:xfrm>
            <a:off x="1024127" y="2084832"/>
            <a:ext cx="4754879" cy="4224528"/>
          </a:xfrm>
        </p:spPr>
        <p:txBody>
          <a:bodyPr>
            <a:noAutofit/>
          </a:bodyPr>
          <a:lstStyle/>
          <a:p>
            <a:r>
              <a:rPr lang="en-US" sz="2400" dirty="0"/>
              <a:t>The density of lines of force is an indication of the </a:t>
            </a:r>
            <a:r>
              <a:rPr lang="en-US" sz="2400" b="1" dirty="0"/>
              <a:t>strength of the electric field</a:t>
            </a:r>
            <a:r>
              <a:rPr lang="en-US" sz="2400" dirty="0"/>
              <a:t>.  Where the lines are closer together, the field is stronger.  “Stronger” means the field will exert a larger force on a given charge.</a:t>
            </a:r>
          </a:p>
        </p:txBody>
      </p:sp>
      <p:sp>
        <p:nvSpPr>
          <p:cNvPr id="4" name="Content Placeholder 3"/>
          <p:cNvSpPr>
            <a:spLocks noGrp="1"/>
          </p:cNvSpPr>
          <p:nvPr>
            <p:ph sz="half" idx="2"/>
          </p:nvPr>
        </p:nvSpPr>
        <p:spPr>
          <a:xfrm>
            <a:off x="5989320" y="2084832"/>
            <a:ext cx="4754880" cy="4224528"/>
          </a:xfrm>
        </p:spPr>
        <p:txBody>
          <a:bodyPr>
            <a:normAutofit/>
          </a:bodyPr>
          <a:lstStyle/>
          <a:p>
            <a:endParaRPr lang="en-US" dirty="0"/>
          </a:p>
        </p:txBody>
      </p:sp>
      <p:pic>
        <p:nvPicPr>
          <p:cNvPr id="9218" name="Picture 2" descr="Image result for electric field lines streng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070279">
            <a:off x="4812059" y="2723689"/>
            <a:ext cx="7109401" cy="2904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442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Electrostatics and Electric Fields</a:t>
            </a:r>
          </a:p>
        </p:txBody>
      </p:sp>
      <p:sp>
        <p:nvSpPr>
          <p:cNvPr id="3" name="Content Placeholder 2"/>
          <p:cNvSpPr>
            <a:spLocks noGrp="1"/>
          </p:cNvSpPr>
          <p:nvPr>
            <p:ph sz="half" idx="1"/>
          </p:nvPr>
        </p:nvSpPr>
        <p:spPr>
          <a:xfrm>
            <a:off x="1024127" y="2084832"/>
            <a:ext cx="4754879" cy="4224528"/>
          </a:xfrm>
        </p:spPr>
        <p:txBody>
          <a:bodyPr>
            <a:noAutofit/>
          </a:bodyPr>
          <a:lstStyle/>
          <a:p>
            <a:r>
              <a:rPr lang="en-US" sz="2400" dirty="0"/>
              <a:t>An electric field will be uniform if the lines of force are parallel.  The field will be </a:t>
            </a:r>
            <a:r>
              <a:rPr lang="en-US" sz="2400" dirty="0" err="1"/>
              <a:t>nonuniform</a:t>
            </a:r>
            <a:r>
              <a:rPr lang="en-US" sz="2400" dirty="0"/>
              <a:t> if the lines are not parallel.</a:t>
            </a:r>
          </a:p>
          <a:p>
            <a:r>
              <a:rPr lang="en-US" sz="2400" dirty="0"/>
              <a:t> </a:t>
            </a:r>
            <a:r>
              <a:rPr lang="en-US" sz="2400" dirty="0" smtClean="0"/>
              <a:t>The </a:t>
            </a:r>
            <a:r>
              <a:rPr lang="en-US" sz="2400" dirty="0"/>
              <a:t>strength of an electric field is due to the object that produces the field, not the object IN the field.</a:t>
            </a:r>
          </a:p>
          <a:p>
            <a:r>
              <a:rPr lang="en-US" sz="2400" dirty="0"/>
              <a:t> </a:t>
            </a:r>
          </a:p>
          <a:p>
            <a:endParaRPr lang="en-US" sz="2400" dirty="0"/>
          </a:p>
        </p:txBody>
      </p:sp>
      <p:sp>
        <p:nvSpPr>
          <p:cNvPr id="4" name="Content Placeholder 3"/>
          <p:cNvSpPr>
            <a:spLocks noGrp="1"/>
          </p:cNvSpPr>
          <p:nvPr>
            <p:ph sz="half" idx="2"/>
          </p:nvPr>
        </p:nvSpPr>
        <p:spPr>
          <a:xfrm>
            <a:off x="5989320" y="2084832"/>
            <a:ext cx="4754880" cy="4224528"/>
          </a:xfrm>
        </p:spPr>
        <p:txBody>
          <a:bodyPr>
            <a:normAutofit/>
          </a:bodyPr>
          <a:lstStyle/>
          <a:p>
            <a:endParaRPr lang="en-US" sz="2400" dirty="0" smtClean="0"/>
          </a:p>
          <a:p>
            <a:endParaRPr lang="en-US" sz="2400" dirty="0"/>
          </a:p>
          <a:p>
            <a:endParaRPr lang="en-US" sz="2400" dirty="0" smtClean="0"/>
          </a:p>
          <a:p>
            <a:endParaRPr lang="en-US" sz="2400" dirty="0"/>
          </a:p>
          <a:p>
            <a:r>
              <a:rPr lang="en-US" sz="2400" dirty="0" smtClean="0"/>
              <a:t>There </a:t>
            </a:r>
            <a:r>
              <a:rPr lang="en-US" sz="2400" dirty="0"/>
              <a:t>are three ways to calculate the strength of an electric field:</a:t>
            </a:r>
          </a:p>
          <a:p>
            <a:endParaRPr lang="en-US" dirty="0" smtClean="0"/>
          </a:p>
          <a:p>
            <a:endParaRPr lang="en-US" dirty="0"/>
          </a:p>
          <a:p>
            <a:endParaRPr lang="en-US" dirty="0"/>
          </a:p>
          <a:p>
            <a:endParaRPr lang="en-US" dirty="0"/>
          </a:p>
        </p:txBody>
      </p:sp>
      <p:pic>
        <p:nvPicPr>
          <p:cNvPr id="5" name="Picture 4"/>
          <p:cNvPicPr>
            <a:picLocks noChangeAspect="1"/>
          </p:cNvPicPr>
          <p:nvPr/>
        </p:nvPicPr>
        <p:blipFill rotWithShape="1">
          <a:blip r:embed="rId2"/>
          <a:srcRect l="15866" t="31399" r="44142" b="59672"/>
          <a:stretch/>
        </p:blipFill>
        <p:spPr>
          <a:xfrm>
            <a:off x="2347202" y="5028896"/>
            <a:ext cx="8388316" cy="1052927"/>
          </a:xfrm>
          <a:prstGeom prst="rect">
            <a:avLst/>
          </a:prstGeom>
        </p:spPr>
      </p:pic>
      <p:pic>
        <p:nvPicPr>
          <p:cNvPr id="11266" name="Picture 2" descr="Image result for electric field lines streng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9320" y="1645806"/>
            <a:ext cx="4746198" cy="2020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4791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Electrostatics and Electric Fields</a:t>
            </a:r>
          </a:p>
        </p:txBody>
      </p:sp>
      <p:sp>
        <p:nvSpPr>
          <p:cNvPr id="3" name="Content Placeholder 2"/>
          <p:cNvSpPr>
            <a:spLocks noGrp="1"/>
          </p:cNvSpPr>
          <p:nvPr>
            <p:ph sz="half" idx="1"/>
          </p:nvPr>
        </p:nvSpPr>
        <p:spPr>
          <a:xfrm>
            <a:off x="1024127" y="2084832"/>
            <a:ext cx="4754879" cy="4224528"/>
          </a:xfrm>
        </p:spPr>
        <p:txBody>
          <a:bodyPr>
            <a:noAutofit/>
          </a:bodyPr>
          <a:lstStyle/>
          <a:p>
            <a:endParaRPr lang="en-US" sz="2400" dirty="0" smtClean="0"/>
          </a:p>
          <a:p>
            <a:r>
              <a:rPr lang="en-US" sz="2400" b="1" i="1" dirty="0"/>
              <a:t>E</a:t>
            </a:r>
            <a:r>
              <a:rPr lang="en-US" sz="2400" dirty="0"/>
              <a:t> – electric field strength at a point in an electric field in </a:t>
            </a:r>
            <a:r>
              <a:rPr lang="en-US" sz="2400" dirty="0" err="1"/>
              <a:t>newtons</a:t>
            </a:r>
            <a:r>
              <a:rPr lang="en-US" sz="2400" dirty="0"/>
              <a:t>/coulomb</a:t>
            </a:r>
          </a:p>
          <a:p>
            <a:r>
              <a:rPr lang="en-US" sz="2400" b="1" i="1" dirty="0"/>
              <a:t>F</a:t>
            </a:r>
            <a:r>
              <a:rPr lang="en-US" sz="2400" dirty="0"/>
              <a:t> – magnitude of the force the field exerts on the charge that is in the field in </a:t>
            </a:r>
            <a:r>
              <a:rPr lang="en-US" sz="2400" dirty="0" err="1"/>
              <a:t>newtons</a:t>
            </a:r>
            <a:endParaRPr lang="en-US" sz="2400" dirty="0"/>
          </a:p>
          <a:p>
            <a:r>
              <a:rPr lang="en-US" sz="2400" b="1" i="1" dirty="0"/>
              <a:t>q</a:t>
            </a:r>
            <a:r>
              <a:rPr lang="en-US" sz="2400" dirty="0"/>
              <a:t> – magnitude of the charge on the object that is in the field in coulombs</a:t>
            </a:r>
          </a:p>
          <a:p>
            <a:r>
              <a:rPr lang="en-US" sz="2400" b="1" i="1" dirty="0"/>
              <a:t>K </a:t>
            </a:r>
            <a:r>
              <a:rPr lang="en-US" sz="2400" dirty="0"/>
              <a:t>– Coulomb’s law constant </a:t>
            </a:r>
            <a:endParaRPr lang="en-US" sz="2400" dirty="0" smtClean="0"/>
          </a:p>
          <a:p>
            <a:r>
              <a:rPr lang="en-US" sz="2400" dirty="0"/>
              <a:t> </a:t>
            </a:r>
            <a:r>
              <a:rPr lang="en-US" sz="2400" dirty="0" smtClean="0"/>
              <a:t>      </a:t>
            </a:r>
            <a:r>
              <a:rPr lang="en-US" sz="2400" dirty="0" smtClean="0"/>
              <a:t>= </a:t>
            </a:r>
            <a:r>
              <a:rPr lang="en-US" sz="2400" dirty="0"/>
              <a:t>9 X 10</a:t>
            </a:r>
            <a:r>
              <a:rPr lang="en-US" sz="2400" baseline="30000" dirty="0"/>
              <a:t>9</a:t>
            </a:r>
            <a:endParaRPr lang="en-US" sz="2400" dirty="0"/>
          </a:p>
          <a:p>
            <a:endParaRPr lang="en-US" sz="2400" dirty="0"/>
          </a:p>
        </p:txBody>
      </p:sp>
      <p:sp>
        <p:nvSpPr>
          <p:cNvPr id="4" name="Content Placeholder 3"/>
          <p:cNvSpPr>
            <a:spLocks noGrp="1"/>
          </p:cNvSpPr>
          <p:nvPr>
            <p:ph sz="half" idx="2"/>
          </p:nvPr>
        </p:nvSpPr>
        <p:spPr>
          <a:xfrm>
            <a:off x="5989320" y="2084832"/>
            <a:ext cx="4754880" cy="4224528"/>
          </a:xfrm>
        </p:spPr>
        <p:txBody>
          <a:bodyPr>
            <a:normAutofit fontScale="92500" lnSpcReduction="10000"/>
          </a:bodyPr>
          <a:lstStyle/>
          <a:p>
            <a:endParaRPr lang="en-US" dirty="0" smtClean="0"/>
          </a:p>
          <a:p>
            <a:endParaRPr lang="en-US" dirty="0"/>
          </a:p>
          <a:p>
            <a:r>
              <a:rPr lang="en-US" b="1" i="1" dirty="0"/>
              <a:t>Q</a:t>
            </a:r>
            <a:r>
              <a:rPr lang="en-US" dirty="0"/>
              <a:t> – magnitude of the charge on the object that </a:t>
            </a:r>
            <a:r>
              <a:rPr lang="en-US" b="1" dirty="0"/>
              <a:t>produces</a:t>
            </a:r>
            <a:r>
              <a:rPr lang="en-US" dirty="0"/>
              <a:t> the electric field in coulombs</a:t>
            </a:r>
          </a:p>
          <a:p>
            <a:r>
              <a:rPr lang="en-US" b="1" i="1" dirty="0"/>
              <a:t>r</a:t>
            </a:r>
            <a:r>
              <a:rPr lang="en-US" dirty="0"/>
              <a:t> – distance the point in the field is from the object that produces the electric field in meters</a:t>
            </a:r>
          </a:p>
          <a:p>
            <a:r>
              <a:rPr lang="en-US" b="1" i="1" dirty="0"/>
              <a:t>V</a:t>
            </a:r>
            <a:r>
              <a:rPr lang="en-US" dirty="0"/>
              <a:t> – electrical potential difference (voltage) between two points in a uniform electric field in volts</a:t>
            </a:r>
          </a:p>
          <a:p>
            <a:r>
              <a:rPr lang="en-US" b="1" i="1" dirty="0"/>
              <a:t>d</a:t>
            </a:r>
            <a:r>
              <a:rPr lang="en-US" dirty="0"/>
              <a:t> – distance between two points in a uniform electric field in meters</a:t>
            </a:r>
          </a:p>
          <a:p>
            <a:endParaRPr lang="en-US" dirty="0"/>
          </a:p>
          <a:p>
            <a:endParaRPr lang="en-US" dirty="0"/>
          </a:p>
        </p:txBody>
      </p:sp>
      <p:pic>
        <p:nvPicPr>
          <p:cNvPr id="5" name="Picture 4"/>
          <p:cNvPicPr>
            <a:picLocks noChangeAspect="1"/>
          </p:cNvPicPr>
          <p:nvPr/>
        </p:nvPicPr>
        <p:blipFill rotWithShape="1">
          <a:blip r:embed="rId2"/>
          <a:srcRect l="15866" t="31399" r="44142" b="59672"/>
          <a:stretch/>
        </p:blipFill>
        <p:spPr>
          <a:xfrm>
            <a:off x="2562479" y="1850067"/>
            <a:ext cx="6643370" cy="833896"/>
          </a:xfrm>
          <a:prstGeom prst="rect">
            <a:avLst/>
          </a:prstGeom>
        </p:spPr>
      </p:pic>
    </p:spTree>
    <p:extLst>
      <p:ext uri="{BB962C8B-B14F-4D97-AF65-F5344CB8AC3E}">
        <p14:creationId xmlns:p14="http://schemas.microsoft.com/office/powerpoint/2010/main" val="1014237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Electrostatics and Electric Fields</a:t>
            </a:r>
          </a:p>
        </p:txBody>
      </p:sp>
      <p:sp>
        <p:nvSpPr>
          <p:cNvPr id="3" name="Content Placeholder 2"/>
          <p:cNvSpPr>
            <a:spLocks noGrp="1"/>
          </p:cNvSpPr>
          <p:nvPr>
            <p:ph sz="half" idx="1"/>
          </p:nvPr>
        </p:nvSpPr>
        <p:spPr>
          <a:xfrm>
            <a:off x="1024127" y="2084832"/>
            <a:ext cx="4754879" cy="4224528"/>
          </a:xfrm>
        </p:spPr>
        <p:txBody>
          <a:bodyPr>
            <a:noAutofit/>
          </a:bodyPr>
          <a:lstStyle/>
          <a:p>
            <a:endParaRPr lang="en-US" sz="2400" dirty="0" smtClean="0"/>
          </a:p>
          <a:p>
            <a:r>
              <a:rPr lang="en-US" sz="2400" dirty="0"/>
              <a:t>Equation I applies to </a:t>
            </a:r>
            <a:r>
              <a:rPr lang="en-US" sz="2400" b="1" i="1" dirty="0"/>
              <a:t>any</a:t>
            </a:r>
            <a:r>
              <a:rPr lang="en-US" sz="2400" dirty="0"/>
              <a:t> electric field.</a:t>
            </a:r>
          </a:p>
          <a:p>
            <a:r>
              <a:rPr lang="en-US" sz="2400" dirty="0"/>
              <a:t>Equation II applies to the electric field around a </a:t>
            </a:r>
            <a:r>
              <a:rPr lang="en-US" sz="2400" b="1" i="1" dirty="0"/>
              <a:t>single point charge</a:t>
            </a:r>
            <a:r>
              <a:rPr lang="en-US" sz="2400" dirty="0"/>
              <a:t>.</a:t>
            </a:r>
          </a:p>
          <a:p>
            <a:r>
              <a:rPr lang="en-US" sz="2400" dirty="0"/>
              <a:t>Equation III applies to a </a:t>
            </a:r>
            <a:r>
              <a:rPr lang="en-US" sz="2400" b="1" i="1" dirty="0"/>
              <a:t>uniform electric field</a:t>
            </a:r>
            <a:r>
              <a:rPr lang="en-US" sz="2400" dirty="0"/>
              <a:t> such as between two charged, parallel plates</a:t>
            </a:r>
          </a:p>
          <a:p>
            <a:r>
              <a:rPr lang="en-US" sz="2400" dirty="0"/>
              <a:t> </a:t>
            </a:r>
          </a:p>
          <a:p>
            <a:endParaRPr lang="en-US" sz="2400" dirty="0"/>
          </a:p>
        </p:txBody>
      </p:sp>
      <p:sp>
        <p:nvSpPr>
          <p:cNvPr id="4" name="Content Placeholder 3"/>
          <p:cNvSpPr>
            <a:spLocks noGrp="1"/>
          </p:cNvSpPr>
          <p:nvPr>
            <p:ph sz="half" idx="2"/>
          </p:nvPr>
        </p:nvSpPr>
        <p:spPr>
          <a:xfrm>
            <a:off x="5989320" y="2084832"/>
            <a:ext cx="4754880" cy="4224528"/>
          </a:xfrm>
        </p:spPr>
        <p:txBody>
          <a:bodyPr>
            <a:normAutofit/>
          </a:bodyPr>
          <a:lstStyle/>
          <a:p>
            <a:endParaRPr lang="en-US" dirty="0" smtClean="0"/>
          </a:p>
          <a:p>
            <a:r>
              <a:rPr lang="en-US" dirty="0" smtClean="0"/>
              <a:t>If </a:t>
            </a:r>
            <a:r>
              <a:rPr lang="en-US" dirty="0"/>
              <a:t>there is more than one object producing a field, the field strength at any point is the </a:t>
            </a:r>
            <a:r>
              <a:rPr lang="en-US" b="1" dirty="0"/>
              <a:t>vector</a:t>
            </a:r>
            <a:r>
              <a:rPr lang="en-US" dirty="0"/>
              <a:t> sum of the field strengths of the individual objects.</a:t>
            </a:r>
          </a:p>
          <a:p>
            <a:r>
              <a:rPr lang="en-US" dirty="0"/>
              <a:t> </a:t>
            </a:r>
          </a:p>
          <a:p>
            <a:endParaRPr lang="en-US" dirty="0"/>
          </a:p>
          <a:p>
            <a:endParaRPr lang="en-US" dirty="0"/>
          </a:p>
        </p:txBody>
      </p:sp>
      <p:pic>
        <p:nvPicPr>
          <p:cNvPr id="5" name="Picture 4"/>
          <p:cNvPicPr>
            <a:picLocks noChangeAspect="1"/>
          </p:cNvPicPr>
          <p:nvPr/>
        </p:nvPicPr>
        <p:blipFill rotWithShape="1">
          <a:blip r:embed="rId2"/>
          <a:srcRect l="15866" t="31399" r="44142" b="59672"/>
          <a:stretch/>
        </p:blipFill>
        <p:spPr>
          <a:xfrm>
            <a:off x="2562479" y="1850067"/>
            <a:ext cx="6643370" cy="833896"/>
          </a:xfrm>
          <a:prstGeom prst="rect">
            <a:avLst/>
          </a:prstGeom>
        </p:spPr>
      </p:pic>
      <p:pic>
        <p:nvPicPr>
          <p:cNvPr id="12292" name="Picture 4" descr="Image result for electric field lines s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7596" y="3948814"/>
            <a:ext cx="5296792" cy="2595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9742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Electrostatics and Electric Fields</a:t>
            </a:r>
          </a:p>
        </p:txBody>
      </p:sp>
      <p:sp>
        <p:nvSpPr>
          <p:cNvPr id="3" name="Content Placeholder 2"/>
          <p:cNvSpPr>
            <a:spLocks noGrp="1"/>
          </p:cNvSpPr>
          <p:nvPr>
            <p:ph sz="half" idx="1"/>
          </p:nvPr>
        </p:nvSpPr>
        <p:spPr>
          <a:xfrm>
            <a:off x="1024127" y="2084832"/>
            <a:ext cx="4754879" cy="4224528"/>
          </a:xfrm>
        </p:spPr>
        <p:txBody>
          <a:bodyPr>
            <a:noAutofit/>
          </a:bodyPr>
          <a:lstStyle/>
          <a:p>
            <a:r>
              <a:rPr lang="en-US" sz="2400" dirty="0" smtClean="0"/>
              <a:t>In </a:t>
            </a:r>
            <a:r>
              <a:rPr lang="en-US" sz="2400" dirty="0"/>
              <a:t>a uniform field, </a:t>
            </a:r>
            <a:r>
              <a:rPr lang="en-US" sz="2400" b="1" dirty="0"/>
              <a:t>E</a:t>
            </a:r>
            <a:r>
              <a:rPr lang="en-US" sz="2400" dirty="0"/>
              <a:t> will be the same at all points.  That means a charge of </a:t>
            </a:r>
            <a:r>
              <a:rPr lang="en-US" sz="2400" b="1" i="1" dirty="0"/>
              <a:t>q</a:t>
            </a:r>
            <a:r>
              <a:rPr lang="en-US" sz="2400" dirty="0"/>
              <a:t> would feel the same force at any location in the field.</a:t>
            </a:r>
          </a:p>
          <a:p>
            <a:r>
              <a:rPr lang="en-US" sz="2400" dirty="0"/>
              <a:t> </a:t>
            </a:r>
            <a:r>
              <a:rPr lang="en-US" sz="2400" dirty="0" smtClean="0"/>
              <a:t>In </a:t>
            </a:r>
            <a:r>
              <a:rPr lang="en-US" sz="2400" dirty="0"/>
              <a:t>a </a:t>
            </a:r>
            <a:r>
              <a:rPr lang="en-US" sz="2400" dirty="0" err="1"/>
              <a:t>nonuniform</a:t>
            </a:r>
            <a:r>
              <a:rPr lang="en-US" sz="2400" dirty="0"/>
              <a:t> field, </a:t>
            </a:r>
            <a:r>
              <a:rPr lang="en-US" sz="2400" b="1" dirty="0"/>
              <a:t>E</a:t>
            </a:r>
            <a:r>
              <a:rPr lang="en-US" sz="2400" dirty="0"/>
              <a:t> will have different values at different points.  There may be some points that have the same </a:t>
            </a:r>
            <a:r>
              <a:rPr lang="en-US" sz="2400" b="1" dirty="0"/>
              <a:t>E</a:t>
            </a:r>
            <a:r>
              <a:rPr lang="en-US" sz="2400" dirty="0"/>
              <a:t> but not all points will have the same </a:t>
            </a:r>
            <a:r>
              <a:rPr lang="en-US" sz="2400" b="1" dirty="0"/>
              <a:t>E</a:t>
            </a:r>
            <a:r>
              <a:rPr lang="en-US" sz="2400" dirty="0"/>
              <a:t>.</a:t>
            </a:r>
          </a:p>
          <a:p>
            <a:r>
              <a:rPr lang="en-US" sz="2400" dirty="0"/>
              <a:t> </a:t>
            </a:r>
          </a:p>
          <a:p>
            <a:endParaRPr lang="en-US" sz="2400" dirty="0"/>
          </a:p>
        </p:txBody>
      </p:sp>
      <p:sp>
        <p:nvSpPr>
          <p:cNvPr id="4" name="Content Placeholder 3"/>
          <p:cNvSpPr>
            <a:spLocks noGrp="1"/>
          </p:cNvSpPr>
          <p:nvPr>
            <p:ph sz="half" idx="2"/>
          </p:nvPr>
        </p:nvSpPr>
        <p:spPr>
          <a:xfrm>
            <a:off x="5989320" y="2084832"/>
            <a:ext cx="4754880" cy="4224528"/>
          </a:xfrm>
        </p:spPr>
        <p:txBody>
          <a:bodyPr>
            <a:normAutofit/>
          </a:bodyPr>
          <a:lstStyle/>
          <a:p>
            <a:r>
              <a:rPr lang="en-US" sz="2400" dirty="0" smtClean="0"/>
              <a:t>The </a:t>
            </a:r>
            <a:r>
              <a:rPr lang="en-US" sz="2400" dirty="0"/>
              <a:t>direction of an electric field is the </a:t>
            </a:r>
            <a:r>
              <a:rPr lang="en-US" sz="2400" b="1" dirty="0"/>
              <a:t>direction the field pushes a POSITIVE charge</a:t>
            </a:r>
            <a:r>
              <a:rPr lang="en-US" sz="2400" dirty="0"/>
              <a:t>.  The field will push a negative charge in a direction opposite the direction of the field.</a:t>
            </a:r>
          </a:p>
          <a:p>
            <a:endParaRPr lang="en-US" dirty="0"/>
          </a:p>
          <a:p>
            <a:endParaRPr lang="en-US" dirty="0"/>
          </a:p>
        </p:txBody>
      </p:sp>
      <p:pic>
        <p:nvPicPr>
          <p:cNvPr id="7" name="Picture 2" descr="Image result for electric field lines streng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9598" y="3827721"/>
            <a:ext cx="6168802" cy="2625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235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Electrostatics and Electric Fields</a:t>
            </a:r>
          </a:p>
        </p:txBody>
      </p:sp>
      <p:sp>
        <p:nvSpPr>
          <p:cNvPr id="3" name="Content Placeholder 2"/>
          <p:cNvSpPr>
            <a:spLocks noGrp="1"/>
          </p:cNvSpPr>
          <p:nvPr>
            <p:ph sz="half" idx="1"/>
          </p:nvPr>
        </p:nvSpPr>
        <p:spPr>
          <a:xfrm>
            <a:off x="1024127" y="2084832"/>
            <a:ext cx="4754879" cy="4224528"/>
          </a:xfrm>
        </p:spPr>
        <p:txBody>
          <a:bodyPr>
            <a:noAutofit/>
          </a:bodyPr>
          <a:lstStyle/>
          <a:p>
            <a:r>
              <a:rPr lang="en-US" sz="2400" u="sng" dirty="0"/>
              <a:t>Uniform Electric Fields</a:t>
            </a:r>
            <a:endParaRPr lang="en-US" sz="2400" dirty="0"/>
          </a:p>
          <a:p>
            <a:r>
              <a:rPr lang="en-US" sz="2400" dirty="0"/>
              <a:t> </a:t>
            </a:r>
          </a:p>
          <a:p>
            <a:r>
              <a:rPr lang="en-US" sz="2400" dirty="0"/>
              <a:t>A uniform electric field is an electric field in which a charged object will experience the same size and direction force at any point in the field.  We can produce an almost uniform electric field between two large parallel plates if the plates are given equal but opposite charges.  We represent such a field below:</a:t>
            </a:r>
          </a:p>
          <a:p>
            <a:r>
              <a:rPr lang="en-US" sz="2400" dirty="0"/>
              <a:t> </a:t>
            </a:r>
          </a:p>
          <a:p>
            <a:endParaRPr lang="en-US" sz="2400" dirty="0"/>
          </a:p>
        </p:txBody>
      </p:sp>
      <p:sp>
        <p:nvSpPr>
          <p:cNvPr id="4" name="Content Placeholder 3"/>
          <p:cNvSpPr>
            <a:spLocks noGrp="1"/>
          </p:cNvSpPr>
          <p:nvPr>
            <p:ph sz="half" idx="2"/>
          </p:nvPr>
        </p:nvSpPr>
        <p:spPr>
          <a:xfrm>
            <a:off x="5989320" y="2084832"/>
            <a:ext cx="4754880" cy="4224528"/>
          </a:xfrm>
        </p:spPr>
        <p:txBody>
          <a:bodyPr>
            <a:normAutofit/>
          </a:bodyPr>
          <a:lstStyle/>
          <a:p>
            <a:r>
              <a:rPr lang="en-US" sz="2400" dirty="0"/>
              <a:t>The field lines of force are parallel to each other.  The lines of force show the direction the field will push a positive charge.  This means the arrows are drawn from the positively charged plate to the negatively charged plate.  </a:t>
            </a:r>
            <a:endParaRPr lang="en-US" dirty="0"/>
          </a:p>
        </p:txBody>
      </p:sp>
      <p:pic>
        <p:nvPicPr>
          <p:cNvPr id="7" name="Picture 2" descr="Image result for electric field lines strength"/>
          <p:cNvPicPr>
            <a:picLocks noChangeAspect="1" noChangeArrowheads="1"/>
          </p:cNvPicPr>
          <p:nvPr/>
        </p:nvPicPr>
        <p:blipFill rotWithShape="1">
          <a:blip r:embed="rId2">
            <a:extLst>
              <a:ext uri="{28A0092B-C50C-407E-A947-70E740481C1C}">
                <a14:useLocalDpi xmlns:a14="http://schemas.microsoft.com/office/drawing/2010/main" val="0"/>
              </a:ext>
            </a:extLst>
          </a:blip>
          <a:srcRect l="61634" t="8099" r="1"/>
          <a:stretch/>
        </p:blipFill>
        <p:spPr bwMode="auto">
          <a:xfrm>
            <a:off x="8205997" y="4247031"/>
            <a:ext cx="2748517" cy="2802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95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Electrostatics and Electric </a:t>
            </a:r>
            <a:r>
              <a:rPr lang="en-US" dirty="0" smtClean="0"/>
              <a:t>Fields (Uniform)</a:t>
            </a:r>
            <a:endParaRPr lang="en-US" dirty="0"/>
          </a:p>
        </p:txBody>
      </p:sp>
      <p:sp>
        <p:nvSpPr>
          <p:cNvPr id="3" name="Content Placeholder 2"/>
          <p:cNvSpPr>
            <a:spLocks noGrp="1"/>
          </p:cNvSpPr>
          <p:nvPr>
            <p:ph sz="half" idx="1"/>
          </p:nvPr>
        </p:nvSpPr>
        <p:spPr>
          <a:xfrm>
            <a:off x="1024127" y="2084832"/>
            <a:ext cx="4754879" cy="4224528"/>
          </a:xfrm>
        </p:spPr>
        <p:txBody>
          <a:bodyPr>
            <a:noAutofit/>
          </a:bodyPr>
          <a:lstStyle/>
          <a:p>
            <a:r>
              <a:rPr lang="en-US" sz="2400" dirty="0"/>
              <a:t>The force on the charged objects is the same size and direction at all points.  The direction is parallel to the lines of force.  If a positive charge is placed close to the positive plate, the positive plate will repel the charge and the negative charge will attract the charge. </a:t>
            </a:r>
          </a:p>
          <a:p>
            <a:endParaRPr lang="en-US" sz="2400" dirty="0"/>
          </a:p>
        </p:txBody>
      </p:sp>
      <p:sp>
        <p:nvSpPr>
          <p:cNvPr id="4" name="Content Placeholder 3"/>
          <p:cNvSpPr>
            <a:spLocks noGrp="1"/>
          </p:cNvSpPr>
          <p:nvPr>
            <p:ph sz="half" idx="2"/>
          </p:nvPr>
        </p:nvSpPr>
        <p:spPr>
          <a:xfrm>
            <a:off x="5989320" y="2084832"/>
            <a:ext cx="4754880" cy="4224528"/>
          </a:xfrm>
        </p:spPr>
        <p:txBody>
          <a:bodyPr>
            <a:normAutofit/>
          </a:bodyPr>
          <a:lstStyle/>
          <a:p>
            <a:r>
              <a:rPr lang="en-US" sz="2400" dirty="0"/>
              <a:t>The push of the positive plate will be larger than the pull of the negative plate.  The charge will move toward the negative plate.  This movement reduces the push of the positive plate and increases the pull of the negative plate.  These two changes exactly offset each other so the total force on the particle remains the same.</a:t>
            </a:r>
            <a:endParaRPr lang="en-US" dirty="0"/>
          </a:p>
        </p:txBody>
      </p:sp>
      <p:pic>
        <p:nvPicPr>
          <p:cNvPr id="7" name="Picture 2" descr="Image result for electric field lines strength"/>
          <p:cNvPicPr>
            <a:picLocks noChangeAspect="1" noChangeArrowheads="1"/>
          </p:cNvPicPr>
          <p:nvPr/>
        </p:nvPicPr>
        <p:blipFill rotWithShape="1">
          <a:blip r:embed="rId2">
            <a:extLst>
              <a:ext uri="{28A0092B-C50C-407E-A947-70E740481C1C}">
                <a14:useLocalDpi xmlns:a14="http://schemas.microsoft.com/office/drawing/2010/main" val="0"/>
              </a:ext>
            </a:extLst>
          </a:blip>
          <a:srcRect l="61634" t="8099" r="1"/>
          <a:stretch/>
        </p:blipFill>
        <p:spPr bwMode="auto">
          <a:xfrm>
            <a:off x="3030489" y="4459682"/>
            <a:ext cx="2748517" cy="2802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024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Electrostatics and Electric </a:t>
            </a:r>
            <a:r>
              <a:rPr lang="en-US" dirty="0" smtClean="0"/>
              <a:t>Fields </a:t>
            </a:r>
            <a:r>
              <a:rPr lang="en-US" dirty="0"/>
              <a:t>(Uniform)</a:t>
            </a:r>
          </a:p>
        </p:txBody>
      </p:sp>
      <p:sp>
        <p:nvSpPr>
          <p:cNvPr id="3" name="Content Placeholder 2"/>
          <p:cNvSpPr>
            <a:spLocks noGrp="1"/>
          </p:cNvSpPr>
          <p:nvPr>
            <p:ph sz="half" idx="1"/>
          </p:nvPr>
        </p:nvSpPr>
        <p:spPr>
          <a:xfrm>
            <a:off x="1024127" y="2084832"/>
            <a:ext cx="4754879" cy="4224528"/>
          </a:xfrm>
        </p:spPr>
        <p:txBody>
          <a:bodyPr>
            <a:noAutofit/>
          </a:bodyPr>
          <a:lstStyle/>
          <a:p>
            <a:r>
              <a:rPr lang="en-US" sz="2400" b="1" dirty="0"/>
              <a:t>A positive charge will be pushed in the direction in which the arrows point.</a:t>
            </a:r>
            <a:endParaRPr lang="en-US" sz="2400" dirty="0"/>
          </a:p>
          <a:p>
            <a:r>
              <a:rPr lang="en-US" sz="2400" b="1" dirty="0"/>
              <a:t>A negative charge will be pushed in the opposite direction to which the arrows point.</a:t>
            </a:r>
            <a:endParaRPr lang="en-US" sz="2400" dirty="0"/>
          </a:p>
          <a:p>
            <a:endParaRPr lang="en-US" sz="2400" dirty="0"/>
          </a:p>
        </p:txBody>
      </p:sp>
      <p:sp>
        <p:nvSpPr>
          <p:cNvPr id="4" name="Content Placeholder 3"/>
          <p:cNvSpPr>
            <a:spLocks noGrp="1"/>
          </p:cNvSpPr>
          <p:nvPr>
            <p:ph sz="half" idx="2"/>
          </p:nvPr>
        </p:nvSpPr>
        <p:spPr>
          <a:xfrm>
            <a:off x="5989320" y="2084832"/>
            <a:ext cx="4754880" cy="4224528"/>
          </a:xfrm>
        </p:spPr>
        <p:txBody>
          <a:bodyPr>
            <a:normAutofit lnSpcReduction="10000"/>
          </a:bodyPr>
          <a:lstStyle/>
          <a:p>
            <a:r>
              <a:rPr lang="en-US" sz="2400" dirty="0"/>
              <a:t>In the field shown above, a positive charge will be pushed right and a negative charge will be pushed left.</a:t>
            </a:r>
          </a:p>
          <a:p>
            <a:r>
              <a:rPr lang="en-US" sz="2400" dirty="0"/>
              <a:t> </a:t>
            </a:r>
            <a:r>
              <a:rPr lang="en-US" sz="2400" dirty="0" smtClean="0"/>
              <a:t>The </a:t>
            </a:r>
            <a:r>
              <a:rPr lang="en-US" sz="2400" dirty="0"/>
              <a:t>electric field strength is given by the general equation for electric field strength:</a:t>
            </a:r>
          </a:p>
          <a:p>
            <a:r>
              <a:rPr lang="en-US" sz="2400" dirty="0"/>
              <a:t> </a:t>
            </a:r>
            <a:endParaRPr lang="en-US" sz="2400" dirty="0" smtClean="0"/>
          </a:p>
          <a:p>
            <a:endParaRPr lang="en-US" sz="2400" dirty="0"/>
          </a:p>
          <a:p>
            <a:endParaRPr lang="en-US" sz="2400" dirty="0" smtClean="0"/>
          </a:p>
          <a:p>
            <a:r>
              <a:rPr lang="en-US" sz="2400" dirty="0"/>
              <a:t>The value of </a:t>
            </a:r>
            <a:r>
              <a:rPr lang="en-US" sz="2400" b="1" dirty="0"/>
              <a:t>E</a:t>
            </a:r>
            <a:r>
              <a:rPr lang="en-US" sz="2400" dirty="0"/>
              <a:t> is the same at all locations in the field.</a:t>
            </a:r>
          </a:p>
          <a:p>
            <a:endParaRPr lang="en-US" sz="2400" dirty="0"/>
          </a:p>
        </p:txBody>
      </p:sp>
      <p:pic>
        <p:nvPicPr>
          <p:cNvPr id="7" name="Picture 2" descr="Image result for electric field lines strength"/>
          <p:cNvPicPr>
            <a:picLocks noChangeAspect="1" noChangeArrowheads="1"/>
          </p:cNvPicPr>
          <p:nvPr/>
        </p:nvPicPr>
        <p:blipFill rotWithShape="1">
          <a:blip r:embed="rId2">
            <a:extLst>
              <a:ext uri="{28A0092B-C50C-407E-A947-70E740481C1C}">
                <a14:useLocalDpi xmlns:a14="http://schemas.microsoft.com/office/drawing/2010/main" val="0"/>
              </a:ext>
            </a:extLst>
          </a:blip>
          <a:srcRect l="61634" t="8099" r="1"/>
          <a:stretch/>
        </p:blipFill>
        <p:spPr bwMode="auto">
          <a:xfrm>
            <a:off x="3454307" y="4273331"/>
            <a:ext cx="2535013" cy="25846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3"/>
          <a:srcRect l="19211" t="45089" r="71920" b="45387"/>
          <a:stretch/>
        </p:blipFill>
        <p:spPr>
          <a:xfrm>
            <a:off x="7232737" y="4035568"/>
            <a:ext cx="2346692" cy="1416873"/>
          </a:xfrm>
          <a:prstGeom prst="rect">
            <a:avLst/>
          </a:prstGeom>
        </p:spPr>
      </p:pic>
    </p:spTree>
    <p:extLst>
      <p:ext uri="{BB962C8B-B14F-4D97-AF65-F5344CB8AC3E}">
        <p14:creationId xmlns:p14="http://schemas.microsoft.com/office/powerpoint/2010/main" val="1648087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Electrostatics and Electric Fields</a:t>
            </a:r>
          </a:p>
        </p:txBody>
      </p:sp>
      <p:sp>
        <p:nvSpPr>
          <p:cNvPr id="5" name="Content Placeholder 4"/>
          <p:cNvSpPr>
            <a:spLocks noGrp="1"/>
          </p:cNvSpPr>
          <p:nvPr>
            <p:ph sz="half" idx="1"/>
          </p:nvPr>
        </p:nvSpPr>
        <p:spPr/>
        <p:txBody>
          <a:bodyPr>
            <a:normAutofit/>
          </a:bodyPr>
          <a:lstStyle/>
          <a:p>
            <a:r>
              <a:rPr lang="en-US" sz="2400" dirty="0"/>
              <a:t>An object can have a positive charge, a negative charge, or no charge.  Charge is a property due to different numbers of electrons and protons in an object</a:t>
            </a:r>
            <a:r>
              <a:rPr lang="en-US" sz="2400" dirty="0" smtClean="0"/>
              <a:t>.</a:t>
            </a:r>
          </a:p>
          <a:p>
            <a:r>
              <a:rPr lang="en-US" sz="2400" dirty="0"/>
              <a:t>An object is electrically neutral when the numbers of electrons and protons are equal.  An object becomes charged when the object gains or loses electrons.</a:t>
            </a:r>
          </a:p>
          <a:p>
            <a:endParaRPr lang="en-US" sz="2400" dirty="0"/>
          </a:p>
        </p:txBody>
      </p:sp>
      <p:sp>
        <p:nvSpPr>
          <p:cNvPr id="6" name="Content Placeholder 5"/>
          <p:cNvSpPr>
            <a:spLocks noGrp="1"/>
          </p:cNvSpPr>
          <p:nvPr>
            <p:ph sz="half" idx="2"/>
          </p:nvPr>
        </p:nvSpPr>
        <p:spPr/>
        <p:txBody>
          <a:bodyPr/>
          <a:lstStyle/>
          <a:p>
            <a:r>
              <a:rPr lang="en-US" sz="2400" dirty="0"/>
              <a:t>Positive charge – the object has lost electrons:  number of electrons &lt; number of protons</a:t>
            </a:r>
          </a:p>
          <a:p>
            <a:r>
              <a:rPr lang="en-US" sz="2400" dirty="0"/>
              <a:t>Negative charge – the object has gained electrons:  number of electrons &gt; number of protons</a:t>
            </a:r>
          </a:p>
          <a:p>
            <a:endParaRPr lang="en-US" dirty="0"/>
          </a:p>
        </p:txBody>
      </p:sp>
    </p:spTree>
    <p:extLst>
      <p:ext uri="{BB962C8B-B14F-4D97-AF65-F5344CB8AC3E}">
        <p14:creationId xmlns:p14="http://schemas.microsoft.com/office/powerpoint/2010/main" val="2446009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Electrostatics and Electric </a:t>
            </a:r>
            <a:r>
              <a:rPr lang="en-US" dirty="0" smtClean="0"/>
              <a:t>Fields </a:t>
            </a:r>
            <a:r>
              <a:rPr lang="en-US" dirty="0"/>
              <a:t>(Uniform)</a:t>
            </a:r>
          </a:p>
        </p:txBody>
      </p:sp>
      <p:sp>
        <p:nvSpPr>
          <p:cNvPr id="3" name="Content Placeholder 2"/>
          <p:cNvSpPr>
            <a:spLocks noGrp="1"/>
          </p:cNvSpPr>
          <p:nvPr>
            <p:ph sz="half" idx="1"/>
          </p:nvPr>
        </p:nvSpPr>
        <p:spPr>
          <a:xfrm>
            <a:off x="1024127" y="2084832"/>
            <a:ext cx="4754879" cy="4224528"/>
          </a:xfrm>
        </p:spPr>
        <p:txBody>
          <a:bodyPr>
            <a:noAutofit/>
          </a:bodyPr>
          <a:lstStyle/>
          <a:p>
            <a:r>
              <a:rPr lang="en-US" sz="2400" b="1" dirty="0"/>
              <a:t>A positive charge will be pushed in the direction in which the arrows point.</a:t>
            </a:r>
            <a:endParaRPr lang="en-US" sz="2400" dirty="0"/>
          </a:p>
          <a:p>
            <a:r>
              <a:rPr lang="en-US" sz="2400" b="1" dirty="0"/>
              <a:t>A negative charge will be pushed in the opposite direction to which the arrows point.</a:t>
            </a:r>
            <a:endParaRPr lang="en-US" sz="2400" dirty="0"/>
          </a:p>
          <a:p>
            <a:endParaRPr lang="en-US" sz="2400" dirty="0"/>
          </a:p>
        </p:txBody>
      </p:sp>
      <p:sp>
        <p:nvSpPr>
          <p:cNvPr id="4" name="Content Placeholder 3"/>
          <p:cNvSpPr>
            <a:spLocks noGrp="1"/>
          </p:cNvSpPr>
          <p:nvPr>
            <p:ph sz="half" idx="2"/>
          </p:nvPr>
        </p:nvSpPr>
        <p:spPr>
          <a:xfrm>
            <a:off x="5989320" y="2084832"/>
            <a:ext cx="4754880" cy="4224528"/>
          </a:xfrm>
        </p:spPr>
        <p:txBody>
          <a:bodyPr>
            <a:normAutofit lnSpcReduction="10000"/>
          </a:bodyPr>
          <a:lstStyle/>
          <a:p>
            <a:r>
              <a:rPr lang="en-US" sz="2400" dirty="0"/>
              <a:t>In the field shown above, a positive charge will be pushed right and a negative charge will be pushed left.</a:t>
            </a:r>
          </a:p>
          <a:p>
            <a:r>
              <a:rPr lang="en-US" sz="2400" dirty="0"/>
              <a:t> </a:t>
            </a:r>
            <a:r>
              <a:rPr lang="en-US" sz="2400" dirty="0" smtClean="0"/>
              <a:t>The </a:t>
            </a:r>
            <a:r>
              <a:rPr lang="en-US" sz="2400" dirty="0"/>
              <a:t>electric field strength is given by the general equation for electric field strength:</a:t>
            </a:r>
          </a:p>
          <a:p>
            <a:r>
              <a:rPr lang="en-US" sz="2400" dirty="0"/>
              <a:t> </a:t>
            </a:r>
            <a:endParaRPr lang="en-US" sz="2400" dirty="0" smtClean="0"/>
          </a:p>
          <a:p>
            <a:endParaRPr lang="en-US" sz="2400" dirty="0"/>
          </a:p>
          <a:p>
            <a:endParaRPr lang="en-US" sz="2400" dirty="0" smtClean="0"/>
          </a:p>
          <a:p>
            <a:r>
              <a:rPr lang="en-US" sz="2400" dirty="0"/>
              <a:t>The value of </a:t>
            </a:r>
            <a:r>
              <a:rPr lang="en-US" sz="2400" b="1" dirty="0"/>
              <a:t>E</a:t>
            </a:r>
            <a:r>
              <a:rPr lang="en-US" sz="2400" dirty="0"/>
              <a:t> is the same at all locations in the field.</a:t>
            </a:r>
          </a:p>
          <a:p>
            <a:endParaRPr lang="en-US" sz="2400" dirty="0"/>
          </a:p>
        </p:txBody>
      </p:sp>
      <p:pic>
        <p:nvPicPr>
          <p:cNvPr id="7" name="Picture 2" descr="Image result for electric field lines strength"/>
          <p:cNvPicPr>
            <a:picLocks noChangeAspect="1" noChangeArrowheads="1"/>
          </p:cNvPicPr>
          <p:nvPr/>
        </p:nvPicPr>
        <p:blipFill rotWithShape="1">
          <a:blip r:embed="rId2">
            <a:extLst>
              <a:ext uri="{28A0092B-C50C-407E-A947-70E740481C1C}">
                <a14:useLocalDpi xmlns:a14="http://schemas.microsoft.com/office/drawing/2010/main" val="0"/>
              </a:ext>
            </a:extLst>
          </a:blip>
          <a:srcRect l="61634" t="8099" r="1"/>
          <a:stretch/>
        </p:blipFill>
        <p:spPr bwMode="auto">
          <a:xfrm>
            <a:off x="3454307" y="4273331"/>
            <a:ext cx="2535013" cy="25846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3"/>
          <a:srcRect l="19211" t="45089" r="71920" b="45387"/>
          <a:stretch/>
        </p:blipFill>
        <p:spPr>
          <a:xfrm>
            <a:off x="7232737" y="4035568"/>
            <a:ext cx="2346692" cy="1416873"/>
          </a:xfrm>
          <a:prstGeom prst="rect">
            <a:avLst/>
          </a:prstGeom>
        </p:spPr>
      </p:pic>
    </p:spTree>
    <p:extLst>
      <p:ext uri="{BB962C8B-B14F-4D97-AF65-F5344CB8AC3E}">
        <p14:creationId xmlns:p14="http://schemas.microsoft.com/office/powerpoint/2010/main" val="15803559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Electrostatics and Electric </a:t>
            </a:r>
            <a:r>
              <a:rPr lang="en-US" dirty="0" smtClean="0"/>
              <a:t>Fields </a:t>
            </a:r>
            <a:r>
              <a:rPr lang="en-US" dirty="0"/>
              <a:t>(Uniform)</a:t>
            </a:r>
          </a:p>
        </p:txBody>
      </p:sp>
      <p:sp>
        <p:nvSpPr>
          <p:cNvPr id="3" name="Content Placeholder 2"/>
          <p:cNvSpPr>
            <a:spLocks noGrp="1"/>
          </p:cNvSpPr>
          <p:nvPr>
            <p:ph sz="half" idx="1"/>
          </p:nvPr>
        </p:nvSpPr>
        <p:spPr>
          <a:xfrm>
            <a:off x="1024127" y="2084832"/>
            <a:ext cx="4754879" cy="4224528"/>
          </a:xfrm>
        </p:spPr>
        <p:txBody>
          <a:bodyPr>
            <a:noAutofit/>
          </a:bodyPr>
          <a:lstStyle/>
          <a:p>
            <a:r>
              <a:rPr lang="en-US" sz="2400" dirty="0"/>
              <a:t>If a charged particle is placed in the field and is free to move, the field will exert a force on the charged particle and cause it to move.  Since the field exerts a force on a moving object, the field does work in moving the charged particle. </a:t>
            </a:r>
          </a:p>
        </p:txBody>
      </p:sp>
      <p:sp>
        <p:nvSpPr>
          <p:cNvPr id="4" name="Content Placeholder 3"/>
          <p:cNvSpPr>
            <a:spLocks noGrp="1"/>
          </p:cNvSpPr>
          <p:nvPr>
            <p:ph sz="half" idx="2"/>
          </p:nvPr>
        </p:nvSpPr>
        <p:spPr>
          <a:xfrm>
            <a:off x="5989320" y="2084832"/>
            <a:ext cx="4754880" cy="4224528"/>
          </a:xfrm>
        </p:spPr>
        <p:txBody>
          <a:bodyPr>
            <a:normAutofit/>
          </a:bodyPr>
          <a:lstStyle/>
          <a:p>
            <a:r>
              <a:rPr lang="en-US" sz="2400" dirty="0"/>
              <a:t>Work done ON an object is converted into energy that is gained by the object that is moving.  In this case the charged object will gain kinetic energy and move faster and faster as long as the field pushes on the object.  Energy cannot be created nor destroyed. </a:t>
            </a:r>
          </a:p>
        </p:txBody>
      </p:sp>
      <p:pic>
        <p:nvPicPr>
          <p:cNvPr id="7" name="Picture 2" descr="Image result for electric field lines strength"/>
          <p:cNvPicPr>
            <a:picLocks noChangeAspect="1" noChangeArrowheads="1"/>
          </p:cNvPicPr>
          <p:nvPr/>
        </p:nvPicPr>
        <p:blipFill rotWithShape="1">
          <a:blip r:embed="rId2">
            <a:extLst>
              <a:ext uri="{28A0092B-C50C-407E-A947-70E740481C1C}">
                <a14:useLocalDpi xmlns:a14="http://schemas.microsoft.com/office/drawing/2010/main" val="0"/>
              </a:ext>
            </a:extLst>
          </a:blip>
          <a:srcRect l="61634" t="8099" r="1"/>
          <a:stretch/>
        </p:blipFill>
        <p:spPr bwMode="auto">
          <a:xfrm>
            <a:off x="3454307" y="4485982"/>
            <a:ext cx="2535013" cy="25846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3"/>
          <a:srcRect l="19211" t="45089" r="71920" b="45387"/>
          <a:stretch/>
        </p:blipFill>
        <p:spPr>
          <a:xfrm>
            <a:off x="7035840" y="4892487"/>
            <a:ext cx="2346692" cy="1416873"/>
          </a:xfrm>
          <a:prstGeom prst="rect">
            <a:avLst/>
          </a:prstGeom>
        </p:spPr>
      </p:pic>
    </p:spTree>
    <p:extLst>
      <p:ext uri="{BB962C8B-B14F-4D97-AF65-F5344CB8AC3E}">
        <p14:creationId xmlns:p14="http://schemas.microsoft.com/office/powerpoint/2010/main" val="2421868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Electrostatics and Electric Fields</a:t>
            </a:r>
          </a:p>
        </p:txBody>
      </p:sp>
      <p:sp>
        <p:nvSpPr>
          <p:cNvPr id="3" name="Content Placeholder 2"/>
          <p:cNvSpPr>
            <a:spLocks noGrp="1"/>
          </p:cNvSpPr>
          <p:nvPr>
            <p:ph sz="half" idx="1"/>
          </p:nvPr>
        </p:nvSpPr>
        <p:spPr>
          <a:xfrm>
            <a:off x="1024127" y="2084832"/>
            <a:ext cx="4754879" cy="4224528"/>
          </a:xfrm>
        </p:spPr>
        <p:txBody>
          <a:bodyPr>
            <a:noAutofit/>
          </a:bodyPr>
          <a:lstStyle/>
          <a:p>
            <a:r>
              <a:rPr lang="en-US" sz="2400" dirty="0"/>
              <a:t>The kinetic energy gain of the charged particle comes from a loss of electrical potential energy.  As the particle moves, the charged particle loses electrical potential and gains kinetic energy.</a:t>
            </a:r>
          </a:p>
        </p:txBody>
      </p:sp>
      <p:sp>
        <p:nvSpPr>
          <p:cNvPr id="4" name="Content Placeholder 3"/>
          <p:cNvSpPr>
            <a:spLocks noGrp="1"/>
          </p:cNvSpPr>
          <p:nvPr>
            <p:ph sz="half" idx="2"/>
          </p:nvPr>
        </p:nvSpPr>
        <p:spPr>
          <a:xfrm>
            <a:off x="5989320" y="2084832"/>
            <a:ext cx="4754880" cy="4507354"/>
          </a:xfrm>
        </p:spPr>
        <p:txBody>
          <a:bodyPr>
            <a:normAutofit fontScale="92500" lnSpcReduction="10000"/>
          </a:bodyPr>
          <a:lstStyle/>
          <a:p>
            <a:r>
              <a:rPr lang="en-US" sz="2400" dirty="0"/>
              <a:t>The work done by the electric field on a moving charged particle is given by:</a:t>
            </a:r>
          </a:p>
          <a:p>
            <a:r>
              <a:rPr lang="en-US" sz="2400" dirty="0"/>
              <a:t> </a:t>
            </a:r>
            <a:endParaRPr lang="en-US" sz="2400" dirty="0" smtClean="0"/>
          </a:p>
          <a:p>
            <a:endParaRPr lang="en-US" sz="2400" dirty="0"/>
          </a:p>
          <a:p>
            <a:r>
              <a:rPr lang="en-US" sz="2400" b="1" i="1" dirty="0"/>
              <a:t>W</a:t>
            </a:r>
            <a:r>
              <a:rPr lang="en-US" sz="2400" dirty="0"/>
              <a:t> – work done on the charged object by the electric field in joules</a:t>
            </a:r>
          </a:p>
          <a:p>
            <a:r>
              <a:rPr lang="en-US" sz="2400" b="1" i="1" dirty="0"/>
              <a:t>q</a:t>
            </a:r>
            <a:r>
              <a:rPr lang="en-US" sz="2400" dirty="0"/>
              <a:t> – charge on the object that the field moves in coulombs</a:t>
            </a:r>
          </a:p>
          <a:p>
            <a:r>
              <a:rPr lang="en-US" sz="2400" b="1" i="1" dirty="0"/>
              <a:t>E</a:t>
            </a:r>
            <a:r>
              <a:rPr lang="en-US" sz="2400" dirty="0"/>
              <a:t> – electric field strength in </a:t>
            </a:r>
            <a:r>
              <a:rPr lang="en-US" sz="2400" dirty="0" err="1"/>
              <a:t>newtons</a:t>
            </a:r>
            <a:r>
              <a:rPr lang="en-US" sz="2400" dirty="0"/>
              <a:t>/coulomb</a:t>
            </a:r>
          </a:p>
          <a:p>
            <a:r>
              <a:rPr lang="en-US" sz="2400" b="1" i="1" dirty="0"/>
              <a:t>d</a:t>
            </a:r>
            <a:r>
              <a:rPr lang="en-US" sz="2400" dirty="0"/>
              <a:t> – distance the object moves while in the field in meters</a:t>
            </a:r>
          </a:p>
          <a:p>
            <a:endParaRPr lang="en-US" sz="2400" dirty="0"/>
          </a:p>
        </p:txBody>
      </p:sp>
      <p:pic>
        <p:nvPicPr>
          <p:cNvPr id="7" name="Picture 2" descr="Image result for electric field lines strength"/>
          <p:cNvPicPr>
            <a:picLocks noChangeAspect="1" noChangeArrowheads="1"/>
          </p:cNvPicPr>
          <p:nvPr/>
        </p:nvPicPr>
        <p:blipFill rotWithShape="1">
          <a:blip r:embed="rId2">
            <a:extLst>
              <a:ext uri="{28A0092B-C50C-407E-A947-70E740481C1C}">
                <a14:useLocalDpi xmlns:a14="http://schemas.microsoft.com/office/drawing/2010/main" val="0"/>
              </a:ext>
            </a:extLst>
          </a:blip>
          <a:srcRect l="61634" t="8099" r="1"/>
          <a:stretch/>
        </p:blipFill>
        <p:spPr bwMode="auto">
          <a:xfrm>
            <a:off x="3016384" y="3934047"/>
            <a:ext cx="2867779" cy="29239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3"/>
          <a:srcRect l="19379" t="55506" r="68406" b="37649"/>
          <a:stretch/>
        </p:blipFill>
        <p:spPr>
          <a:xfrm>
            <a:off x="6966857" y="2768167"/>
            <a:ext cx="2590800" cy="816281"/>
          </a:xfrm>
          <a:prstGeom prst="rect">
            <a:avLst/>
          </a:prstGeom>
        </p:spPr>
      </p:pic>
    </p:spTree>
    <p:extLst>
      <p:ext uri="{BB962C8B-B14F-4D97-AF65-F5344CB8AC3E}">
        <p14:creationId xmlns:p14="http://schemas.microsoft.com/office/powerpoint/2010/main" val="1428250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Electrostatics and Electric Fields</a:t>
            </a:r>
          </a:p>
        </p:txBody>
      </p:sp>
      <p:sp>
        <p:nvSpPr>
          <p:cNvPr id="3" name="Content Placeholder 2"/>
          <p:cNvSpPr>
            <a:spLocks noGrp="1"/>
          </p:cNvSpPr>
          <p:nvPr>
            <p:ph sz="half" idx="1"/>
          </p:nvPr>
        </p:nvSpPr>
        <p:spPr>
          <a:xfrm>
            <a:off x="1024127" y="2084832"/>
            <a:ext cx="4754879" cy="4224528"/>
          </a:xfrm>
        </p:spPr>
        <p:txBody>
          <a:bodyPr>
            <a:noAutofit/>
          </a:bodyPr>
          <a:lstStyle/>
          <a:p>
            <a:r>
              <a:rPr lang="en-US" sz="2400" dirty="0"/>
              <a:t>Since the moving charged object changes electrical potential energy, the two points between which the particle moves must be at different electrical potentials.  Difference in electrical potential is voltage.  </a:t>
            </a:r>
          </a:p>
        </p:txBody>
      </p:sp>
      <p:sp>
        <p:nvSpPr>
          <p:cNvPr id="4" name="Content Placeholder 3"/>
          <p:cNvSpPr>
            <a:spLocks noGrp="1"/>
          </p:cNvSpPr>
          <p:nvPr>
            <p:ph sz="half" idx="2"/>
          </p:nvPr>
        </p:nvSpPr>
        <p:spPr>
          <a:xfrm>
            <a:off x="5989320" y="2084832"/>
            <a:ext cx="4754880" cy="4507354"/>
          </a:xfrm>
        </p:spPr>
        <p:txBody>
          <a:bodyPr>
            <a:normAutofit/>
          </a:bodyPr>
          <a:lstStyle/>
          <a:p>
            <a:r>
              <a:rPr lang="en-US" sz="2400" dirty="0"/>
              <a:t>The equation above can be modified:</a:t>
            </a:r>
          </a:p>
          <a:p>
            <a:r>
              <a:rPr lang="en-US" sz="2400" dirty="0"/>
              <a:t> </a:t>
            </a:r>
            <a:endParaRPr lang="en-US" sz="2400" dirty="0" smtClean="0"/>
          </a:p>
          <a:p>
            <a:endParaRPr lang="en-US" sz="2400" dirty="0"/>
          </a:p>
          <a:p>
            <a:r>
              <a:rPr lang="en-US" sz="2400" b="1" i="1" dirty="0"/>
              <a:t>W</a:t>
            </a:r>
            <a:r>
              <a:rPr lang="en-US" sz="2400" dirty="0"/>
              <a:t> – work done on the charged object by the electric field in joules</a:t>
            </a:r>
          </a:p>
          <a:p>
            <a:r>
              <a:rPr lang="en-US" sz="2400" b="1" i="1" dirty="0"/>
              <a:t>q</a:t>
            </a:r>
            <a:r>
              <a:rPr lang="en-US" sz="2400" dirty="0"/>
              <a:t> – charge on the object that the field moves in coulombs</a:t>
            </a:r>
          </a:p>
          <a:p>
            <a:r>
              <a:rPr lang="en-US" sz="2400" b="1" i="1" dirty="0"/>
              <a:t>V</a:t>
            </a:r>
            <a:r>
              <a:rPr lang="en-US" sz="2400" dirty="0"/>
              <a:t> – electrical potential difference between two points in the electric field in volts</a:t>
            </a:r>
          </a:p>
          <a:p>
            <a:endParaRPr lang="en-US" sz="2400" dirty="0"/>
          </a:p>
        </p:txBody>
      </p:sp>
      <p:pic>
        <p:nvPicPr>
          <p:cNvPr id="7" name="Picture 2" descr="Image result for electric field lines strength"/>
          <p:cNvPicPr>
            <a:picLocks noChangeAspect="1" noChangeArrowheads="1"/>
          </p:cNvPicPr>
          <p:nvPr/>
        </p:nvPicPr>
        <p:blipFill rotWithShape="1">
          <a:blip r:embed="rId2">
            <a:extLst>
              <a:ext uri="{28A0092B-C50C-407E-A947-70E740481C1C}">
                <a14:useLocalDpi xmlns:a14="http://schemas.microsoft.com/office/drawing/2010/main" val="0"/>
              </a:ext>
            </a:extLst>
          </a:blip>
          <a:srcRect l="61634" t="8099" r="1"/>
          <a:stretch/>
        </p:blipFill>
        <p:spPr bwMode="auto">
          <a:xfrm>
            <a:off x="3019647" y="4689576"/>
            <a:ext cx="2481744" cy="25303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3"/>
          <a:srcRect l="18542" t="37649" r="68741" b="54911"/>
          <a:stretch/>
        </p:blipFill>
        <p:spPr>
          <a:xfrm>
            <a:off x="6712130" y="2551440"/>
            <a:ext cx="3140349" cy="1033008"/>
          </a:xfrm>
          <a:prstGeom prst="rect">
            <a:avLst/>
          </a:prstGeom>
        </p:spPr>
      </p:pic>
    </p:spTree>
    <p:extLst>
      <p:ext uri="{BB962C8B-B14F-4D97-AF65-F5344CB8AC3E}">
        <p14:creationId xmlns:p14="http://schemas.microsoft.com/office/powerpoint/2010/main" val="20876646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Electrostatics and Electric Fields</a:t>
            </a:r>
          </a:p>
        </p:txBody>
      </p:sp>
      <p:sp>
        <p:nvSpPr>
          <p:cNvPr id="3" name="Content Placeholder 2"/>
          <p:cNvSpPr>
            <a:spLocks noGrp="1"/>
          </p:cNvSpPr>
          <p:nvPr>
            <p:ph sz="half" idx="1"/>
          </p:nvPr>
        </p:nvSpPr>
        <p:spPr>
          <a:xfrm>
            <a:off x="1024127" y="2084832"/>
            <a:ext cx="4754879" cy="4224528"/>
          </a:xfrm>
        </p:spPr>
        <p:txBody>
          <a:bodyPr>
            <a:noAutofit/>
          </a:bodyPr>
          <a:lstStyle/>
          <a:p>
            <a:r>
              <a:rPr lang="en-US" sz="2400" dirty="0"/>
              <a:t>The electric field strength of a </a:t>
            </a:r>
            <a:r>
              <a:rPr lang="en-US" sz="2400" b="1" dirty="0"/>
              <a:t>uniform</a:t>
            </a:r>
            <a:r>
              <a:rPr lang="en-US" sz="2400" dirty="0"/>
              <a:t> electric field can also be calculated by algebraically combining some equations to produce this equation</a:t>
            </a:r>
            <a:r>
              <a:rPr lang="en-US" sz="2400" dirty="0" smtClean="0"/>
              <a:t>:</a:t>
            </a:r>
          </a:p>
          <a:p>
            <a:endParaRPr lang="en-US" sz="2400" dirty="0" smtClean="0"/>
          </a:p>
        </p:txBody>
      </p:sp>
      <p:sp>
        <p:nvSpPr>
          <p:cNvPr id="4" name="Content Placeholder 3"/>
          <p:cNvSpPr>
            <a:spLocks noGrp="1"/>
          </p:cNvSpPr>
          <p:nvPr>
            <p:ph sz="half" idx="2"/>
          </p:nvPr>
        </p:nvSpPr>
        <p:spPr>
          <a:xfrm>
            <a:off x="5989320" y="2084832"/>
            <a:ext cx="4754880" cy="4507354"/>
          </a:xfrm>
        </p:spPr>
        <p:txBody>
          <a:bodyPr>
            <a:normAutofit/>
          </a:bodyPr>
          <a:lstStyle/>
          <a:p>
            <a:endParaRPr lang="en-US" sz="2400" dirty="0" smtClean="0"/>
          </a:p>
          <a:p>
            <a:endParaRPr lang="en-US" sz="2400" dirty="0"/>
          </a:p>
          <a:p>
            <a:endParaRPr lang="en-US" sz="2400" dirty="0" smtClean="0"/>
          </a:p>
          <a:p>
            <a:r>
              <a:rPr lang="en-US" sz="2400" dirty="0" smtClean="0"/>
              <a:t>V </a:t>
            </a:r>
            <a:r>
              <a:rPr lang="en-US" sz="2400" dirty="0"/>
              <a:t>– electrical potential difference between two points in the electric field in volts</a:t>
            </a:r>
          </a:p>
          <a:p>
            <a:r>
              <a:rPr lang="en-US" sz="2400" dirty="0"/>
              <a:t>d – distance between the two points in meters</a:t>
            </a:r>
          </a:p>
          <a:p>
            <a:r>
              <a:rPr lang="en-US" sz="2400" b="1" i="1" dirty="0"/>
              <a:t>E</a:t>
            </a:r>
            <a:r>
              <a:rPr lang="en-US" sz="2400" dirty="0"/>
              <a:t> – electric field strength in N/C  or  V/m</a:t>
            </a:r>
          </a:p>
          <a:p>
            <a:endParaRPr lang="en-US" sz="2800" dirty="0"/>
          </a:p>
        </p:txBody>
      </p:sp>
      <p:pic>
        <p:nvPicPr>
          <p:cNvPr id="7" name="Picture 2" descr="Image result for electric field lines strength"/>
          <p:cNvPicPr>
            <a:picLocks noChangeAspect="1" noChangeArrowheads="1"/>
          </p:cNvPicPr>
          <p:nvPr/>
        </p:nvPicPr>
        <p:blipFill rotWithShape="1">
          <a:blip r:embed="rId2">
            <a:extLst>
              <a:ext uri="{28A0092B-C50C-407E-A947-70E740481C1C}">
                <a14:useLocalDpi xmlns:a14="http://schemas.microsoft.com/office/drawing/2010/main" val="0"/>
              </a:ext>
            </a:extLst>
          </a:blip>
          <a:srcRect l="61634" t="8099" r="1"/>
          <a:stretch/>
        </p:blipFill>
        <p:spPr bwMode="auto">
          <a:xfrm>
            <a:off x="2056390" y="3993210"/>
            <a:ext cx="2820409" cy="287565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3"/>
          <a:srcRect l="18543" t="29911" r="71585" b="60863"/>
          <a:stretch/>
        </p:blipFill>
        <p:spPr>
          <a:xfrm>
            <a:off x="7082245" y="2084833"/>
            <a:ext cx="2458293" cy="1291646"/>
          </a:xfrm>
          <a:prstGeom prst="rect">
            <a:avLst/>
          </a:prstGeom>
        </p:spPr>
      </p:pic>
    </p:spTree>
    <p:extLst>
      <p:ext uri="{BB962C8B-B14F-4D97-AF65-F5344CB8AC3E}">
        <p14:creationId xmlns:p14="http://schemas.microsoft.com/office/powerpoint/2010/main" val="16745567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Electrostatics and Electric Fields</a:t>
            </a:r>
          </a:p>
        </p:txBody>
      </p:sp>
      <p:sp>
        <p:nvSpPr>
          <p:cNvPr id="3" name="Content Placeholder 2"/>
          <p:cNvSpPr>
            <a:spLocks noGrp="1"/>
          </p:cNvSpPr>
          <p:nvPr>
            <p:ph sz="half" idx="1"/>
          </p:nvPr>
        </p:nvSpPr>
        <p:spPr>
          <a:xfrm>
            <a:off x="1024127" y="2084832"/>
            <a:ext cx="4754879" cy="4224528"/>
          </a:xfrm>
        </p:spPr>
        <p:txBody>
          <a:bodyPr>
            <a:noAutofit/>
          </a:bodyPr>
          <a:lstStyle/>
          <a:p>
            <a:r>
              <a:rPr lang="en-US" sz="2400" dirty="0"/>
              <a:t>When a charged particle moves between two points in an electric field, the electric field does work on the particle.  The work done by the field on the particle causes a change in the kinetic energy of the particle.</a:t>
            </a:r>
          </a:p>
          <a:p>
            <a:r>
              <a:rPr lang="en-US" sz="2400" dirty="0"/>
              <a:t>The work done is equal to the change in the kinetic energy of the particle.</a:t>
            </a:r>
          </a:p>
          <a:p>
            <a:endParaRPr lang="en-US" sz="2400" dirty="0" smtClean="0"/>
          </a:p>
        </p:txBody>
      </p:sp>
      <mc:AlternateContent xmlns:mc="http://schemas.openxmlformats.org/markup-compatibility/2006" xmlns:a14="http://schemas.microsoft.com/office/drawing/2010/main">
        <mc:Choice Requires="a14">
          <p:sp>
            <p:nvSpPr>
              <p:cNvPr id="4" name="Content Placeholder 3"/>
              <p:cNvSpPr>
                <a:spLocks noGrp="1"/>
              </p:cNvSpPr>
              <p:nvPr>
                <p:ph sz="half" idx="2"/>
              </p:nvPr>
            </p:nvSpPr>
            <p:spPr>
              <a:xfrm>
                <a:off x="5989320" y="2084832"/>
                <a:ext cx="4754880" cy="4507354"/>
              </a:xfrm>
            </p:spPr>
            <p:txBody>
              <a:bodyPr>
                <a:normAutofit/>
              </a:bodyPr>
              <a:lstStyle/>
              <a:p>
                <a:r>
                  <a:rPr lang="en-US" sz="2800" dirty="0" smtClean="0"/>
                  <a:t>W </a:t>
                </a:r>
                <a:r>
                  <a:rPr lang="en-US" sz="2800" dirty="0"/>
                  <a:t>= </a:t>
                </a:r>
                <a:r>
                  <a:rPr lang="en-US" sz="2800" dirty="0" smtClean="0"/>
                  <a:t>ΔKE remember  </a:t>
                </a:r>
              </a:p>
              <a:p>
                <a:r>
                  <a:rPr lang="en-US" sz="2800" dirty="0" smtClean="0"/>
                  <a:t>KE </a:t>
                </a:r>
                <a:r>
                  <a:rPr lang="en-US" sz="2800" dirty="0"/>
                  <a:t>= ½ mv</a:t>
                </a:r>
                <a:r>
                  <a:rPr lang="en-US" sz="2800" baseline="30000" dirty="0"/>
                  <a:t>2</a:t>
                </a:r>
                <a:endParaRPr lang="en-US" sz="2800" dirty="0"/>
              </a:p>
              <a:p>
                <a:r>
                  <a:rPr lang="en-US" sz="2800" dirty="0"/>
                  <a:t>If an electric field moves a charged particle from point A to point B then</a:t>
                </a:r>
              </a:p>
              <a:p>
                <a:r>
                  <a:rPr lang="en-US" sz="2800" dirty="0"/>
                  <a:t>W</a:t>
                </a:r>
                <a:r>
                  <a:rPr lang="en-US" sz="2800" baseline="-25000" dirty="0"/>
                  <a:t> A </a:t>
                </a:r>
                <a:r>
                  <a:rPr lang="en-US" sz="2800" baseline="-25000" dirty="0">
                    <a:sym typeface="Wingdings" panose="05000000000000000000" pitchFamily="2" charset="2"/>
                  </a:rPr>
                  <a:t></a:t>
                </a:r>
                <a:r>
                  <a:rPr lang="en-US" sz="2800" baseline="-25000" dirty="0"/>
                  <a:t> B</a:t>
                </a:r>
                <a:r>
                  <a:rPr lang="en-US" sz="2800" dirty="0"/>
                  <a:t> = KE</a:t>
                </a:r>
                <a:r>
                  <a:rPr lang="en-US" sz="2800" baseline="-25000" dirty="0"/>
                  <a:t>B</a:t>
                </a:r>
                <a:r>
                  <a:rPr lang="en-US" sz="2800" dirty="0"/>
                  <a:t> - KE</a:t>
                </a:r>
                <a:r>
                  <a:rPr lang="en-US" sz="2800" baseline="-25000" dirty="0"/>
                  <a:t>A</a:t>
                </a:r>
                <a:endParaRPr lang="en-US" sz="2800" dirty="0" smtClean="0"/>
              </a:p>
              <a:p>
                <a:r>
                  <a:rPr lang="en-US" sz="2800" dirty="0"/>
                  <a:t>If the particle was motionless at point A then W = KE</a:t>
                </a:r>
                <a:r>
                  <a:rPr lang="en-US" sz="2800" baseline="-25000" dirty="0"/>
                  <a:t>B</a:t>
                </a:r>
                <a:r>
                  <a:rPr lang="en-US" sz="2800" dirty="0"/>
                  <a:t>  and  </a:t>
                </a:r>
                <a14:m>
                  <m:oMath xmlns:m="http://schemas.openxmlformats.org/officeDocument/2006/math">
                    <m:r>
                      <a:rPr lang="en-US" sz="2800" i="1">
                        <a:latin typeface="Cambria Math" panose="02040503050406030204" pitchFamily="18" charset="0"/>
                      </a:rPr>
                      <m:t>𝑊</m:t>
                    </m:r>
                    <m:r>
                      <a:rPr lang="en-US" sz="2800" i="1">
                        <a:latin typeface="Cambria Math" panose="02040503050406030204" pitchFamily="18" charset="0"/>
                      </a:rPr>
                      <m:t> = ½ </m:t>
                    </m:r>
                    <m:r>
                      <a:rPr lang="en-US" sz="2800" i="1">
                        <a:latin typeface="Cambria Math" panose="02040503050406030204" pitchFamily="18" charset="0"/>
                      </a:rPr>
                      <m:t>𝑚</m:t>
                    </m:r>
                    <m:sSub>
                      <m:sSubPr>
                        <m:ctrlPr>
                          <a:rPr lang="en-US" sz="2800" i="1">
                            <a:latin typeface="Cambria Math" panose="02040503050406030204" pitchFamily="18" charset="0"/>
                          </a:rPr>
                        </m:ctrlPr>
                      </m:sSubPr>
                      <m:e>
                        <m:r>
                          <a:rPr lang="en-US" sz="2800" i="1">
                            <a:latin typeface="Cambria Math" panose="02040503050406030204" pitchFamily="18" charset="0"/>
                          </a:rPr>
                          <m:t>𝑣</m:t>
                        </m:r>
                      </m:e>
                      <m:sub>
                        <m:r>
                          <a:rPr lang="en-US" sz="2800" i="1">
                            <a:latin typeface="Cambria Math" panose="02040503050406030204" pitchFamily="18" charset="0"/>
                          </a:rPr>
                          <m:t>𝐵</m:t>
                        </m:r>
                      </m:sub>
                    </m:sSub>
                    <m:r>
                      <a:rPr lang="en-US" sz="2800" i="1">
                        <a:latin typeface="Cambria Math" panose="02040503050406030204" pitchFamily="18" charset="0"/>
                      </a:rPr>
                      <m:t>.</m:t>
                    </m:r>
                  </m:oMath>
                </a14:m>
                <a:endParaRPr lang="en-US" sz="2800" dirty="0"/>
              </a:p>
              <a:p>
                <a:endParaRPr lang="en-US" sz="2800" dirty="0"/>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xfrm>
                <a:off x="5989320" y="2084832"/>
                <a:ext cx="4754880" cy="4507354"/>
              </a:xfrm>
              <a:blipFill rotWithShape="0">
                <a:blip r:embed="rId2"/>
                <a:stretch>
                  <a:fillRect l="-1667" t="-2300" r="-3333"/>
                </a:stretch>
              </a:blipFill>
            </p:spPr>
            <p:txBody>
              <a:bodyPr/>
              <a:lstStyle/>
              <a:p>
                <a:r>
                  <a:rPr lang="en-US">
                    <a:noFill/>
                  </a:rPr>
                  <a:t> </a:t>
                </a:r>
              </a:p>
            </p:txBody>
          </p:sp>
        </mc:Fallback>
      </mc:AlternateContent>
      <p:pic>
        <p:nvPicPr>
          <p:cNvPr id="7" name="Picture 2" descr="Image result for electric field lines strength"/>
          <p:cNvPicPr>
            <a:picLocks noChangeAspect="1" noChangeArrowheads="1"/>
          </p:cNvPicPr>
          <p:nvPr/>
        </p:nvPicPr>
        <p:blipFill rotWithShape="1">
          <a:blip r:embed="rId3">
            <a:extLst>
              <a:ext uri="{28A0092B-C50C-407E-A947-70E740481C1C}">
                <a14:useLocalDpi xmlns:a14="http://schemas.microsoft.com/office/drawing/2010/main" val="0"/>
              </a:ext>
            </a:extLst>
          </a:blip>
          <a:srcRect l="61634" t="8099" r="1"/>
          <a:stretch/>
        </p:blipFill>
        <p:spPr bwMode="auto">
          <a:xfrm>
            <a:off x="3340904" y="4992007"/>
            <a:ext cx="1569437" cy="1600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44549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Problems</a:t>
            </a:r>
            <a:endParaRPr lang="en-US" dirty="0"/>
          </a:p>
        </p:txBody>
      </p:sp>
      <p:sp>
        <p:nvSpPr>
          <p:cNvPr id="3" name="Content Placeholder 2"/>
          <p:cNvSpPr>
            <a:spLocks noGrp="1"/>
          </p:cNvSpPr>
          <p:nvPr>
            <p:ph sz="half" idx="1"/>
          </p:nvPr>
        </p:nvSpPr>
        <p:spPr/>
        <p:txBody>
          <a:bodyPr/>
          <a:lstStyle/>
          <a:p>
            <a:r>
              <a:rPr lang="en-US" sz="3200" dirty="0"/>
              <a:t>1.  What is the electric force on a Na</a:t>
            </a:r>
            <a:r>
              <a:rPr lang="en-US" sz="3200" baseline="30000" dirty="0"/>
              <a:t> 1+</a:t>
            </a:r>
            <a:r>
              <a:rPr lang="en-US" sz="3200" dirty="0"/>
              <a:t> ion from an O</a:t>
            </a:r>
            <a:r>
              <a:rPr lang="en-US" sz="3200" baseline="30000" dirty="0"/>
              <a:t> 2-</a:t>
            </a:r>
            <a:r>
              <a:rPr lang="en-US" sz="3200" dirty="0"/>
              <a:t> ion when the ions are 2 X 10</a:t>
            </a:r>
            <a:r>
              <a:rPr lang="en-US" sz="3200" baseline="30000" dirty="0"/>
              <a:t> -10</a:t>
            </a:r>
            <a:r>
              <a:rPr lang="en-US" sz="3200" dirty="0"/>
              <a:t> m apart?</a:t>
            </a:r>
          </a:p>
          <a:p>
            <a:r>
              <a:rPr lang="en-US" dirty="0"/>
              <a:t> </a:t>
            </a:r>
          </a:p>
          <a:p>
            <a:endParaRPr lang="en-US" dirty="0"/>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10506281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Problems</a:t>
            </a:r>
            <a:endParaRPr lang="en-US" dirty="0"/>
          </a:p>
        </p:txBody>
      </p:sp>
      <p:sp>
        <p:nvSpPr>
          <p:cNvPr id="3" name="Content Placeholder 2"/>
          <p:cNvSpPr>
            <a:spLocks noGrp="1"/>
          </p:cNvSpPr>
          <p:nvPr>
            <p:ph sz="half" idx="1"/>
          </p:nvPr>
        </p:nvSpPr>
        <p:spPr/>
        <p:txBody>
          <a:bodyPr/>
          <a:lstStyle/>
          <a:p>
            <a:r>
              <a:rPr lang="en-US" sz="3200" dirty="0"/>
              <a:t>1.  What is the electric force on a Na</a:t>
            </a:r>
            <a:r>
              <a:rPr lang="en-US" sz="3200" baseline="30000" dirty="0"/>
              <a:t> 1+</a:t>
            </a:r>
            <a:r>
              <a:rPr lang="en-US" sz="3200" dirty="0"/>
              <a:t> ion from an O</a:t>
            </a:r>
            <a:r>
              <a:rPr lang="en-US" sz="3200" baseline="30000" dirty="0"/>
              <a:t> 2-</a:t>
            </a:r>
            <a:r>
              <a:rPr lang="en-US" sz="3200" dirty="0"/>
              <a:t> ion when the ions are 2 X 10</a:t>
            </a:r>
            <a:r>
              <a:rPr lang="en-US" sz="3200" baseline="30000" dirty="0"/>
              <a:t> -10</a:t>
            </a:r>
            <a:r>
              <a:rPr lang="en-US" sz="3200" dirty="0"/>
              <a:t> m apart?</a:t>
            </a:r>
          </a:p>
          <a:p>
            <a:r>
              <a:rPr lang="en-US" dirty="0"/>
              <a:t> </a:t>
            </a:r>
          </a:p>
          <a:p>
            <a:endParaRPr lang="en-US" dirty="0"/>
          </a:p>
        </p:txBody>
      </p:sp>
      <mc:AlternateContent xmlns:mc="http://schemas.openxmlformats.org/markup-compatibility/2006">
        <mc:Choice xmlns:a14="http://schemas.microsoft.com/office/drawing/2010/main" Requires="a14">
          <p:sp>
            <p:nvSpPr>
              <p:cNvPr id="4" name="Content Placeholder 3"/>
              <p:cNvSpPr>
                <a:spLocks noGrp="1"/>
              </p:cNvSpPr>
              <p:nvPr>
                <p:ph sz="half" idx="2"/>
              </p:nvPr>
            </p:nvSpPr>
            <p:spPr>
              <a:xfrm>
                <a:off x="5989319" y="2286000"/>
                <a:ext cx="6202681" cy="4023360"/>
              </a:xfrm>
            </p:spPr>
            <p:txBody>
              <a:bodyPr/>
              <a:lstStyle/>
              <a:p>
                <a:r>
                  <a:rPr lang="en-US" sz="3200" dirty="0" smtClean="0"/>
                  <a:t>F = </a:t>
                </a:r>
                <a14:m>
                  <m:oMath xmlns:m="http://schemas.openxmlformats.org/officeDocument/2006/math">
                    <m:f>
                      <m:fPr>
                        <m:ctrlPr>
                          <a:rPr lang="en-US" sz="3200" i="1" smtClean="0">
                            <a:latin typeface="Cambria Math" panose="02040503050406030204" pitchFamily="18" charset="0"/>
                          </a:rPr>
                        </m:ctrlPr>
                      </m:fPr>
                      <m:num>
                        <m:r>
                          <m:rPr>
                            <m:nor/>
                          </m:rPr>
                          <a:rPr lang="en-US" sz="3200" dirty="0"/>
                          <m:t>kq</m:t>
                        </m:r>
                        <m:r>
                          <m:rPr>
                            <m:nor/>
                          </m:rPr>
                          <a:rPr lang="en-US" sz="3200" baseline="-25000" dirty="0"/>
                          <m:t>1</m:t>
                        </m:r>
                        <m:r>
                          <m:rPr>
                            <m:nor/>
                          </m:rPr>
                          <a:rPr lang="en-US" sz="3200" dirty="0"/>
                          <m:t>q</m:t>
                        </m:r>
                        <m:r>
                          <m:rPr>
                            <m:nor/>
                          </m:rPr>
                          <a:rPr lang="en-US" sz="3200" baseline="-25000" dirty="0"/>
                          <m:t>2</m:t>
                        </m:r>
                        <m:r>
                          <m:rPr>
                            <m:nor/>
                          </m:rPr>
                          <a:rPr lang="en-US" sz="3200" dirty="0"/>
                          <m:t> </m:t>
                        </m:r>
                      </m:num>
                      <m:den>
                        <m:r>
                          <a:rPr lang="en-US" sz="3200" b="0" i="1" smtClean="0">
                            <a:latin typeface="Cambria Math" panose="02040503050406030204" pitchFamily="18" charset="0"/>
                          </a:rPr>
                          <m:t>𝑟</m:t>
                        </m:r>
                        <m:r>
                          <a:rPr lang="en-US" sz="3200" b="0" i="1" baseline="30000" smtClean="0">
                            <a:latin typeface="Cambria Math" panose="02040503050406030204" pitchFamily="18" charset="0"/>
                          </a:rPr>
                          <m:t>2</m:t>
                        </m:r>
                      </m:den>
                    </m:f>
                  </m:oMath>
                </a14:m>
                <a:endParaRPr lang="en-US" sz="3200" dirty="0" smtClean="0"/>
              </a:p>
              <a:p>
                <a:r>
                  <a:rPr lang="en-US" sz="3200" dirty="0" smtClean="0"/>
                  <a:t>= </a:t>
                </a:r>
                <a14:m>
                  <m:oMath xmlns:m="http://schemas.openxmlformats.org/officeDocument/2006/math">
                    <m:f>
                      <m:fPr>
                        <m:ctrlPr>
                          <a:rPr lang="en-US" sz="2000" i="1">
                            <a:latin typeface="Cambria Math" panose="02040503050406030204" pitchFamily="18" charset="0"/>
                          </a:rPr>
                        </m:ctrlPr>
                      </m:fPr>
                      <m:num>
                        <m:r>
                          <m:rPr>
                            <m:nor/>
                          </m:rPr>
                          <a:rPr lang="en-US" sz="2000" b="0" i="0" smtClean="0">
                            <a:latin typeface="Cambria Math" panose="02040503050406030204" pitchFamily="18" charset="0"/>
                          </a:rPr>
                          <m:t>(9.0</m:t>
                        </m:r>
                        <m:r>
                          <m:rPr>
                            <m:nor/>
                          </m:rPr>
                          <a:rPr lang="en-US" sz="2000" b="0" i="0" smtClean="0">
                            <a:latin typeface="Cambria Math" panose="02040503050406030204" pitchFamily="18" charset="0"/>
                          </a:rPr>
                          <m:t>x</m:t>
                        </m:r>
                        <m:r>
                          <m:rPr>
                            <m:nor/>
                          </m:rPr>
                          <a:rPr lang="en-US" sz="2000" b="0" i="0" smtClean="0">
                            <a:latin typeface="Cambria Math" panose="02040503050406030204" pitchFamily="18" charset="0"/>
                          </a:rPr>
                          <m:t>109 </m:t>
                        </m:r>
                        <m:r>
                          <m:rPr>
                            <m:nor/>
                          </m:rPr>
                          <a:rPr lang="en-US" sz="2000" b="0" i="0" smtClean="0">
                            <a:latin typeface="Cambria Math" panose="02040503050406030204" pitchFamily="18" charset="0"/>
                          </a:rPr>
                          <m:t>Nm</m:t>
                        </m:r>
                        <m:r>
                          <m:rPr>
                            <m:nor/>
                          </m:rPr>
                          <a:rPr lang="en-US" sz="2000" b="0" i="0" baseline="30000" smtClean="0">
                            <a:latin typeface="Cambria Math" panose="02040503050406030204" pitchFamily="18" charset="0"/>
                          </a:rPr>
                          <m:t>2</m:t>
                        </m:r>
                        <m:r>
                          <m:rPr>
                            <m:nor/>
                          </m:rPr>
                          <a:rPr lang="en-US" sz="2000" b="0" i="0" smtClean="0">
                            <a:latin typeface="Cambria Math" panose="02040503050406030204" pitchFamily="18" charset="0"/>
                          </a:rPr>
                          <m:t>/</m:t>
                        </m:r>
                        <m:r>
                          <m:rPr>
                            <m:nor/>
                          </m:rPr>
                          <a:rPr lang="en-US" sz="2000" b="0" i="0" smtClean="0">
                            <a:latin typeface="Cambria Math" panose="02040503050406030204" pitchFamily="18" charset="0"/>
                          </a:rPr>
                          <m:t>C</m:t>
                        </m:r>
                        <m:r>
                          <m:rPr>
                            <m:nor/>
                          </m:rPr>
                          <a:rPr lang="en-US" sz="2000" b="0" i="0" baseline="30000" smtClean="0">
                            <a:latin typeface="Cambria Math" panose="02040503050406030204" pitchFamily="18" charset="0"/>
                          </a:rPr>
                          <m:t>2</m:t>
                        </m:r>
                        <m:r>
                          <m:rPr>
                            <m:nor/>
                          </m:rPr>
                          <a:rPr lang="en-US" sz="2000" b="0" i="0" smtClean="0">
                            <a:latin typeface="Cambria Math" panose="02040503050406030204" pitchFamily="18" charset="0"/>
                          </a:rPr>
                          <m:t>)(+1.6 </m:t>
                        </m:r>
                        <m:r>
                          <m:rPr>
                            <m:nor/>
                          </m:rPr>
                          <a:rPr lang="en-US" sz="2000" b="0" i="0" smtClean="0">
                            <a:latin typeface="Cambria Math" panose="02040503050406030204" pitchFamily="18" charset="0"/>
                          </a:rPr>
                          <m:t>x</m:t>
                        </m:r>
                        <m:r>
                          <m:rPr>
                            <m:nor/>
                          </m:rPr>
                          <a:rPr lang="en-US" sz="2000" b="0" i="0" smtClean="0">
                            <a:latin typeface="Cambria Math" panose="02040503050406030204" pitchFamily="18" charset="0"/>
                          </a:rPr>
                          <m:t> 10-19</m:t>
                        </m:r>
                        <m:r>
                          <m:rPr>
                            <m:nor/>
                          </m:rPr>
                          <a:rPr lang="en-US" sz="2000" b="0" i="0" smtClean="0">
                            <a:latin typeface="Cambria Math" panose="02040503050406030204" pitchFamily="18" charset="0"/>
                          </a:rPr>
                          <m:t>C</m:t>
                        </m:r>
                        <m:r>
                          <m:rPr>
                            <m:nor/>
                          </m:rPr>
                          <a:rPr lang="en-US" sz="2000" b="0" i="0" smtClean="0">
                            <a:latin typeface="Cambria Math" panose="02040503050406030204" pitchFamily="18" charset="0"/>
                          </a:rPr>
                          <m:t>)(2*-1.6</m:t>
                        </m:r>
                        <m:r>
                          <m:rPr>
                            <m:nor/>
                          </m:rPr>
                          <a:rPr lang="en-US" sz="2000">
                            <a:latin typeface="Cambria Math" panose="02040503050406030204" pitchFamily="18" charset="0"/>
                          </a:rPr>
                          <m:t>x</m:t>
                        </m:r>
                        <m:r>
                          <m:rPr>
                            <m:nor/>
                          </m:rPr>
                          <a:rPr lang="en-US" sz="2000">
                            <a:latin typeface="Cambria Math" panose="02040503050406030204" pitchFamily="18" charset="0"/>
                          </a:rPr>
                          <m:t> 10−1</m:t>
                        </m:r>
                        <m:r>
                          <m:rPr>
                            <m:nor/>
                          </m:rPr>
                          <a:rPr lang="en-US" sz="2000" baseline="30000">
                            <a:latin typeface="Cambria Math" panose="02040503050406030204" pitchFamily="18" charset="0"/>
                          </a:rPr>
                          <m:t>9</m:t>
                        </m:r>
                        <m:r>
                          <m:rPr>
                            <m:nor/>
                          </m:rPr>
                          <a:rPr lang="en-US" sz="2000">
                            <a:latin typeface="Cambria Math" panose="02040503050406030204" pitchFamily="18" charset="0"/>
                          </a:rPr>
                          <m:t>C</m:t>
                        </m:r>
                        <m:r>
                          <a:rPr lang="en-US" sz="2000" b="0" i="1" smtClean="0">
                            <a:latin typeface="Cambria Math" panose="02040503050406030204" pitchFamily="18" charset="0"/>
                          </a:rPr>
                          <m:t>)</m:t>
                        </m:r>
                      </m:num>
                      <m:den>
                        <m:r>
                          <m:rPr>
                            <m:nor/>
                          </m:rPr>
                          <a:rPr lang="en-US" sz="2000" b="0" i="0" dirty="0" smtClean="0">
                            <a:latin typeface="Cambria Math" panose="02040503050406030204" pitchFamily="18" charset="0"/>
                          </a:rPr>
                          <m:t>(2 </m:t>
                        </m:r>
                        <m:r>
                          <m:rPr>
                            <m:nor/>
                          </m:rPr>
                          <a:rPr lang="en-US" sz="2000">
                            <a:latin typeface="Cambria Math" panose="02040503050406030204" pitchFamily="18" charset="0"/>
                          </a:rPr>
                          <m:t>x</m:t>
                        </m:r>
                        <m:r>
                          <m:rPr>
                            <m:nor/>
                          </m:rPr>
                          <a:rPr lang="en-US" sz="2000">
                            <a:latin typeface="Cambria Math" panose="02040503050406030204" pitchFamily="18" charset="0"/>
                          </a:rPr>
                          <m:t> 10−1</m:t>
                        </m:r>
                        <m:r>
                          <m:rPr>
                            <m:nor/>
                          </m:rPr>
                          <a:rPr lang="en-US" sz="2000" b="0" i="0" baseline="30000" smtClean="0">
                            <a:latin typeface="Cambria Math" panose="02040503050406030204" pitchFamily="18" charset="0"/>
                          </a:rPr>
                          <m:t>0</m:t>
                        </m:r>
                        <m:r>
                          <m:rPr>
                            <m:nor/>
                          </m:rPr>
                          <a:rPr lang="en-US" sz="2000" b="0" i="0" smtClean="0">
                            <a:latin typeface="Cambria Math" panose="02040503050406030204" pitchFamily="18" charset="0"/>
                          </a:rPr>
                          <m:t>m</m:t>
                        </m:r>
                        <m:r>
                          <m:rPr>
                            <m:nor/>
                          </m:rPr>
                          <a:rPr lang="en-US" sz="2000" b="0" i="0" smtClean="0">
                            <a:latin typeface="Cambria Math" panose="02040503050406030204" pitchFamily="18" charset="0"/>
                          </a:rPr>
                          <m:t>)2</m:t>
                        </m:r>
                      </m:den>
                    </m:f>
                  </m:oMath>
                </a14:m>
                <a:endParaRPr lang="en-US" sz="2000" dirty="0" smtClean="0"/>
              </a:p>
              <a:p>
                <a:r>
                  <a:rPr lang="en-US" sz="3200" smtClean="0"/>
                  <a:t>= </a:t>
                </a:r>
                <a:endParaRPr lang="en-US" sz="3200" dirty="0"/>
              </a:p>
            </p:txBody>
          </p:sp>
        </mc:Choice>
        <mc:Fallback>
          <p:sp>
            <p:nvSpPr>
              <p:cNvPr id="4" name="Content Placeholder 3"/>
              <p:cNvSpPr>
                <a:spLocks noGrp="1" noRot="1" noChangeAspect="1" noMove="1" noResize="1" noEditPoints="1" noAdjustHandles="1" noChangeArrowheads="1" noChangeShapeType="1" noTextEdit="1"/>
              </p:cNvSpPr>
              <p:nvPr>
                <p:ph sz="half" idx="2"/>
              </p:nvPr>
            </p:nvSpPr>
            <p:spPr>
              <a:xfrm>
                <a:off x="5989319" y="2286000"/>
                <a:ext cx="6202681" cy="4023360"/>
              </a:xfrm>
              <a:blipFill rotWithShape="0">
                <a:blip r:embed="rId2"/>
                <a:stretch>
                  <a:fillRect l="-1375"/>
                </a:stretch>
              </a:blipFill>
            </p:spPr>
            <p:txBody>
              <a:bodyPr/>
              <a:lstStyle/>
              <a:p>
                <a:r>
                  <a:rPr lang="en-US">
                    <a:noFill/>
                  </a:rPr>
                  <a:t> </a:t>
                </a:r>
              </a:p>
            </p:txBody>
          </p:sp>
        </mc:Fallback>
      </mc:AlternateContent>
    </p:spTree>
    <p:extLst>
      <p:ext uri="{BB962C8B-B14F-4D97-AF65-F5344CB8AC3E}">
        <p14:creationId xmlns:p14="http://schemas.microsoft.com/office/powerpoint/2010/main" val="3596314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Electrostatics and Electric Fields</a:t>
            </a:r>
          </a:p>
        </p:txBody>
      </p:sp>
      <p:sp>
        <p:nvSpPr>
          <p:cNvPr id="3" name="Content Placeholder 2"/>
          <p:cNvSpPr>
            <a:spLocks noGrp="1"/>
          </p:cNvSpPr>
          <p:nvPr>
            <p:ph sz="half" idx="1"/>
          </p:nvPr>
        </p:nvSpPr>
        <p:spPr/>
        <p:txBody>
          <a:bodyPr>
            <a:normAutofit/>
          </a:bodyPr>
          <a:lstStyle/>
          <a:p>
            <a:r>
              <a:rPr lang="en-US" sz="2400" dirty="0"/>
              <a:t>The size of the charge on the object is due to the amount of difference in the numbers of electrons and protons.</a:t>
            </a:r>
          </a:p>
          <a:p>
            <a:r>
              <a:rPr lang="en-US" sz="2400" dirty="0"/>
              <a:t> </a:t>
            </a:r>
            <a:r>
              <a:rPr lang="en-US" sz="2400" dirty="0" smtClean="0"/>
              <a:t>Each </a:t>
            </a:r>
            <a:r>
              <a:rPr lang="en-US" sz="2400" dirty="0"/>
              <a:t>electron has a charge of </a:t>
            </a:r>
          </a:p>
          <a:p>
            <a:r>
              <a:rPr lang="en-US" sz="2400" dirty="0" smtClean="0"/>
              <a:t>-</a:t>
            </a:r>
            <a:r>
              <a:rPr lang="en-US" sz="2400" dirty="0"/>
              <a:t>1.6 X 10</a:t>
            </a:r>
            <a:r>
              <a:rPr lang="en-US" sz="2400" baseline="30000" dirty="0"/>
              <a:t>-19</a:t>
            </a:r>
            <a:r>
              <a:rPr lang="en-US" sz="2400" dirty="0"/>
              <a:t> coulomb.</a:t>
            </a:r>
          </a:p>
          <a:p>
            <a:r>
              <a:rPr lang="en-US" sz="2400" dirty="0"/>
              <a:t>Each proton has a charge of </a:t>
            </a:r>
            <a:endParaRPr lang="en-US" sz="2400" dirty="0" smtClean="0"/>
          </a:p>
          <a:p>
            <a:r>
              <a:rPr lang="en-US" sz="2400" dirty="0" smtClean="0"/>
              <a:t>+</a:t>
            </a:r>
            <a:r>
              <a:rPr lang="en-US" sz="2400" dirty="0"/>
              <a:t>1.6 X 10</a:t>
            </a:r>
            <a:r>
              <a:rPr lang="en-US" sz="2400" baseline="30000" dirty="0"/>
              <a:t>-19</a:t>
            </a:r>
            <a:r>
              <a:rPr lang="en-US" sz="2400" dirty="0"/>
              <a:t> coulomb.</a:t>
            </a:r>
          </a:p>
          <a:p>
            <a:endParaRPr lang="en-US" sz="2400" dirty="0"/>
          </a:p>
        </p:txBody>
      </p:sp>
      <p:sp>
        <p:nvSpPr>
          <p:cNvPr id="4" name="Content Placeholder 3"/>
          <p:cNvSpPr>
            <a:spLocks noGrp="1"/>
          </p:cNvSpPr>
          <p:nvPr>
            <p:ph sz="half" idx="2"/>
          </p:nvPr>
        </p:nvSpPr>
        <p:spPr/>
        <p:txBody>
          <a:bodyPr>
            <a:normAutofit/>
          </a:bodyPr>
          <a:lstStyle/>
          <a:p>
            <a:r>
              <a:rPr lang="en-US" sz="2400" dirty="0"/>
              <a:t>The size of the charge on an object = </a:t>
            </a:r>
            <a:r>
              <a:rPr lang="en-US" sz="2400" dirty="0">
                <a:sym typeface="Symbol" panose="05050102010706020507" pitchFamily="18" charset="2"/>
              </a:rPr>
              <a:t></a:t>
            </a:r>
            <a:r>
              <a:rPr lang="en-US" sz="2400" dirty="0"/>
              <a:t> 1.6 X 10</a:t>
            </a:r>
            <a:r>
              <a:rPr lang="en-US" sz="2400" baseline="30000" dirty="0"/>
              <a:t>-19</a:t>
            </a:r>
            <a:r>
              <a:rPr lang="en-US" sz="2400" dirty="0"/>
              <a:t> C/particle </a:t>
            </a:r>
            <a:r>
              <a:rPr lang="en-US" sz="2400" dirty="0">
                <a:sym typeface="Symbol" panose="05050102010706020507" pitchFamily="18" charset="2"/>
              </a:rPr>
              <a:t></a:t>
            </a:r>
            <a:r>
              <a:rPr lang="en-US" sz="2400" dirty="0"/>
              <a:t> excess number of particles.</a:t>
            </a:r>
          </a:p>
          <a:p>
            <a:r>
              <a:rPr lang="en-US" sz="2400" dirty="0"/>
              <a:t>The unit of electric charge is the coulomb.  A coulomb of charge is the amount of charge on 6.25 X 10</a:t>
            </a:r>
            <a:r>
              <a:rPr lang="en-US" sz="2400" baseline="30000" dirty="0"/>
              <a:t>18</a:t>
            </a:r>
            <a:r>
              <a:rPr lang="en-US" sz="2400" dirty="0"/>
              <a:t> electrons (or protons).  The SI symbol for the coulomb is </a:t>
            </a:r>
            <a:r>
              <a:rPr lang="en-US" sz="2400" b="1" dirty="0"/>
              <a:t>C</a:t>
            </a:r>
            <a:r>
              <a:rPr lang="en-US" sz="2400" dirty="0"/>
              <a:t>.</a:t>
            </a:r>
          </a:p>
        </p:txBody>
      </p:sp>
    </p:spTree>
    <p:extLst>
      <p:ext uri="{BB962C8B-B14F-4D97-AF65-F5344CB8AC3E}">
        <p14:creationId xmlns:p14="http://schemas.microsoft.com/office/powerpoint/2010/main" val="478319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Electrostatics and Electric Fields</a:t>
            </a:r>
          </a:p>
        </p:txBody>
      </p:sp>
      <p:sp>
        <p:nvSpPr>
          <p:cNvPr id="3" name="Content Placeholder 2"/>
          <p:cNvSpPr>
            <a:spLocks noGrp="1"/>
          </p:cNvSpPr>
          <p:nvPr>
            <p:ph sz="half" idx="1"/>
          </p:nvPr>
        </p:nvSpPr>
        <p:spPr>
          <a:xfrm>
            <a:off x="1024127" y="2084832"/>
            <a:ext cx="4754879" cy="4224528"/>
          </a:xfrm>
        </p:spPr>
        <p:txBody>
          <a:bodyPr>
            <a:normAutofit/>
          </a:bodyPr>
          <a:lstStyle/>
          <a:p>
            <a:r>
              <a:rPr lang="en-US" sz="2400" dirty="0"/>
              <a:t>Since charge comes from electrons and protons, charge is a conservative property.  You can neither create nor destroy protons and electrons; you can only transfer them from one object to another.  For one object to gain electrons another object must lose an equal number of electrons.</a:t>
            </a:r>
          </a:p>
          <a:p>
            <a:r>
              <a:rPr lang="en-US" sz="2400" dirty="0"/>
              <a:t>If one object’s charge changes from +1 to 0 then some other object must change charge by +1.</a:t>
            </a:r>
          </a:p>
          <a:p>
            <a:endParaRPr lang="en-US" sz="2400" dirty="0"/>
          </a:p>
        </p:txBody>
      </p:sp>
      <p:pic>
        <p:nvPicPr>
          <p:cNvPr id="1026" name="Picture 2" descr="Image result for transferring electrons electrostatic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989638" y="2084832"/>
            <a:ext cx="5327322" cy="3995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2445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Electrostatics and Electric Fields</a:t>
            </a:r>
          </a:p>
        </p:txBody>
      </p:sp>
      <p:sp>
        <p:nvSpPr>
          <p:cNvPr id="3" name="Content Placeholder 2"/>
          <p:cNvSpPr>
            <a:spLocks noGrp="1"/>
          </p:cNvSpPr>
          <p:nvPr>
            <p:ph sz="half" idx="1"/>
          </p:nvPr>
        </p:nvSpPr>
        <p:spPr>
          <a:xfrm>
            <a:off x="1024127" y="2084832"/>
            <a:ext cx="4754879" cy="4224528"/>
          </a:xfrm>
        </p:spPr>
        <p:txBody>
          <a:bodyPr>
            <a:normAutofit lnSpcReduction="10000"/>
          </a:bodyPr>
          <a:lstStyle/>
          <a:p>
            <a:r>
              <a:rPr lang="en-US" sz="2400" dirty="0"/>
              <a:t>When objects of different charge touch, the total charge spreads equally over both objects.</a:t>
            </a:r>
          </a:p>
          <a:p>
            <a:r>
              <a:rPr lang="en-US" sz="2400" dirty="0"/>
              <a:t>If object A has a charge of +4 and object B has a charge of –2 and these objects touch, the total change is +2.  This charge will be divided equally over the two objects while the two objects are in contact.  If the two objects are separated, each object will get half of the total charge.  If separated, each object would  have a charge of +1.</a:t>
            </a:r>
          </a:p>
          <a:p>
            <a:endParaRPr lang="en-US" sz="2400" dirty="0"/>
          </a:p>
        </p:txBody>
      </p:sp>
      <p:pic>
        <p:nvPicPr>
          <p:cNvPr id="2050" name="Picture 2" descr="Image result for charge spreading electrostatics"/>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864" t="11749" r="1479" b="17228"/>
          <a:stretch/>
        </p:blipFill>
        <p:spPr bwMode="auto">
          <a:xfrm>
            <a:off x="5779006" y="2084832"/>
            <a:ext cx="6314181" cy="3444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4332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Electrostatics and Electric Fields</a:t>
            </a:r>
          </a:p>
        </p:txBody>
      </p:sp>
      <p:sp>
        <p:nvSpPr>
          <p:cNvPr id="3" name="Content Placeholder 2"/>
          <p:cNvSpPr>
            <a:spLocks noGrp="1"/>
          </p:cNvSpPr>
          <p:nvPr>
            <p:ph sz="half" idx="1"/>
          </p:nvPr>
        </p:nvSpPr>
        <p:spPr>
          <a:xfrm>
            <a:off x="1024127" y="2084832"/>
            <a:ext cx="4754879" cy="4224528"/>
          </a:xfrm>
        </p:spPr>
        <p:txBody>
          <a:bodyPr>
            <a:normAutofit fontScale="92500" lnSpcReduction="10000"/>
          </a:bodyPr>
          <a:lstStyle/>
          <a:p>
            <a:r>
              <a:rPr lang="en-US" sz="2400" dirty="0"/>
              <a:t>If a negatively-charged object is brought near a neutral conductor, the electrons on the surface of the neutral conductor will move away from the charged object.  This produces an unequal distribution of charge on the neutral object</a:t>
            </a:r>
            <a:r>
              <a:rPr lang="en-US" sz="2400" dirty="0" smtClean="0"/>
              <a:t>.</a:t>
            </a:r>
          </a:p>
          <a:p>
            <a:r>
              <a:rPr lang="en-US" sz="2400" dirty="0"/>
              <a:t>This makes the end of the neutral object closest to the charged object positive (local electrons have been repelled) and the end of the neutral object farthest from the charged object negative (electrons from the other end moved here).</a:t>
            </a:r>
          </a:p>
        </p:txBody>
      </p:sp>
      <p:sp>
        <p:nvSpPr>
          <p:cNvPr id="4" name="Content Placeholder 3"/>
          <p:cNvSpPr>
            <a:spLocks noGrp="1"/>
          </p:cNvSpPr>
          <p:nvPr>
            <p:ph sz="half" idx="2"/>
          </p:nvPr>
        </p:nvSpPr>
        <p:spPr/>
        <p:txBody>
          <a:bodyPr/>
          <a:lstStyle/>
          <a:p>
            <a:endParaRPr lang="en-US" dirty="0"/>
          </a:p>
        </p:txBody>
      </p:sp>
      <p:pic>
        <p:nvPicPr>
          <p:cNvPr id="3074"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t="-2127" r="66888" b="-1"/>
          <a:stretch/>
        </p:blipFill>
        <p:spPr bwMode="auto">
          <a:xfrm>
            <a:off x="8608695" y="1521357"/>
            <a:ext cx="2931922" cy="223056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charge induced electrostati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9320" y="3188447"/>
            <a:ext cx="2619375"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161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Electrostatics and Electric Fields</a:t>
            </a:r>
          </a:p>
        </p:txBody>
      </p:sp>
      <p:sp>
        <p:nvSpPr>
          <p:cNvPr id="3" name="Content Placeholder 2"/>
          <p:cNvSpPr>
            <a:spLocks noGrp="1"/>
          </p:cNvSpPr>
          <p:nvPr>
            <p:ph sz="half" idx="1"/>
          </p:nvPr>
        </p:nvSpPr>
        <p:spPr>
          <a:xfrm>
            <a:off x="1024127" y="2084832"/>
            <a:ext cx="4754879" cy="4224528"/>
          </a:xfrm>
        </p:spPr>
        <p:txBody>
          <a:bodyPr>
            <a:normAutofit/>
          </a:bodyPr>
          <a:lstStyle/>
          <a:p>
            <a:r>
              <a:rPr lang="en-US" sz="2400" dirty="0"/>
              <a:t>When the charged object is removed, the electrons will move back so the charge is equally distributed again.  This temporary condition of unevenly distributed charge in a neutral object due to the presence of a charged object is called an induced charge.</a:t>
            </a:r>
          </a:p>
          <a:p>
            <a:r>
              <a:rPr lang="en-US" sz="2400" dirty="0"/>
              <a:t> </a:t>
            </a:r>
          </a:p>
        </p:txBody>
      </p:sp>
      <p:sp>
        <p:nvSpPr>
          <p:cNvPr id="4" name="Content Placeholder 3"/>
          <p:cNvSpPr>
            <a:spLocks noGrp="1"/>
          </p:cNvSpPr>
          <p:nvPr>
            <p:ph sz="half" idx="2"/>
          </p:nvPr>
        </p:nvSpPr>
        <p:spPr/>
        <p:txBody>
          <a:bodyPr>
            <a:normAutofit/>
          </a:bodyPr>
          <a:lstStyle/>
          <a:p>
            <a:endParaRPr lang="en-US" dirty="0"/>
          </a:p>
        </p:txBody>
      </p:sp>
      <p:pic>
        <p:nvPicPr>
          <p:cNvPr id="3074"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400" t="-4185" r="66576" b="-607"/>
          <a:stretch/>
        </p:blipFill>
        <p:spPr bwMode="auto">
          <a:xfrm>
            <a:off x="7959523" y="1592849"/>
            <a:ext cx="2994991" cy="22887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charge induced electrostati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9320" y="3188447"/>
            <a:ext cx="2619375"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618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Electrostatics and Electric Fields</a:t>
            </a:r>
          </a:p>
        </p:txBody>
      </p:sp>
      <p:sp>
        <p:nvSpPr>
          <p:cNvPr id="3" name="Content Placeholder 2"/>
          <p:cNvSpPr>
            <a:spLocks noGrp="1"/>
          </p:cNvSpPr>
          <p:nvPr>
            <p:ph sz="half" idx="1"/>
          </p:nvPr>
        </p:nvSpPr>
        <p:spPr>
          <a:xfrm>
            <a:off x="1024127" y="2084832"/>
            <a:ext cx="4754879" cy="4224528"/>
          </a:xfrm>
        </p:spPr>
        <p:txBody>
          <a:bodyPr>
            <a:noAutofit/>
          </a:bodyPr>
          <a:lstStyle/>
          <a:p>
            <a:r>
              <a:rPr lang="en-US" sz="2000" dirty="0"/>
              <a:t>The charge on an object resides on the outside surface of the object.  </a:t>
            </a:r>
          </a:p>
          <a:p>
            <a:r>
              <a:rPr lang="en-US" sz="2000" dirty="0"/>
              <a:t>Charged objects apply a force on each other.  This force is referred to as the </a:t>
            </a:r>
            <a:r>
              <a:rPr lang="en-US" sz="2000" b="1" dirty="0"/>
              <a:t>electrostatic force, the electric force, or the Coulomb force.</a:t>
            </a:r>
            <a:r>
              <a:rPr lang="en-US" sz="2000" dirty="0"/>
              <a:t>  Like charges repel and opposite charges attract.  This force is described by Coulomb’s Law:  The electric force between two charged objects is directly proportional to the product of the magnitudes of the charges and inversely proportional to the </a:t>
            </a:r>
            <a:r>
              <a:rPr lang="en-US" sz="2000" b="1" dirty="0"/>
              <a:t>square of the distance </a:t>
            </a:r>
            <a:r>
              <a:rPr lang="en-US" sz="2000" b="1" dirty="0" smtClean="0"/>
              <a:t>between </a:t>
            </a:r>
            <a:r>
              <a:rPr lang="en-US" sz="2000" b="1" dirty="0"/>
              <a:t>the objects</a:t>
            </a:r>
            <a:r>
              <a:rPr lang="en-US" sz="2000" dirty="0"/>
              <a:t>.  </a:t>
            </a:r>
          </a:p>
          <a:p>
            <a:r>
              <a:rPr lang="en-US" sz="2000" dirty="0"/>
              <a:t> </a:t>
            </a:r>
          </a:p>
        </p:txBody>
      </p:sp>
      <p:sp>
        <p:nvSpPr>
          <p:cNvPr id="4" name="Content Placeholder 3"/>
          <p:cNvSpPr>
            <a:spLocks noGrp="1"/>
          </p:cNvSpPr>
          <p:nvPr>
            <p:ph sz="half" idx="2"/>
          </p:nvPr>
        </p:nvSpPr>
        <p:spPr>
          <a:xfrm>
            <a:off x="5989320" y="2084832"/>
            <a:ext cx="4754880" cy="4224528"/>
          </a:xfrm>
        </p:spPr>
        <p:txBody>
          <a:bodyPr>
            <a:normAutofit fontScale="77500" lnSpcReduction="20000"/>
          </a:bodyPr>
          <a:lstStyle/>
          <a:p>
            <a:r>
              <a:rPr lang="en-US" sz="2400" dirty="0"/>
              <a:t>The equation for Coulomb’s law is</a:t>
            </a:r>
            <a:r>
              <a:rPr lang="en-US" sz="2400" dirty="0" smtClean="0"/>
              <a:t>:</a:t>
            </a:r>
          </a:p>
          <a:p>
            <a:endParaRPr lang="en-US" sz="2400" dirty="0" smtClean="0"/>
          </a:p>
          <a:p>
            <a:endParaRPr lang="en-US" dirty="0"/>
          </a:p>
          <a:p>
            <a:endParaRPr lang="en-US" dirty="0" smtClean="0"/>
          </a:p>
          <a:p>
            <a:r>
              <a:rPr lang="en-US" sz="2400" i="1" dirty="0"/>
              <a:t>F</a:t>
            </a:r>
            <a:r>
              <a:rPr lang="en-US" sz="2400" dirty="0"/>
              <a:t> – electric force on one of the charged objects in </a:t>
            </a:r>
            <a:r>
              <a:rPr lang="en-US" sz="2400" dirty="0" err="1"/>
              <a:t>newtons</a:t>
            </a:r>
            <a:endParaRPr lang="en-US" sz="2400" dirty="0"/>
          </a:p>
          <a:p>
            <a:r>
              <a:rPr lang="en-US" sz="2400" i="1" dirty="0"/>
              <a:t>K</a:t>
            </a:r>
            <a:r>
              <a:rPr lang="en-US" sz="2400" dirty="0"/>
              <a:t> – Coulomb’s law constant or electric constant or electrostatic constant = 9 X 10</a:t>
            </a:r>
            <a:r>
              <a:rPr lang="en-US" sz="2400" baseline="30000" dirty="0"/>
              <a:t>9</a:t>
            </a:r>
            <a:endParaRPr lang="en-US" sz="2400" dirty="0"/>
          </a:p>
          <a:p>
            <a:r>
              <a:rPr lang="en-US" sz="2400" i="1" dirty="0"/>
              <a:t>q</a:t>
            </a:r>
            <a:r>
              <a:rPr lang="en-US" sz="2400" i="1" baseline="-25000" dirty="0"/>
              <a:t>1</a:t>
            </a:r>
            <a:r>
              <a:rPr lang="en-US" sz="2400" dirty="0"/>
              <a:t> – size of the charge on one of the objects in coulombs</a:t>
            </a:r>
          </a:p>
          <a:p>
            <a:r>
              <a:rPr lang="en-US" sz="2400" i="1" dirty="0"/>
              <a:t>q</a:t>
            </a:r>
            <a:r>
              <a:rPr lang="en-US" sz="2400" i="1" baseline="-25000" dirty="0"/>
              <a:t>2</a:t>
            </a:r>
            <a:r>
              <a:rPr lang="en-US" sz="2400" dirty="0"/>
              <a:t> – size of the charge on the other object in coulombs</a:t>
            </a:r>
          </a:p>
          <a:p>
            <a:r>
              <a:rPr lang="en-US" sz="2400" i="1" dirty="0"/>
              <a:t>r</a:t>
            </a:r>
            <a:r>
              <a:rPr lang="en-US" sz="2400" dirty="0"/>
              <a:t> – distance between the two objects in meters</a:t>
            </a:r>
          </a:p>
          <a:p>
            <a:endParaRPr lang="en-US" dirty="0"/>
          </a:p>
        </p:txBody>
      </p:sp>
      <p:pic>
        <p:nvPicPr>
          <p:cNvPr id="5" name="Picture 4"/>
          <p:cNvPicPr>
            <a:picLocks noChangeAspect="1"/>
          </p:cNvPicPr>
          <p:nvPr/>
        </p:nvPicPr>
        <p:blipFill rotWithShape="1">
          <a:blip r:embed="rId2"/>
          <a:srcRect l="25068" t="59673" r="65394" b="30208"/>
          <a:stretch/>
        </p:blipFill>
        <p:spPr>
          <a:xfrm>
            <a:off x="6879771" y="2373086"/>
            <a:ext cx="2030809" cy="1211362"/>
          </a:xfrm>
          <a:prstGeom prst="rect">
            <a:avLst/>
          </a:prstGeom>
        </p:spPr>
      </p:pic>
    </p:spTree>
    <p:extLst>
      <p:ext uri="{BB962C8B-B14F-4D97-AF65-F5344CB8AC3E}">
        <p14:creationId xmlns:p14="http://schemas.microsoft.com/office/powerpoint/2010/main" val="2847833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Electrostatics and Electric Fields</a:t>
            </a:r>
          </a:p>
        </p:txBody>
      </p:sp>
      <p:sp>
        <p:nvSpPr>
          <p:cNvPr id="3" name="Content Placeholder 2"/>
          <p:cNvSpPr>
            <a:spLocks noGrp="1"/>
          </p:cNvSpPr>
          <p:nvPr>
            <p:ph sz="half" idx="1"/>
          </p:nvPr>
        </p:nvSpPr>
        <p:spPr>
          <a:xfrm>
            <a:off x="1024127" y="2084832"/>
            <a:ext cx="4754879" cy="4224528"/>
          </a:xfrm>
        </p:spPr>
        <p:txBody>
          <a:bodyPr>
            <a:noAutofit/>
          </a:bodyPr>
          <a:lstStyle/>
          <a:p>
            <a:r>
              <a:rPr lang="en-US" sz="2400" dirty="0"/>
              <a:t>A charged object produces an electric field around it.  An </a:t>
            </a:r>
            <a:r>
              <a:rPr lang="en-US" sz="2400" b="1" dirty="0"/>
              <a:t>electric field</a:t>
            </a:r>
            <a:r>
              <a:rPr lang="en-US" sz="2400" dirty="0"/>
              <a:t> is a region of space in which a charged object will “feel” an electric force.  This means a </a:t>
            </a:r>
            <a:r>
              <a:rPr lang="en-US" sz="2400" b="1" i="1" dirty="0"/>
              <a:t>test charge</a:t>
            </a:r>
            <a:r>
              <a:rPr lang="en-US" sz="2400" dirty="0"/>
              <a:t> placed in the field will feel a force.  A </a:t>
            </a:r>
            <a:r>
              <a:rPr lang="en-US" sz="2400" b="1" i="1" dirty="0"/>
              <a:t>test charge</a:t>
            </a:r>
            <a:r>
              <a:rPr lang="en-US" sz="2400" dirty="0"/>
              <a:t> is a small, </a:t>
            </a:r>
            <a:r>
              <a:rPr lang="en-US" sz="2400" b="1" dirty="0"/>
              <a:t>positive</a:t>
            </a:r>
            <a:r>
              <a:rPr lang="en-US" sz="2400" dirty="0"/>
              <a:t> charge.  The test charge is considered so small that the test charge does not change the electric field.</a:t>
            </a:r>
          </a:p>
          <a:p>
            <a:r>
              <a:rPr lang="en-US" sz="2000" dirty="0"/>
              <a:t> </a:t>
            </a:r>
          </a:p>
        </p:txBody>
      </p:sp>
      <p:sp>
        <p:nvSpPr>
          <p:cNvPr id="4" name="Content Placeholder 3"/>
          <p:cNvSpPr>
            <a:spLocks noGrp="1"/>
          </p:cNvSpPr>
          <p:nvPr>
            <p:ph sz="half" idx="2"/>
          </p:nvPr>
        </p:nvSpPr>
        <p:spPr>
          <a:xfrm>
            <a:off x="5989320" y="2084832"/>
            <a:ext cx="4754880" cy="4224528"/>
          </a:xfrm>
        </p:spPr>
        <p:txBody>
          <a:bodyPr>
            <a:normAutofit/>
          </a:bodyPr>
          <a:lstStyle/>
          <a:p>
            <a:endParaRPr lang="en-US" dirty="0"/>
          </a:p>
        </p:txBody>
      </p:sp>
      <p:pic>
        <p:nvPicPr>
          <p:cNvPr id="4098" name="Picture 2" descr="Image result for electric field test ch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4164" y="3331029"/>
            <a:ext cx="5425741" cy="303314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electric field test ch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7240" y="130875"/>
            <a:ext cx="3142944" cy="3200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08790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507</TotalTime>
  <Words>1957</Words>
  <Application>Microsoft Office PowerPoint</Application>
  <PresentationFormat>Widescreen</PresentationFormat>
  <Paragraphs>158</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Cambria Math</vt:lpstr>
      <vt:lpstr>Symbol</vt:lpstr>
      <vt:lpstr>Tw Cen MT</vt:lpstr>
      <vt:lpstr>Tw Cen MT Condensed</vt:lpstr>
      <vt:lpstr>Wingdings</vt:lpstr>
      <vt:lpstr>Wingdings 3</vt:lpstr>
      <vt:lpstr>Integral</vt:lpstr>
      <vt:lpstr>Electrostatics and Electric Fields</vt:lpstr>
      <vt:lpstr>Electrostatics and Electric Fields</vt:lpstr>
      <vt:lpstr>Electrostatics and Electric Fields</vt:lpstr>
      <vt:lpstr>Electrostatics and Electric Fields</vt:lpstr>
      <vt:lpstr>Electrostatics and Electric Fields</vt:lpstr>
      <vt:lpstr>Electrostatics and Electric Fields</vt:lpstr>
      <vt:lpstr>Electrostatics and Electric Fields</vt:lpstr>
      <vt:lpstr>Electrostatics and Electric Fields</vt:lpstr>
      <vt:lpstr>Electrostatics and Electric Fields</vt:lpstr>
      <vt:lpstr>Electrostatics and Electric Fields</vt:lpstr>
      <vt:lpstr>Electrostatics and Electric Fields</vt:lpstr>
      <vt:lpstr>Electrostatics and Electric Fields</vt:lpstr>
      <vt:lpstr>Electrostatics and Electric Fields</vt:lpstr>
      <vt:lpstr>Electrostatics and Electric Fields</vt:lpstr>
      <vt:lpstr>Electrostatics and Electric Fields</vt:lpstr>
      <vt:lpstr>Electrostatics and Electric Fields</vt:lpstr>
      <vt:lpstr>Electrostatics and Electric Fields</vt:lpstr>
      <vt:lpstr>Electrostatics and Electric Fields (Uniform)</vt:lpstr>
      <vt:lpstr>Electrostatics and Electric Fields (Uniform)</vt:lpstr>
      <vt:lpstr>Electrostatics and Electric Fields (Uniform)</vt:lpstr>
      <vt:lpstr>Electrostatics and Electric Fields (Uniform)</vt:lpstr>
      <vt:lpstr>Electrostatics and Electric Fields</vt:lpstr>
      <vt:lpstr>Electrostatics and Electric Fields</vt:lpstr>
      <vt:lpstr>Electrostatics and Electric Fields</vt:lpstr>
      <vt:lpstr>Electrostatics and Electric Fields</vt:lpstr>
      <vt:lpstr>Example Problems</vt:lpstr>
      <vt:lpstr>Example Problems</vt:lpstr>
    </vt:vector>
  </TitlesOfParts>
  <Company>Wake County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Electrostatics and Electric Fields</dc:title>
  <dc:creator>Rowland Webb</dc:creator>
  <cp:lastModifiedBy>Rowland Webb</cp:lastModifiedBy>
  <cp:revision>21</cp:revision>
  <dcterms:created xsi:type="dcterms:W3CDTF">2017-05-24T14:02:18Z</dcterms:created>
  <dcterms:modified xsi:type="dcterms:W3CDTF">2017-05-25T12:43:59Z</dcterms:modified>
</cp:coreProperties>
</file>