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2" r:id="rId78"/>
    <p:sldId id="334" r:id="rId79"/>
    <p:sldId id="335" r:id="rId80"/>
    <p:sldId id="336" r:id="rId81"/>
    <p:sldId id="337" r:id="rId82"/>
    <p:sldId id="338" r:id="rId83"/>
    <p:sldId id="339" r:id="rId84"/>
    <p:sldId id="340" r:id="rId85"/>
    <p:sldId id="341" r:id="rId86"/>
    <p:sldId id="342" r:id="rId87"/>
    <p:sldId id="343" r:id="rId88"/>
    <p:sldId id="345" r:id="rId89"/>
    <p:sldId id="346" r:id="rId90"/>
    <p:sldId id="344"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47" d="100"/>
          <a:sy n="47" d="100"/>
        </p:scale>
        <p:origin x="9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2/20/2017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Forces and Motion</a:t>
            </a:r>
            <a:endParaRPr lang="en-US" dirty="0"/>
          </a:p>
        </p:txBody>
      </p:sp>
      <p:sp>
        <p:nvSpPr>
          <p:cNvPr id="3" name="Subtitle 2"/>
          <p:cNvSpPr>
            <a:spLocks noGrp="1"/>
          </p:cNvSpPr>
          <p:nvPr>
            <p:ph type="subTitle" idx="1"/>
          </p:nvPr>
        </p:nvSpPr>
        <p:spPr/>
        <p:txBody>
          <a:bodyPr>
            <a:normAutofit/>
          </a:bodyPr>
          <a:lstStyle/>
          <a:p>
            <a:r>
              <a:rPr lang="en-US" sz="2800" dirty="0" smtClean="0"/>
              <a:t>Newton’s Laws of Motion</a:t>
            </a:r>
            <a:endParaRPr lang="en-US" sz="2800" dirty="0"/>
          </a:p>
        </p:txBody>
      </p:sp>
    </p:spTree>
    <p:extLst>
      <p:ext uri="{BB962C8B-B14F-4D97-AF65-F5344CB8AC3E}">
        <p14:creationId xmlns:p14="http://schemas.microsoft.com/office/powerpoint/2010/main" val="127266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Newton’s 3</a:t>
            </a:r>
            <a:r>
              <a:rPr lang="en-US" b="1" baseline="30000" dirty="0" smtClean="0"/>
              <a:t>rd</a:t>
            </a:r>
            <a:r>
              <a:rPr lang="en-US" b="1" dirty="0" smtClean="0"/>
              <a:t> Law</a:t>
            </a:r>
            <a:endParaRPr lang="en-US" b="1" dirty="0"/>
          </a:p>
        </p:txBody>
      </p:sp>
      <p:sp>
        <p:nvSpPr>
          <p:cNvPr id="3" name="Content Placeholder 2"/>
          <p:cNvSpPr>
            <a:spLocks noGrp="1"/>
          </p:cNvSpPr>
          <p:nvPr>
            <p:ph sz="half" idx="1"/>
          </p:nvPr>
        </p:nvSpPr>
        <p:spPr/>
        <p:txBody>
          <a:bodyPr>
            <a:normAutofit/>
          </a:bodyPr>
          <a:lstStyle/>
          <a:p>
            <a:r>
              <a:rPr lang="en-US" sz="2800" dirty="0"/>
              <a:t>– law of paired forces – When object A applies a force on object B, object B will apply a force on object A that is equal in magnitude and opposite in direction.</a:t>
            </a:r>
          </a:p>
        </p:txBody>
      </p:sp>
      <p:sp>
        <p:nvSpPr>
          <p:cNvPr id="4" name="Content Placeholder 3"/>
          <p:cNvSpPr>
            <a:spLocks noGrp="1"/>
          </p:cNvSpPr>
          <p:nvPr>
            <p:ph sz="half" idx="2"/>
          </p:nvPr>
        </p:nvSpPr>
        <p:spPr>
          <a:xfrm>
            <a:off x="7291385" y="609600"/>
            <a:ext cx="4111627" cy="2653453"/>
          </a:xfrm>
        </p:spPr>
        <p:txBody>
          <a:bodyPr/>
          <a:lstStyle/>
          <a:p>
            <a:pPr marL="0" indent="0">
              <a:buNone/>
            </a:pPr>
            <a:endParaRPr lang="en-US" sz="2000" dirty="0" smtClean="0"/>
          </a:p>
          <a:p>
            <a:r>
              <a:rPr lang="en-US" sz="2000" dirty="0" smtClean="0"/>
              <a:t>Another </a:t>
            </a:r>
            <a:r>
              <a:rPr lang="en-US" sz="2000" dirty="0"/>
              <a:t>statement of Newton’s Third Law – law of action-reaction – For every action there is an equal but opposite reaction.  We shall see what Newton meant by “action” and “reaction” later.</a:t>
            </a:r>
          </a:p>
          <a:p>
            <a:endParaRPr lang="en-US" dirty="0"/>
          </a:p>
        </p:txBody>
      </p:sp>
      <p:sp>
        <p:nvSpPr>
          <p:cNvPr id="5" name="AutoShape 2" descr="Image result for newton's third law"/>
          <p:cNvSpPr>
            <a:spLocks noChangeAspect="1" noChangeArrowheads="1"/>
          </p:cNvSpPr>
          <p:nvPr/>
        </p:nvSpPr>
        <p:spPr bwMode="auto">
          <a:xfrm>
            <a:off x="7572374" y="4732337"/>
            <a:ext cx="1774825" cy="17748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3180611"/>
            <a:ext cx="4754879" cy="3169919"/>
          </a:xfrm>
          <a:prstGeom prst="rect">
            <a:avLst/>
          </a:prstGeom>
        </p:spPr>
      </p:pic>
    </p:spTree>
    <p:extLst>
      <p:ext uri="{BB962C8B-B14F-4D97-AF65-F5344CB8AC3E}">
        <p14:creationId xmlns:p14="http://schemas.microsoft.com/office/powerpoint/2010/main" val="31885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Body Diagrams</a:t>
            </a:r>
            <a:endParaRPr lang="en-US" dirty="0"/>
          </a:p>
        </p:txBody>
      </p:sp>
      <p:sp>
        <p:nvSpPr>
          <p:cNvPr id="3" name="Content Placeholder 2"/>
          <p:cNvSpPr>
            <a:spLocks noGrp="1"/>
          </p:cNvSpPr>
          <p:nvPr>
            <p:ph sz="half" idx="1"/>
          </p:nvPr>
        </p:nvSpPr>
        <p:spPr/>
        <p:txBody>
          <a:bodyPr>
            <a:noAutofit/>
          </a:bodyPr>
          <a:lstStyle/>
          <a:p>
            <a:r>
              <a:rPr lang="en-US" sz="2400" dirty="0"/>
              <a:t>A free-body diagram shows all the forces on an object.  Each force is represented by an arrow.  The length of the arrow shows the magnitude of the force and the arrow points in the direction in which the force acts.  The tail of the arrow is connected to the system object and points AWAY from the object.</a:t>
            </a:r>
          </a:p>
          <a:p>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00413" y="2065868"/>
            <a:ext cx="5229473" cy="267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3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Free Body Diagrams</a:t>
            </a:r>
            <a:endParaRPr lang="en-US" sz="4000" b="1" dirty="0"/>
          </a:p>
        </p:txBody>
      </p:sp>
      <p:sp>
        <p:nvSpPr>
          <p:cNvPr id="3" name="Content Placeholder 2"/>
          <p:cNvSpPr>
            <a:spLocks noGrp="1"/>
          </p:cNvSpPr>
          <p:nvPr>
            <p:ph sz="half" idx="1"/>
          </p:nvPr>
        </p:nvSpPr>
        <p:spPr>
          <a:xfrm>
            <a:off x="650615" y="3005459"/>
            <a:ext cx="4995334" cy="3649134"/>
          </a:xfrm>
        </p:spPr>
        <p:txBody>
          <a:bodyPr>
            <a:noAutofit/>
          </a:bodyPr>
          <a:lstStyle/>
          <a:p>
            <a:endParaRPr lang="en-US" sz="2400" dirty="0" smtClean="0"/>
          </a:p>
          <a:p>
            <a:endParaRPr lang="en-US" sz="2400" dirty="0"/>
          </a:p>
          <a:p>
            <a:r>
              <a:rPr lang="en-US" sz="2400" dirty="0" smtClean="0"/>
              <a:t>STEP </a:t>
            </a:r>
            <a:r>
              <a:rPr lang="en-US" sz="2400" dirty="0"/>
              <a:t>1:  Identify the system – the </a:t>
            </a:r>
            <a:r>
              <a:rPr lang="en-US" sz="2400" b="1" dirty="0"/>
              <a:t>one</a:t>
            </a:r>
            <a:r>
              <a:rPr lang="en-US" sz="2400" dirty="0"/>
              <a:t> object whose motion you want to examine.</a:t>
            </a:r>
          </a:p>
          <a:p>
            <a:r>
              <a:rPr lang="en-US" sz="2400" dirty="0"/>
              <a:t> </a:t>
            </a:r>
            <a:r>
              <a:rPr lang="en-US" sz="2400" dirty="0" smtClean="0"/>
              <a:t>STEP </a:t>
            </a:r>
            <a:r>
              <a:rPr lang="en-US" sz="2400" dirty="0"/>
              <a:t>2:  Draw the system object as a point or a box with no other objects shown</a:t>
            </a:r>
            <a:r>
              <a:rPr lang="en-US" sz="2400" dirty="0" smtClean="0"/>
              <a:t>.</a:t>
            </a:r>
          </a:p>
          <a:p>
            <a:r>
              <a:rPr lang="en-US" sz="2400" dirty="0"/>
              <a:t>STEP 3:  Draw X-Y axes and assign + and – directions for each axis.</a:t>
            </a:r>
          </a:p>
          <a:p>
            <a:endParaRPr lang="en-US" sz="2400" dirty="0"/>
          </a:p>
        </p:txBody>
      </p:sp>
      <p:sp>
        <p:nvSpPr>
          <p:cNvPr id="4" name="Content Placeholder 3"/>
          <p:cNvSpPr>
            <a:spLocks noGrp="1"/>
          </p:cNvSpPr>
          <p:nvPr>
            <p:ph sz="half" idx="2"/>
          </p:nvPr>
        </p:nvSpPr>
        <p:spPr>
          <a:xfrm>
            <a:off x="5681137" y="0"/>
            <a:ext cx="5982543" cy="4258733"/>
          </a:xfrm>
        </p:spPr>
        <p:txBody>
          <a:bodyPr>
            <a:normAutofit fontScale="70000" lnSpcReduction="20000"/>
          </a:bodyPr>
          <a:lstStyle/>
          <a:p>
            <a:endParaRPr lang="en-US" sz="2000" dirty="0" smtClean="0"/>
          </a:p>
          <a:p>
            <a:endParaRPr lang="en-US" sz="2000" dirty="0"/>
          </a:p>
          <a:p>
            <a:r>
              <a:rPr lang="en-US" sz="3200" dirty="0"/>
              <a:t>		</a:t>
            </a:r>
            <a:r>
              <a:rPr lang="en-US" sz="3200" b="1" dirty="0"/>
              <a:t>IF the object is on a surface THEN draw the X-axis parallel to the surface.</a:t>
            </a:r>
            <a:endParaRPr lang="en-US" sz="3200" dirty="0"/>
          </a:p>
          <a:p>
            <a:r>
              <a:rPr lang="en-US" sz="3200" b="1" dirty="0"/>
              <a:t>		IF the object in NOT on a surface THEN draw the X-axis horizontal.</a:t>
            </a:r>
            <a:endParaRPr lang="en-US" sz="3200" dirty="0"/>
          </a:p>
          <a:p>
            <a:r>
              <a:rPr lang="en-US" sz="3200" dirty="0"/>
              <a:t>STEP 4:  Determine which forces act on the object</a:t>
            </a:r>
            <a:r>
              <a:rPr lang="en-US" sz="3200" dirty="0" smtClean="0"/>
              <a:t>.</a:t>
            </a:r>
          </a:p>
          <a:p>
            <a:r>
              <a:rPr lang="en-US" sz="3200" dirty="0"/>
              <a:t>STEP 5:  Draw and </a:t>
            </a:r>
            <a:r>
              <a:rPr lang="en-US" sz="3200" b="1" dirty="0"/>
              <a:t>label</a:t>
            </a:r>
            <a:r>
              <a:rPr lang="en-US" sz="3200" dirty="0"/>
              <a:t> the forces identified in step 3 acting on the system object you drew in step 2.  The force </a:t>
            </a:r>
            <a:r>
              <a:rPr lang="en-US" sz="3200" dirty="0" smtClean="0"/>
              <a:t> vector </a:t>
            </a:r>
            <a:r>
              <a:rPr lang="en-US" sz="3200" dirty="0"/>
              <a:t>is drawn with its tail on the system object and its arrow pointing away from the object.</a:t>
            </a:r>
          </a:p>
          <a:p>
            <a:endParaRPr lang="en-US" sz="20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472" y="1636394"/>
            <a:ext cx="1838571" cy="17276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513" y="4104641"/>
            <a:ext cx="6087643" cy="2617686"/>
          </a:xfrm>
          <a:prstGeom prst="rect">
            <a:avLst/>
          </a:prstGeom>
        </p:spPr>
      </p:pic>
    </p:spTree>
    <p:extLst>
      <p:ext uri="{BB962C8B-B14F-4D97-AF65-F5344CB8AC3E}">
        <p14:creationId xmlns:p14="http://schemas.microsoft.com/office/powerpoint/2010/main" val="96678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sz="half" idx="1"/>
          </p:nvPr>
        </p:nvSpPr>
        <p:spPr>
          <a:xfrm>
            <a:off x="685801" y="2711027"/>
            <a:ext cx="4995334" cy="3649134"/>
          </a:xfrm>
        </p:spPr>
        <p:txBody>
          <a:bodyPr>
            <a:noAutofit/>
          </a:bodyPr>
          <a:lstStyle/>
          <a:p>
            <a:r>
              <a:rPr lang="en-US" sz="2400" b="1" dirty="0"/>
              <a:t>gravity </a:t>
            </a:r>
            <a:r>
              <a:rPr lang="en-US" sz="2400" dirty="0"/>
              <a:t> - The force of gravity or weight vector </a:t>
            </a:r>
            <a:r>
              <a:rPr lang="en-US" sz="2400" b="1" dirty="0"/>
              <a:t>always</a:t>
            </a:r>
            <a:r>
              <a:rPr lang="en-US" sz="2400" dirty="0"/>
              <a:t> points toward the center of the earth.</a:t>
            </a:r>
          </a:p>
          <a:p>
            <a:r>
              <a:rPr lang="en-US" sz="2400" b="1" dirty="0"/>
              <a:t>normal force</a:t>
            </a:r>
            <a:r>
              <a:rPr lang="en-US" sz="2400" dirty="0"/>
              <a:t> – The normal force vector </a:t>
            </a:r>
            <a:r>
              <a:rPr lang="en-US" sz="2400" b="1" dirty="0"/>
              <a:t>always</a:t>
            </a:r>
            <a:r>
              <a:rPr lang="en-US" sz="2400" dirty="0"/>
              <a:t> points away from the surface and is perpendicular to the surface.</a:t>
            </a:r>
          </a:p>
          <a:p>
            <a:r>
              <a:rPr lang="en-US" sz="2400" dirty="0"/>
              <a:t>		NOTE WELL – The normal force is only straight upward if the surface is level, perpendicular to </a:t>
            </a:r>
            <a:r>
              <a:rPr lang="en-US" sz="2400" dirty="0" smtClean="0"/>
              <a:t>the </a:t>
            </a:r>
            <a:r>
              <a:rPr lang="en-US" sz="2400" dirty="0"/>
              <a:t>force of gravity.</a:t>
            </a:r>
          </a:p>
          <a:p>
            <a:endParaRPr lang="en-US" sz="2400"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27612" y="640927"/>
            <a:ext cx="5714462" cy="2926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95" y="3598334"/>
            <a:ext cx="4227095" cy="3150980"/>
          </a:xfrm>
          <a:prstGeom prst="rect">
            <a:avLst/>
          </a:prstGeom>
        </p:spPr>
      </p:pic>
    </p:spTree>
    <p:extLst>
      <p:ext uri="{BB962C8B-B14F-4D97-AF65-F5344CB8AC3E}">
        <p14:creationId xmlns:p14="http://schemas.microsoft.com/office/powerpoint/2010/main" val="60081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sz="half" idx="1"/>
          </p:nvPr>
        </p:nvSpPr>
        <p:spPr>
          <a:xfrm>
            <a:off x="685801" y="2711027"/>
            <a:ext cx="4995334" cy="3649134"/>
          </a:xfrm>
        </p:spPr>
        <p:txBody>
          <a:bodyPr>
            <a:noAutofit/>
          </a:bodyPr>
          <a:lstStyle/>
          <a:p>
            <a:r>
              <a:rPr lang="en-US" sz="2400" b="1" dirty="0"/>
              <a:t>friction</a:t>
            </a:r>
            <a:r>
              <a:rPr lang="en-US" sz="2400" dirty="0"/>
              <a:t> – The friction vector is</a:t>
            </a:r>
            <a:r>
              <a:rPr lang="en-US" sz="2400" b="1" dirty="0"/>
              <a:t> always</a:t>
            </a:r>
            <a:r>
              <a:rPr lang="en-US" sz="2400" dirty="0"/>
              <a:t> parallel to the surface that produces the friction.</a:t>
            </a:r>
          </a:p>
          <a:p>
            <a:r>
              <a:rPr lang="en-US" sz="2400" dirty="0"/>
              <a:t>	    For </a:t>
            </a:r>
            <a:r>
              <a:rPr lang="en-US" sz="2400" b="1" dirty="0"/>
              <a:t>sliding or kinetic friction</a:t>
            </a:r>
            <a:r>
              <a:rPr lang="en-US" sz="2400" dirty="0"/>
              <a:t> the vector will point opposite the direction in which the object moves.</a:t>
            </a:r>
          </a:p>
          <a:p>
            <a:r>
              <a:rPr lang="en-US" sz="2400" dirty="0"/>
              <a:t>	    For </a:t>
            </a:r>
            <a:r>
              <a:rPr lang="en-US" sz="2400" b="1" dirty="0"/>
              <a:t>static friction</a:t>
            </a:r>
            <a:r>
              <a:rPr lang="en-US" sz="2400" dirty="0"/>
              <a:t> the vector will point opposite the direction in which the object </a:t>
            </a:r>
            <a:r>
              <a:rPr lang="en-US" sz="2400" b="1" dirty="0"/>
              <a:t>would</a:t>
            </a:r>
            <a:r>
              <a:rPr lang="en-US" sz="2400" dirty="0"/>
              <a:t> move if there </a:t>
            </a:r>
            <a:r>
              <a:rPr lang="en-US" sz="2400" dirty="0" smtClean="0"/>
              <a:t>were </a:t>
            </a:r>
            <a:r>
              <a:rPr lang="en-US" sz="2400" dirty="0"/>
              <a:t>no static friction.</a:t>
            </a:r>
          </a:p>
          <a:p>
            <a:endParaRPr lang="en-US" sz="2400"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27612" y="640927"/>
            <a:ext cx="5714462" cy="2926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95" y="3598334"/>
            <a:ext cx="4227095" cy="3150980"/>
          </a:xfrm>
          <a:prstGeom prst="rect">
            <a:avLst/>
          </a:prstGeom>
        </p:spPr>
      </p:pic>
    </p:spTree>
    <p:extLst>
      <p:ext uri="{BB962C8B-B14F-4D97-AF65-F5344CB8AC3E}">
        <p14:creationId xmlns:p14="http://schemas.microsoft.com/office/powerpoint/2010/main" val="393239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sz="half" idx="1"/>
          </p:nvPr>
        </p:nvSpPr>
        <p:spPr>
          <a:xfrm>
            <a:off x="685801" y="2711027"/>
            <a:ext cx="4995334" cy="3649134"/>
          </a:xfrm>
        </p:spPr>
        <p:txBody>
          <a:bodyPr>
            <a:noAutofit/>
          </a:bodyPr>
          <a:lstStyle/>
          <a:p>
            <a:r>
              <a:rPr lang="en-US" sz="2800" b="1" dirty="0"/>
              <a:t>spring force</a:t>
            </a:r>
            <a:r>
              <a:rPr lang="en-US" sz="2800" dirty="0"/>
              <a:t> – The spring force is directed parallel to the spring.</a:t>
            </a:r>
          </a:p>
          <a:p>
            <a:pPr lvl="1"/>
            <a:r>
              <a:rPr lang="en-US" sz="2600" b="1" dirty="0"/>
              <a:t>compressed spring</a:t>
            </a:r>
            <a:r>
              <a:rPr lang="en-US" sz="2600" dirty="0"/>
              <a:t> – The spring force is away from the spring.</a:t>
            </a:r>
          </a:p>
          <a:p>
            <a:pPr lvl="1"/>
            <a:r>
              <a:rPr lang="en-US" sz="2600" b="1" dirty="0"/>
              <a:t>stretched spring</a:t>
            </a:r>
            <a:r>
              <a:rPr lang="en-US" sz="2600" dirty="0"/>
              <a:t> – The spring force is toward the spring.</a:t>
            </a:r>
          </a:p>
          <a:p>
            <a:pPr marL="0" indent="0">
              <a:buNone/>
            </a:pPr>
            <a:endParaRPr lang="en-US" sz="2800" dirty="0"/>
          </a:p>
          <a:p>
            <a:endParaRPr lang="en-U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53490" y="2869354"/>
            <a:ext cx="6538510" cy="305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5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sz="half" idx="1"/>
          </p:nvPr>
        </p:nvSpPr>
        <p:spPr>
          <a:xfrm>
            <a:off x="685801" y="2711027"/>
            <a:ext cx="4995334" cy="3649134"/>
          </a:xfrm>
        </p:spPr>
        <p:txBody>
          <a:bodyPr>
            <a:noAutofit/>
          </a:bodyPr>
          <a:lstStyle/>
          <a:p>
            <a:r>
              <a:rPr lang="en-US" sz="2800" b="1" dirty="0"/>
              <a:t>tension</a:t>
            </a:r>
            <a:r>
              <a:rPr lang="en-US" sz="2800" dirty="0"/>
              <a:t> – The tension force of a rope is directed along the line of the rope and away from the system object.  </a:t>
            </a:r>
          </a:p>
          <a:p>
            <a:r>
              <a:rPr lang="en-US" sz="2800" dirty="0" smtClean="0"/>
              <a:t>The </a:t>
            </a:r>
            <a:r>
              <a:rPr lang="en-US" sz="2800" dirty="0"/>
              <a:t>tension must always be a </a:t>
            </a:r>
            <a:r>
              <a:rPr lang="en-US" sz="2800" b="1" dirty="0"/>
              <a:t>pull</a:t>
            </a:r>
            <a:r>
              <a:rPr lang="en-US" sz="2800" dirty="0"/>
              <a:t>.</a:t>
            </a:r>
          </a:p>
          <a:p>
            <a:endParaRPr lang="en-US" sz="2400"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970" t="4686" r="44858" b="1"/>
          <a:stretch/>
        </p:blipFill>
        <p:spPr>
          <a:xfrm>
            <a:off x="9195860" y="1034879"/>
            <a:ext cx="2526031" cy="249751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742" y="1111122"/>
            <a:ext cx="3401057" cy="15999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135" y="3206857"/>
            <a:ext cx="3514725" cy="2657475"/>
          </a:xfrm>
          <a:prstGeom prst="rect">
            <a:avLst/>
          </a:prstGeom>
          <a:solidFill>
            <a:schemeClr val="accent6">
              <a:lumMod val="60000"/>
              <a:lumOff val="40000"/>
            </a:schemeClr>
          </a:solid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4622" y="3735486"/>
            <a:ext cx="1968506" cy="2624675"/>
          </a:xfrm>
          <a:prstGeom prst="rect">
            <a:avLst/>
          </a:prstGeom>
          <a:solidFill>
            <a:schemeClr val="accent1">
              <a:lumMod val="75000"/>
            </a:schemeClr>
          </a:solidFill>
        </p:spPr>
      </p:pic>
    </p:spTree>
    <p:extLst>
      <p:ext uri="{BB962C8B-B14F-4D97-AF65-F5344CB8AC3E}">
        <p14:creationId xmlns:p14="http://schemas.microsoft.com/office/powerpoint/2010/main" val="333622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sz="half" idx="1"/>
          </p:nvPr>
        </p:nvSpPr>
        <p:spPr>
          <a:xfrm>
            <a:off x="685801" y="2711027"/>
            <a:ext cx="4995334" cy="3649134"/>
          </a:xfrm>
        </p:spPr>
        <p:txBody>
          <a:bodyPr>
            <a:noAutofit/>
          </a:bodyPr>
          <a:lstStyle/>
          <a:p>
            <a:r>
              <a:rPr lang="en-US" sz="2800" b="1" dirty="0" smtClean="0"/>
              <a:t>contact </a:t>
            </a:r>
            <a:r>
              <a:rPr lang="en-US" sz="2800" b="1" dirty="0"/>
              <a:t>force from solid object</a:t>
            </a:r>
            <a:r>
              <a:rPr lang="en-US" sz="2800" dirty="0"/>
              <a:t> -  The direction of this force is determined by the situation described in the </a:t>
            </a:r>
            <a:r>
              <a:rPr lang="en-US" sz="2800" dirty="0" smtClean="0"/>
              <a:t>problem</a:t>
            </a:r>
            <a:r>
              <a:rPr lang="en-US" sz="2800" dirty="0"/>
              <a:t>.</a:t>
            </a:r>
          </a:p>
          <a:p>
            <a:pPr marL="0" indent="0">
              <a:buNone/>
            </a:pPr>
            <a:endParaRPr lang="en-US" sz="2800" dirty="0"/>
          </a:p>
          <a:p>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20099" y="3522133"/>
            <a:ext cx="4371587" cy="2491805"/>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509" y="890042"/>
            <a:ext cx="4054566" cy="235164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pic>
    </p:spTree>
    <p:extLst>
      <p:ext uri="{BB962C8B-B14F-4D97-AF65-F5344CB8AC3E}">
        <p14:creationId xmlns:p14="http://schemas.microsoft.com/office/powerpoint/2010/main" val="65882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How to calculate Forces</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a:xfrm>
                <a:off x="685801" y="2142066"/>
                <a:ext cx="5614394" cy="3878905"/>
              </a:xfrm>
              <a:ln w="25400">
                <a:solidFill>
                  <a:schemeClr val="accent1"/>
                </a:solidFill>
              </a:ln>
            </p:spPr>
            <p:txBody>
              <a:bodyPr>
                <a:normAutofit fontScale="62500" lnSpcReduction="20000"/>
              </a:bodyPr>
              <a:lstStyle/>
              <a:p>
                <a:r>
                  <a:rPr lang="en-US" sz="2900" b="1" u="sng" dirty="0"/>
                  <a:t>IF an object moves across a surface </a:t>
                </a:r>
                <a:r>
                  <a:rPr lang="en-US" sz="2900" b="1" u="sng" dirty="0" smtClean="0"/>
                  <a:t>THEN</a:t>
                </a:r>
              </a:p>
              <a:p>
                <a:r>
                  <a:rPr lang="en-US" sz="2900" dirty="0"/>
                  <a:t>Σ X-components = NET </a:t>
                </a:r>
                <a:r>
                  <a:rPr lang="en-US" sz="2900" dirty="0" smtClean="0"/>
                  <a:t>force</a:t>
                </a:r>
              </a:p>
              <a:p>
                <a:r>
                  <a:rPr lang="en-US" sz="2900" dirty="0"/>
                  <a:t>Σ Y-components = </a:t>
                </a:r>
                <a:r>
                  <a:rPr lang="en-US" sz="2900" dirty="0" smtClean="0"/>
                  <a:t>zero</a:t>
                </a:r>
              </a:p>
              <a:p>
                <a:r>
                  <a:rPr lang="en-US" sz="2900" dirty="0"/>
                  <a:t>TO CALCULATE</a:t>
                </a:r>
                <a:r>
                  <a:rPr lang="en-US" sz="2900" dirty="0" smtClean="0"/>
                  <a:t>:</a:t>
                </a:r>
              </a:p>
              <a:p>
                <a:r>
                  <a:rPr lang="en-US" sz="2900" b="1" dirty="0"/>
                  <a:t>weight</a:t>
                </a:r>
                <a:r>
                  <a:rPr lang="en-US" sz="2900" dirty="0"/>
                  <a:t> use W = m</a:t>
                </a:r>
                <a:r>
                  <a:rPr lang="en-US" sz="2900" i="1" dirty="0"/>
                  <a:t>g</a:t>
                </a:r>
                <a:r>
                  <a:rPr lang="en-US" sz="2900" dirty="0"/>
                  <a:t> or Σ Y-components = </a:t>
                </a:r>
                <a:r>
                  <a:rPr lang="en-US" sz="2900" dirty="0" smtClean="0"/>
                  <a:t>zero</a:t>
                </a:r>
              </a:p>
              <a:p>
                <a:r>
                  <a:rPr lang="en-US" sz="2900" b="1" dirty="0"/>
                  <a:t>friction</a:t>
                </a:r>
                <a:r>
                  <a:rPr lang="en-US" sz="2900" dirty="0"/>
                  <a:t> use Σ X-components = NET force  or  </a:t>
                </a:r>
                <a14:m>
                  <m:oMath xmlns:m="http://schemas.openxmlformats.org/officeDocument/2006/math">
                    <m:r>
                      <a:rPr lang="en-US" sz="2900" i="1">
                        <a:latin typeface="Cambria Math" panose="02040503050406030204" pitchFamily="18" charset="0"/>
                      </a:rPr>
                      <m:t>𝑓</m:t>
                    </m:r>
                    <m:r>
                      <a:rPr lang="en-US" sz="2900" i="1">
                        <a:latin typeface="Cambria Math" panose="02040503050406030204" pitchFamily="18" charset="0"/>
                      </a:rPr>
                      <m:t>= </m:t>
                    </m:r>
                    <m:r>
                      <a:rPr lang="en-US" sz="2900" i="1">
                        <a:latin typeface="Cambria Math" panose="02040503050406030204" pitchFamily="18" charset="0"/>
                      </a:rPr>
                      <m:t>𝜇</m:t>
                    </m:r>
                    <m:r>
                      <a:rPr lang="en-US" sz="2900" i="1">
                        <a:latin typeface="Cambria Math" panose="02040503050406030204" pitchFamily="18" charset="0"/>
                      </a:rPr>
                      <m:t>𝑁</m:t>
                    </m:r>
                  </m:oMath>
                </a14:m>
                <a:endParaRPr lang="en-US" sz="2900" dirty="0" smtClean="0"/>
              </a:p>
              <a:p>
                <a:r>
                  <a:rPr lang="en-US" sz="2900" b="1" dirty="0"/>
                  <a:t>normal force</a:t>
                </a:r>
                <a:r>
                  <a:rPr lang="en-US" sz="2900" dirty="0"/>
                  <a:t> use Σ Y-components = zero  or  </a:t>
                </a:r>
                <a14:m>
                  <m:oMath xmlns:m="http://schemas.openxmlformats.org/officeDocument/2006/math">
                    <m:r>
                      <a:rPr lang="en-US" sz="2900" i="1">
                        <a:latin typeface="Cambria Math" panose="02040503050406030204" pitchFamily="18" charset="0"/>
                      </a:rPr>
                      <m:t>𝑓</m:t>
                    </m:r>
                    <m:r>
                      <a:rPr lang="en-US" sz="2900" i="1">
                        <a:latin typeface="Cambria Math" panose="02040503050406030204" pitchFamily="18" charset="0"/>
                      </a:rPr>
                      <m:t>= </m:t>
                    </m:r>
                    <m:r>
                      <a:rPr lang="en-US" sz="2900" i="1">
                        <a:latin typeface="Cambria Math" panose="02040503050406030204" pitchFamily="18" charset="0"/>
                      </a:rPr>
                      <m:t>𝜇</m:t>
                    </m:r>
                    <m:r>
                      <a:rPr lang="en-US" sz="2900" i="1">
                        <a:latin typeface="Cambria Math" panose="02040503050406030204" pitchFamily="18" charset="0"/>
                      </a:rPr>
                      <m:t>𝑁</m:t>
                    </m:r>
                  </m:oMath>
                </a14:m>
                <a:endParaRPr lang="en-US" sz="2900" dirty="0" smtClean="0"/>
              </a:p>
              <a:p>
                <a:r>
                  <a:rPr lang="en-US" sz="2900" b="1" dirty="0"/>
                  <a:t>other individual contact force </a:t>
                </a:r>
                <a:r>
                  <a:rPr lang="en-US" sz="2900" dirty="0" smtClean="0"/>
                  <a:t>use</a:t>
                </a:r>
              </a:p>
              <a:p>
                <a:r>
                  <a:rPr lang="en-US" sz="2900" dirty="0"/>
                  <a:t>Σ X-components = NET force </a:t>
                </a:r>
                <a:endParaRPr lang="en-US" sz="2900" dirty="0" smtClean="0"/>
              </a:p>
              <a:p>
                <a:r>
                  <a:rPr lang="en-US" sz="2900" dirty="0"/>
                  <a:t>Σ Y-components = zero</a:t>
                </a:r>
                <a:endParaRPr lang="en-US" sz="2900" dirty="0" smtClean="0"/>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xfrm>
                <a:off x="685801" y="2142066"/>
                <a:ext cx="5614394" cy="3878905"/>
              </a:xfrm>
              <a:blipFill rotWithShape="0">
                <a:blip r:embed="rId2"/>
                <a:stretch>
                  <a:fillRect l="-541"/>
                </a:stretch>
              </a:blipFill>
              <a:ln w="25400">
                <a:solidFill>
                  <a:schemeClr val="accent1"/>
                </a:solidFill>
              </a:ln>
            </p:spPr>
            <p:txBody>
              <a:bodyPr/>
              <a:lstStyle/>
              <a:p>
                <a:r>
                  <a:rPr lang="en-US">
                    <a:noFill/>
                  </a:rPr>
                  <a:t> </a:t>
                </a:r>
              </a:p>
            </p:txBody>
          </p:sp>
        </mc:Fallback>
      </mc:AlternateContent>
      <p:sp>
        <p:nvSpPr>
          <p:cNvPr id="9" name="Content Placeholder 8"/>
          <p:cNvSpPr>
            <a:spLocks noGrp="1"/>
          </p:cNvSpPr>
          <p:nvPr>
            <p:ph sz="half" idx="2"/>
          </p:nvPr>
        </p:nvSpPr>
        <p:spPr>
          <a:xfrm>
            <a:off x="6300195" y="2138290"/>
            <a:ext cx="5305651" cy="3882682"/>
          </a:xfrm>
          <a:ln w="25400">
            <a:solidFill>
              <a:schemeClr val="accent1"/>
            </a:solidFill>
          </a:ln>
        </p:spPr>
        <p:txBody>
          <a:bodyPr>
            <a:noAutofit/>
          </a:bodyPr>
          <a:lstStyle/>
          <a:p>
            <a:r>
              <a:rPr lang="en-US" b="1" u="sng" dirty="0"/>
              <a:t>IF an object moves straight up or down </a:t>
            </a:r>
            <a:r>
              <a:rPr lang="en-US" b="1" u="sng" dirty="0" smtClean="0"/>
              <a:t>THEN</a:t>
            </a:r>
            <a:endParaRPr lang="en-US" dirty="0"/>
          </a:p>
          <a:p>
            <a:r>
              <a:rPr lang="en-US" dirty="0"/>
              <a:t>Σ Y-components = NET </a:t>
            </a:r>
            <a:r>
              <a:rPr lang="en-US" dirty="0" smtClean="0"/>
              <a:t>force</a:t>
            </a:r>
          </a:p>
          <a:p>
            <a:r>
              <a:rPr lang="en-US" dirty="0"/>
              <a:t>Σ X-components = </a:t>
            </a:r>
            <a:r>
              <a:rPr lang="en-US" dirty="0" smtClean="0"/>
              <a:t>zero</a:t>
            </a:r>
            <a:endParaRPr lang="en-US" dirty="0"/>
          </a:p>
          <a:p>
            <a:r>
              <a:rPr lang="en-US" dirty="0"/>
              <a:t>TO CALCULATE</a:t>
            </a:r>
            <a:r>
              <a:rPr lang="en-US" dirty="0" smtClean="0"/>
              <a:t>:</a:t>
            </a:r>
          </a:p>
          <a:p>
            <a:r>
              <a:rPr lang="en-US" b="1" dirty="0"/>
              <a:t>weight</a:t>
            </a:r>
            <a:r>
              <a:rPr lang="en-US" dirty="0"/>
              <a:t> use W = m</a:t>
            </a:r>
            <a:r>
              <a:rPr lang="en-US" i="1" dirty="0"/>
              <a:t>g</a:t>
            </a:r>
            <a:r>
              <a:rPr lang="en-US" dirty="0"/>
              <a:t> or Σ Y-components = NET </a:t>
            </a:r>
            <a:r>
              <a:rPr lang="en-US" dirty="0" smtClean="0"/>
              <a:t>force</a:t>
            </a:r>
          </a:p>
          <a:p>
            <a:r>
              <a:rPr lang="en-US" b="1" dirty="0"/>
              <a:t>vertical spring force</a:t>
            </a:r>
            <a:r>
              <a:rPr lang="en-US" dirty="0"/>
              <a:t> use Σ Y-components = NET </a:t>
            </a:r>
            <a:r>
              <a:rPr lang="en-US" dirty="0" smtClean="0"/>
              <a:t>F</a:t>
            </a:r>
          </a:p>
          <a:p>
            <a:r>
              <a:rPr lang="en-US" b="1" dirty="0"/>
              <a:t>other individual contact force </a:t>
            </a:r>
            <a:r>
              <a:rPr lang="en-US" dirty="0" smtClean="0"/>
              <a:t>use</a:t>
            </a:r>
          </a:p>
          <a:p>
            <a:r>
              <a:rPr lang="en-US" dirty="0"/>
              <a:t>Σ Y-components = NET </a:t>
            </a:r>
            <a:r>
              <a:rPr lang="en-US" dirty="0" smtClean="0"/>
              <a:t>force</a:t>
            </a:r>
          </a:p>
          <a:p>
            <a:r>
              <a:rPr lang="en-US" dirty="0"/>
              <a:t>Σ X-components = zero</a:t>
            </a:r>
          </a:p>
        </p:txBody>
      </p:sp>
    </p:spTree>
    <p:extLst>
      <p:ext uri="{BB962C8B-B14F-4D97-AF65-F5344CB8AC3E}">
        <p14:creationId xmlns:p14="http://schemas.microsoft.com/office/powerpoint/2010/main" val="134100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A single force of 1.5 N pulls a 3 kg object from rest across a surface.</a:t>
            </a:r>
            <a:br>
              <a:rPr lang="en-US" dirty="0"/>
            </a:br>
            <a:r>
              <a:rPr lang="en-US" dirty="0"/>
              <a:t>	</a:t>
            </a:r>
          </a:p>
        </p:txBody>
      </p:sp>
      <p:sp>
        <p:nvSpPr>
          <p:cNvPr id="3" name="Content Placeholder 2"/>
          <p:cNvSpPr>
            <a:spLocks noGrp="1"/>
          </p:cNvSpPr>
          <p:nvPr>
            <p:ph sz="half" idx="1"/>
          </p:nvPr>
        </p:nvSpPr>
        <p:spPr/>
        <p:txBody>
          <a:bodyPr>
            <a:normAutofit/>
          </a:bodyPr>
          <a:lstStyle/>
          <a:p>
            <a:r>
              <a:rPr lang="en-US" sz="2800" dirty="0"/>
              <a:t>(a)  What is the acceleration of the object?</a:t>
            </a:r>
            <a:br>
              <a:rPr lang="en-US" sz="2800" dirty="0"/>
            </a:br>
            <a:endParaRPr lang="en-US" sz="2800" dirty="0"/>
          </a:p>
        </p:txBody>
      </p:sp>
      <p:sp>
        <p:nvSpPr>
          <p:cNvPr id="4" name="Content Placeholder 3"/>
          <p:cNvSpPr>
            <a:spLocks noGrp="1"/>
          </p:cNvSpPr>
          <p:nvPr>
            <p:ph sz="half" idx="2"/>
          </p:nvPr>
        </p:nvSpPr>
        <p:spPr/>
        <p:txBody>
          <a:bodyPr/>
          <a:lstStyle/>
          <a:p>
            <a:endParaRPr lang="en-US" dirty="0"/>
          </a:p>
        </p:txBody>
      </p:sp>
      <p:sp>
        <p:nvSpPr>
          <p:cNvPr id="5" name="Rectangle 4"/>
          <p:cNvSpPr/>
          <p:nvPr/>
        </p:nvSpPr>
        <p:spPr>
          <a:xfrm>
            <a:off x="6077243" y="4065563"/>
            <a:ext cx="4360985" cy="11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04185" y="3784209"/>
            <a:ext cx="590843" cy="2813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777955" y="3910362"/>
            <a:ext cx="10832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42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2400" dirty="0"/>
              <a:t>In 1667, Isaac Newton identified three laws of motion which are the basis of our study of mechanics which is often call Newtonian mechanics.  “</a:t>
            </a:r>
            <a:r>
              <a:rPr lang="en-US" sz="2400" b="1" dirty="0"/>
              <a:t>Mechanics</a:t>
            </a:r>
            <a:r>
              <a:rPr lang="en-US" sz="2400" dirty="0"/>
              <a:t>” refers to the motion of objects larger than atoms moving at speeds much less than the speed of light far from large gravitational fields like that of stars. </a:t>
            </a:r>
          </a:p>
        </p:txBody>
      </p:sp>
      <p:sp>
        <p:nvSpPr>
          <p:cNvPr id="7" name="Rectangle 1"/>
          <p:cNvSpPr>
            <a:spLocks noGrp="1" noChangeArrowheads="1"/>
          </p:cNvSpPr>
          <p:nvPr>
            <p:ph type="title"/>
          </p:nvPr>
        </p:nvSpPr>
        <p:spPr bwMode="auto">
          <a:xfrm>
            <a:off x="46234" y="1014567"/>
            <a:ext cx="114105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Newton’s Laws of Motion – Accelerated Motion Version</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Grp="1" noChangeArrowheads="1"/>
          </p:cNvSpPr>
          <p:nvPr>
            <p:ph sz="half" idx="2"/>
          </p:nvPr>
        </p:nvSpPr>
        <p:spPr bwMode="auto">
          <a:xfrm>
            <a:off x="5821895" y="2477269"/>
            <a:ext cx="56348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Describing motion without referring to forces is called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kinematics</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That is what we have done so far.  Newton’s laws tell the relationship between forces and motion.  Describing motion using forces is called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dynamics</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98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A single force of 1.5 N pulls a 3 kg object from rest across a surface.</a:t>
            </a:r>
            <a:br>
              <a:rPr lang="en-US" dirty="0"/>
            </a:br>
            <a:r>
              <a:rPr lang="en-US" dirty="0"/>
              <a:t>	</a:t>
            </a:r>
          </a:p>
        </p:txBody>
      </p:sp>
      <p:sp>
        <p:nvSpPr>
          <p:cNvPr id="3" name="Content Placeholder 2"/>
          <p:cNvSpPr>
            <a:spLocks noGrp="1"/>
          </p:cNvSpPr>
          <p:nvPr>
            <p:ph sz="half" idx="1"/>
          </p:nvPr>
        </p:nvSpPr>
        <p:spPr/>
        <p:txBody>
          <a:bodyPr>
            <a:normAutofit/>
          </a:bodyPr>
          <a:lstStyle/>
          <a:p>
            <a:r>
              <a:rPr lang="en-US" sz="2800" dirty="0"/>
              <a:t>(a)  What is the acceleration of the object?</a:t>
            </a:r>
            <a:br>
              <a:rPr lang="en-US" sz="2800" dirty="0"/>
            </a:br>
            <a:endParaRPr lang="en-US" sz="2800"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r>
                  <a:rPr lang="en-US" sz="3200" dirty="0" smtClean="0"/>
                  <a:t>a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𝐹</m:t>
                        </m:r>
                        <m:r>
                          <a:rPr lang="en-US" sz="3200" i="1" baseline="-25000">
                            <a:latin typeface="Cambria Math" panose="02040503050406030204" pitchFamily="18" charset="0"/>
                          </a:rPr>
                          <m:t>𝑛𝑒𝑡</m:t>
                        </m:r>
                      </m:num>
                      <m:den>
                        <m:r>
                          <a:rPr lang="en-US" sz="3200" i="1">
                            <a:latin typeface="Cambria Math" panose="02040503050406030204" pitchFamily="18" charset="0"/>
                          </a:rPr>
                          <m:t>𝑚</m:t>
                        </m:r>
                      </m:den>
                    </m:f>
                  </m:oMath>
                </a14:m>
                <a:r>
                  <a:rPr lang="en-US" sz="3200" dirty="0" smtClean="0"/>
                  <a:t> </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1.5</m:t>
                        </m:r>
                        <m:r>
                          <a:rPr lang="en-US" sz="3200" b="0" i="1" smtClean="0">
                            <a:latin typeface="Cambria Math" panose="02040503050406030204" pitchFamily="18" charset="0"/>
                          </a:rPr>
                          <m:t>𝑁</m:t>
                        </m:r>
                      </m:num>
                      <m:den>
                        <m:r>
                          <a:rPr lang="en-US" sz="3200" b="0" i="1" smtClean="0">
                            <a:latin typeface="Cambria Math" panose="02040503050406030204" pitchFamily="18" charset="0"/>
                          </a:rPr>
                          <m:t>3 </m:t>
                        </m:r>
                        <m:r>
                          <a:rPr lang="en-US" sz="3200" b="0" i="1" smtClean="0">
                            <a:latin typeface="Cambria Math" panose="02040503050406030204" pitchFamily="18" charset="0"/>
                          </a:rPr>
                          <m:t>𝑘𝑔</m:t>
                        </m:r>
                      </m:den>
                    </m:f>
                  </m:oMath>
                </a14:m>
                <a:r>
                  <a:rPr lang="en-US" dirty="0" smtClean="0"/>
                  <a:t> </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2"/>
                <a:stretch>
                  <a:fillRect l="-2808"/>
                </a:stretch>
              </a:blipFill>
            </p:spPr>
            <p:txBody>
              <a:bodyPr/>
              <a:lstStyle/>
              <a:p>
                <a:r>
                  <a:rPr lang="en-US">
                    <a:noFill/>
                  </a:rPr>
                  <a:t> </a:t>
                </a:r>
              </a:p>
            </p:txBody>
          </p:sp>
        </mc:Fallback>
      </mc:AlternateContent>
      <p:sp>
        <p:nvSpPr>
          <p:cNvPr id="5" name="Rectangle 4"/>
          <p:cNvSpPr/>
          <p:nvPr/>
        </p:nvSpPr>
        <p:spPr>
          <a:xfrm>
            <a:off x="6139068" y="2872414"/>
            <a:ext cx="4360985" cy="11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19779" y="2591060"/>
            <a:ext cx="590843" cy="2813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716129" y="2731737"/>
            <a:ext cx="10832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00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A single force of 1.5 N pulls a 3 kg object from rest across a surface.</a:t>
            </a:r>
            <a:br>
              <a:rPr lang="en-US" dirty="0"/>
            </a:br>
            <a:r>
              <a:rPr lang="en-US" dirty="0"/>
              <a:t>	</a:t>
            </a:r>
          </a:p>
        </p:txBody>
      </p:sp>
      <p:sp>
        <p:nvSpPr>
          <p:cNvPr id="3" name="Content Placeholder 2"/>
          <p:cNvSpPr>
            <a:spLocks noGrp="1"/>
          </p:cNvSpPr>
          <p:nvPr>
            <p:ph sz="half" idx="1"/>
          </p:nvPr>
        </p:nvSpPr>
        <p:spPr/>
        <p:txBody>
          <a:bodyPr>
            <a:normAutofit/>
          </a:bodyPr>
          <a:lstStyle/>
          <a:p>
            <a:r>
              <a:rPr lang="en-US" sz="2800" dirty="0"/>
              <a:t>(b)  How far does the object move in 4 seconds?</a:t>
            </a:r>
          </a:p>
        </p:txBody>
      </p:sp>
      <p:sp>
        <p:nvSpPr>
          <p:cNvPr id="4" name="Content Placeholder 3"/>
          <p:cNvSpPr>
            <a:spLocks noGrp="1"/>
          </p:cNvSpPr>
          <p:nvPr>
            <p:ph sz="half" idx="2"/>
          </p:nvPr>
        </p:nvSpPr>
        <p:spPr/>
        <p:txBody>
          <a:bodyPr>
            <a:normAutofit/>
          </a:bodyPr>
          <a:lstStyle/>
          <a:p>
            <a:r>
              <a:rPr lang="en-US" sz="2400" dirty="0" smtClean="0"/>
              <a:t>Vo= 0 m/s</a:t>
            </a:r>
          </a:p>
          <a:p>
            <a:r>
              <a:rPr lang="en-US" sz="2400" dirty="0" smtClean="0"/>
              <a:t>a=  0.5 m/s</a:t>
            </a:r>
            <a:r>
              <a:rPr lang="en-US" sz="2400" baseline="30000" dirty="0" smtClean="0"/>
              <a:t>2</a:t>
            </a:r>
          </a:p>
          <a:p>
            <a:r>
              <a:rPr lang="en-US" sz="2400" dirty="0"/>
              <a:t>t</a:t>
            </a:r>
            <a:r>
              <a:rPr lang="en-US" sz="2400" dirty="0" smtClean="0"/>
              <a:t>= 4s</a:t>
            </a:r>
          </a:p>
          <a:p>
            <a:r>
              <a:rPr lang="en-US" sz="2400" dirty="0" smtClean="0"/>
              <a:t>X= ?</a:t>
            </a:r>
            <a:endParaRPr lang="en-US" sz="2400" dirty="0"/>
          </a:p>
        </p:txBody>
      </p:sp>
      <p:sp>
        <p:nvSpPr>
          <p:cNvPr id="5" name="Rectangle 4"/>
          <p:cNvSpPr/>
          <p:nvPr/>
        </p:nvSpPr>
        <p:spPr>
          <a:xfrm>
            <a:off x="6139068" y="2872414"/>
            <a:ext cx="4360985" cy="11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19779" y="2591060"/>
            <a:ext cx="590843" cy="2813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716129" y="2731737"/>
            <a:ext cx="10832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9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A single force of 1.5 N pulls a 3 kg object from rest across a surface.</a:t>
            </a:r>
            <a:br>
              <a:rPr lang="en-US" dirty="0"/>
            </a:br>
            <a:r>
              <a:rPr lang="en-US" dirty="0"/>
              <a:t>	</a:t>
            </a:r>
          </a:p>
        </p:txBody>
      </p:sp>
      <p:sp>
        <p:nvSpPr>
          <p:cNvPr id="3" name="Content Placeholder 2"/>
          <p:cNvSpPr>
            <a:spLocks noGrp="1"/>
          </p:cNvSpPr>
          <p:nvPr>
            <p:ph sz="half" idx="1"/>
          </p:nvPr>
        </p:nvSpPr>
        <p:spPr/>
        <p:txBody>
          <a:bodyPr>
            <a:normAutofit/>
          </a:bodyPr>
          <a:lstStyle/>
          <a:p>
            <a:r>
              <a:rPr lang="en-US" sz="2800" dirty="0"/>
              <a:t>(b)  How far does the object move in 4 seconds?</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r>
                  <a:rPr lang="en-US" sz="2400" dirty="0" smtClean="0"/>
                  <a:t>V</a:t>
                </a:r>
                <a:r>
                  <a:rPr lang="en-US" sz="2400" baseline="-25000" dirty="0" smtClean="0"/>
                  <a:t>o </a:t>
                </a:r>
                <a:r>
                  <a:rPr lang="en-US" sz="2400" dirty="0" smtClean="0"/>
                  <a:t>= 0 m/s</a:t>
                </a:r>
              </a:p>
              <a:p>
                <a:r>
                  <a:rPr lang="en-US" sz="2400" dirty="0" smtClean="0"/>
                  <a:t>a =  0.5 m/s</a:t>
                </a:r>
                <a:r>
                  <a:rPr lang="en-US" sz="2400" baseline="30000" dirty="0" smtClean="0"/>
                  <a:t>2</a:t>
                </a:r>
              </a:p>
              <a:p>
                <a:r>
                  <a:rPr lang="en-US" sz="2400" dirty="0" smtClean="0"/>
                  <a:t>t = 4s</a:t>
                </a:r>
              </a:p>
              <a:p>
                <a:r>
                  <a:rPr lang="en-US" sz="2400" dirty="0" smtClean="0"/>
                  <a:t>X = ?</a:t>
                </a:r>
              </a:p>
              <a:p>
                <a:r>
                  <a:rPr lang="en-US" sz="2400" dirty="0" smtClean="0"/>
                  <a:t>X = </a:t>
                </a:r>
                <a:r>
                  <a:rPr lang="en-US" sz="2400" dirty="0" err="1" smtClean="0"/>
                  <a:t>V</a:t>
                </a:r>
                <a:r>
                  <a:rPr lang="en-US" sz="2400" baseline="-25000" dirty="0" err="1" smtClean="0"/>
                  <a:t>o</a:t>
                </a:r>
                <a:r>
                  <a:rPr lang="en-US" sz="2400" dirty="0" err="1" smtClean="0"/>
                  <a:t>t</a:t>
                </a:r>
                <a:r>
                  <a:rPr lang="en-US" sz="2400" dirty="0" smtClean="0"/>
                  <a:t> + </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2</m:t>
                        </m:r>
                      </m:den>
                    </m:f>
                  </m:oMath>
                </a14:m>
                <a:r>
                  <a:rPr lang="en-US" sz="2400" dirty="0" smtClean="0"/>
                  <a:t>at</a:t>
                </a:r>
                <a:r>
                  <a:rPr lang="en-US" sz="2400" baseline="30000" dirty="0" smtClean="0"/>
                  <a:t>2</a:t>
                </a:r>
                <a:endParaRPr lang="en-US" sz="2400" baseline="30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2"/>
                <a:stretch>
                  <a:fillRect l="-1587"/>
                </a:stretch>
              </a:blipFill>
            </p:spPr>
            <p:txBody>
              <a:bodyPr/>
              <a:lstStyle/>
              <a:p>
                <a:r>
                  <a:rPr lang="en-US">
                    <a:noFill/>
                  </a:rPr>
                  <a:t> </a:t>
                </a:r>
              </a:p>
            </p:txBody>
          </p:sp>
        </mc:Fallback>
      </mc:AlternateContent>
      <p:sp>
        <p:nvSpPr>
          <p:cNvPr id="5" name="Rectangle 4"/>
          <p:cNvSpPr/>
          <p:nvPr/>
        </p:nvSpPr>
        <p:spPr>
          <a:xfrm>
            <a:off x="1130970" y="5086903"/>
            <a:ext cx="4360985" cy="11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50832" y="4785620"/>
            <a:ext cx="590843" cy="2813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938668" y="4886699"/>
            <a:ext cx="10832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40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lstStyle/>
          <a:p>
            <a:r>
              <a:rPr lang="en-US" sz="2800" dirty="0"/>
              <a:t>What is the friction on the object during this time?</a:t>
            </a:r>
          </a:p>
          <a:p>
            <a:r>
              <a:rPr lang="en-US" dirty="0"/>
              <a:t> </a:t>
            </a:r>
          </a:p>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226650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lstStyle/>
          <a:p>
            <a:r>
              <a:rPr lang="en-US" sz="2800" dirty="0"/>
              <a:t>What is the friction on the object during this time?</a:t>
            </a:r>
          </a:p>
          <a:p>
            <a:r>
              <a:rPr lang="en-US" dirty="0"/>
              <a:t> </a:t>
            </a:r>
          </a:p>
          <a:p>
            <a:endParaRPr lang="en-US" dirty="0"/>
          </a:p>
        </p:txBody>
      </p:sp>
      <p:sp>
        <p:nvSpPr>
          <p:cNvPr id="4" name="Content Placeholder 3"/>
          <p:cNvSpPr>
            <a:spLocks noGrp="1"/>
          </p:cNvSpPr>
          <p:nvPr>
            <p:ph sz="half" idx="2"/>
          </p:nvPr>
        </p:nvSpPr>
        <p:spPr/>
        <p:txBody>
          <a:bodyPr/>
          <a:lstStyle/>
          <a:p>
            <a:r>
              <a:rPr lang="en-US" sz="2800" dirty="0"/>
              <a:t>m</a:t>
            </a:r>
            <a:r>
              <a:rPr lang="en-US" sz="2800" dirty="0" smtClean="0"/>
              <a:t> = 3 kg</a:t>
            </a:r>
          </a:p>
          <a:p>
            <a:r>
              <a:rPr lang="en-US" sz="2800" dirty="0" smtClean="0"/>
              <a:t>F = 10 N</a:t>
            </a:r>
          </a:p>
          <a:p>
            <a:r>
              <a:rPr lang="en-US" sz="2800" dirty="0" smtClean="0"/>
              <a:t> </a:t>
            </a:r>
            <a:r>
              <a:rPr lang="en-US" sz="2800" dirty="0"/>
              <a:t>V</a:t>
            </a:r>
            <a:r>
              <a:rPr lang="en-US" sz="2800" baseline="-25000" dirty="0"/>
              <a:t>o </a:t>
            </a:r>
            <a:r>
              <a:rPr lang="en-US" sz="2800" dirty="0"/>
              <a:t>= </a:t>
            </a:r>
            <a:r>
              <a:rPr lang="en-US" sz="2800" dirty="0" smtClean="0"/>
              <a:t>2 </a:t>
            </a:r>
            <a:r>
              <a:rPr lang="en-US" sz="2800" dirty="0"/>
              <a:t>m/s</a:t>
            </a:r>
          </a:p>
          <a:p>
            <a:r>
              <a:rPr lang="en-US" sz="2800" dirty="0" err="1" smtClean="0"/>
              <a:t>V</a:t>
            </a:r>
            <a:r>
              <a:rPr lang="en-US" sz="2800" baseline="-25000" dirty="0" err="1" smtClean="0"/>
              <a:t>f</a:t>
            </a:r>
            <a:r>
              <a:rPr lang="en-US" sz="2800" baseline="-25000" dirty="0" smtClean="0"/>
              <a:t> </a:t>
            </a:r>
            <a:r>
              <a:rPr lang="en-US" sz="2800" dirty="0"/>
              <a:t>= </a:t>
            </a:r>
            <a:r>
              <a:rPr lang="en-US" sz="2800" dirty="0" smtClean="0"/>
              <a:t>7 m/s</a:t>
            </a:r>
          </a:p>
          <a:p>
            <a:r>
              <a:rPr lang="en-US" sz="2800" dirty="0" smtClean="0"/>
              <a:t>t = 2.5 s</a:t>
            </a:r>
            <a:endParaRPr lang="en-US" sz="2800" dirty="0"/>
          </a:p>
          <a:p>
            <a:endParaRPr lang="en-US" dirty="0"/>
          </a:p>
        </p:txBody>
      </p:sp>
      <p:sp>
        <p:nvSpPr>
          <p:cNvPr id="5" name="Rectangle 4"/>
          <p:cNvSpPr/>
          <p:nvPr/>
        </p:nvSpPr>
        <p:spPr>
          <a:xfrm>
            <a:off x="1744394" y="4867422"/>
            <a:ext cx="3179298" cy="2391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960" y="4501662"/>
            <a:ext cx="815926" cy="3376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51577" y="4501662"/>
            <a:ext cx="914400"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067869" y="4501661"/>
            <a:ext cx="914400" cy="2532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548" y="4136825"/>
            <a:ext cx="773886" cy="461665"/>
          </a:xfrm>
          <a:prstGeom prst="rect">
            <a:avLst/>
          </a:prstGeom>
          <a:noFill/>
        </p:spPr>
        <p:txBody>
          <a:bodyPr wrap="square" rtlCol="0">
            <a:spAutoFit/>
          </a:bodyPr>
          <a:lstStyle/>
          <a:p>
            <a:r>
              <a:rPr lang="en-US" sz="2400" dirty="0" smtClean="0"/>
              <a:t>10 N</a:t>
            </a:r>
            <a:endParaRPr lang="en-US" sz="2400" dirty="0"/>
          </a:p>
        </p:txBody>
      </p:sp>
      <p:sp>
        <p:nvSpPr>
          <p:cNvPr id="10" name="TextBox 9"/>
          <p:cNvSpPr txBox="1"/>
          <p:nvPr/>
        </p:nvSpPr>
        <p:spPr>
          <a:xfrm>
            <a:off x="4471182" y="4288302"/>
            <a:ext cx="506436" cy="369332"/>
          </a:xfrm>
          <a:prstGeom prst="rect">
            <a:avLst/>
          </a:prstGeom>
          <a:noFill/>
        </p:spPr>
        <p:txBody>
          <a:bodyPr wrap="square" rtlCol="0">
            <a:spAutoFit/>
          </a:bodyPr>
          <a:lstStyle/>
          <a:p>
            <a:endParaRPr lang="en-US" dirty="0"/>
          </a:p>
        </p:txBody>
      </p:sp>
      <p:sp>
        <p:nvSpPr>
          <p:cNvPr id="11" name="TextBox 10"/>
          <p:cNvSpPr txBox="1"/>
          <p:nvPr/>
        </p:nvSpPr>
        <p:spPr>
          <a:xfrm>
            <a:off x="2350968" y="4118261"/>
            <a:ext cx="773886" cy="461665"/>
          </a:xfrm>
          <a:prstGeom prst="rect">
            <a:avLst/>
          </a:prstGeom>
          <a:noFill/>
        </p:spPr>
        <p:txBody>
          <a:bodyPr wrap="square" rtlCol="0">
            <a:spAutoFit/>
          </a:bodyPr>
          <a:lstStyle/>
          <a:p>
            <a:r>
              <a:rPr lang="en-US" sz="2400" dirty="0" err="1" smtClean="0"/>
              <a:t>F</a:t>
            </a:r>
            <a:r>
              <a:rPr lang="en-US" sz="2400" baseline="-25000" dirty="0" err="1" smtClean="0"/>
              <a:t>f</a:t>
            </a:r>
            <a:endParaRPr lang="en-US" sz="2400" baseline="-25000" dirty="0"/>
          </a:p>
        </p:txBody>
      </p:sp>
    </p:spTree>
    <p:extLst>
      <p:ext uri="{BB962C8B-B14F-4D97-AF65-F5344CB8AC3E}">
        <p14:creationId xmlns:p14="http://schemas.microsoft.com/office/powerpoint/2010/main" val="56068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normAutofit lnSpcReduction="10000"/>
          </a:bodyPr>
          <a:lstStyle/>
          <a:p>
            <a:r>
              <a:rPr lang="en-US" sz="2800" dirty="0"/>
              <a:t>What is the friction on the object during this time?</a:t>
            </a:r>
          </a:p>
          <a:p>
            <a:r>
              <a:rPr lang="en-US" dirty="0"/>
              <a:t> </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lnSpcReduction="10000"/>
              </a:bodyPr>
              <a:lstStyle/>
              <a:p>
                <a:r>
                  <a:rPr lang="en-US" sz="2800" dirty="0" smtClean="0"/>
                  <a:t>m = 3 kg</a:t>
                </a:r>
              </a:p>
              <a:p>
                <a:r>
                  <a:rPr lang="en-US" sz="2800" dirty="0" smtClean="0"/>
                  <a:t>F = 10 N</a:t>
                </a:r>
              </a:p>
              <a:p>
                <a:r>
                  <a:rPr lang="en-US" sz="2800" dirty="0" smtClean="0"/>
                  <a:t> </a:t>
                </a:r>
                <a:r>
                  <a:rPr lang="en-US" sz="2800" dirty="0"/>
                  <a:t>V</a:t>
                </a:r>
                <a:r>
                  <a:rPr lang="en-US" sz="2800" baseline="-25000" dirty="0"/>
                  <a:t>o </a:t>
                </a:r>
                <a:r>
                  <a:rPr lang="en-US" sz="2800" dirty="0"/>
                  <a:t>= </a:t>
                </a:r>
                <a:r>
                  <a:rPr lang="en-US" sz="2800" dirty="0" smtClean="0"/>
                  <a:t>2 </a:t>
                </a:r>
                <a:r>
                  <a:rPr lang="en-US" sz="2800" dirty="0"/>
                  <a:t>m/s</a:t>
                </a:r>
              </a:p>
              <a:p>
                <a:r>
                  <a:rPr lang="en-US" sz="2800" dirty="0" err="1" smtClean="0"/>
                  <a:t>V</a:t>
                </a:r>
                <a:r>
                  <a:rPr lang="en-US" sz="2800" baseline="-25000" dirty="0" err="1" smtClean="0"/>
                  <a:t>f</a:t>
                </a:r>
                <a:r>
                  <a:rPr lang="en-US" sz="2800" baseline="-25000" dirty="0" smtClean="0"/>
                  <a:t> </a:t>
                </a:r>
                <a:r>
                  <a:rPr lang="en-US" sz="2800" dirty="0"/>
                  <a:t>= </a:t>
                </a:r>
                <a:r>
                  <a:rPr lang="en-US" sz="2800" dirty="0" smtClean="0"/>
                  <a:t>7 m/s</a:t>
                </a:r>
              </a:p>
              <a:p>
                <a:r>
                  <a:rPr lang="en-US" sz="2800" dirty="0" smtClean="0"/>
                  <a:t>t = 2.5 s</a:t>
                </a:r>
              </a:p>
              <a:p>
                <a:r>
                  <a:rPr lang="en-US" sz="2800" dirty="0" smtClean="0"/>
                  <a:t>a= </a:t>
                </a:r>
                <a14:m>
                  <m:oMath xmlns:m="http://schemas.openxmlformats.org/officeDocument/2006/math">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𝑣</m:t>
                        </m:r>
                      </m:num>
                      <m:den>
                        <m:r>
                          <a:rPr lang="en-US" sz="280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𝑡</m:t>
                        </m:r>
                      </m:den>
                    </m:f>
                    <m:r>
                      <a:rPr lang="en-US" sz="2800" b="0" i="1" dirty="0" smtClean="0">
                        <a:latin typeface="Cambria Math" panose="02040503050406030204" pitchFamily="18" charset="0"/>
                      </a:rPr>
                      <m:t> </m:t>
                    </m:r>
                  </m:oMath>
                </a14:m>
                <a:r>
                  <a:rPr lang="en-US" sz="2800" dirty="0" smtClean="0"/>
                  <a:t>= </a:t>
                </a:r>
                <a14:m>
                  <m:oMath xmlns:m="http://schemas.openxmlformats.org/officeDocument/2006/math">
                    <m:f>
                      <m:fPr>
                        <m:ctrlPr>
                          <a:rPr lang="en-US" sz="2800" i="1" dirty="0">
                            <a:latin typeface="Cambria Math" panose="02040503050406030204" pitchFamily="18" charset="0"/>
                          </a:rPr>
                        </m:ctrlPr>
                      </m:fPr>
                      <m:num>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7</m:t>
                            </m:r>
                            <m:r>
                              <a:rPr lang="en-US" sz="2800" b="0" i="1" dirty="0" smtClean="0">
                                <a:latin typeface="Cambria Math" panose="02040503050406030204" pitchFamily="18" charset="0"/>
                              </a:rPr>
                              <m:t>𝑚</m:t>
                            </m:r>
                          </m:num>
                          <m:den>
                            <m:r>
                              <a:rPr lang="en-US" sz="2800" b="0" i="1" dirty="0" smtClean="0">
                                <a:latin typeface="Cambria Math" panose="02040503050406030204" pitchFamily="18" charset="0"/>
                              </a:rPr>
                              <m:t>𝑠</m:t>
                            </m:r>
                          </m:den>
                        </m:f>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2</m:t>
                            </m:r>
                            <m:r>
                              <a:rPr lang="en-US" sz="2800" b="0" i="1" dirty="0" smtClean="0">
                                <a:latin typeface="Cambria Math" panose="02040503050406030204" pitchFamily="18" charset="0"/>
                              </a:rPr>
                              <m:t>𝑚</m:t>
                            </m:r>
                          </m:num>
                          <m:den>
                            <m:r>
                              <a:rPr lang="en-US" sz="2800" b="0" i="1" dirty="0" smtClean="0">
                                <a:latin typeface="Cambria Math" panose="02040503050406030204" pitchFamily="18" charset="0"/>
                              </a:rPr>
                              <m:t>2</m:t>
                            </m:r>
                          </m:den>
                        </m:f>
                      </m:num>
                      <m:den>
                        <m:r>
                          <a:rPr lang="en-US" sz="2800" b="0" i="1" dirty="0" smtClean="0">
                            <a:latin typeface="Cambria Math" panose="02040503050406030204" pitchFamily="18" charset="0"/>
                            <a:ea typeface="Cambria Math" panose="02040503050406030204" pitchFamily="18" charset="0"/>
                          </a:rPr>
                          <m:t>2.5</m:t>
                        </m:r>
                        <m:r>
                          <a:rPr lang="en-US" sz="2800" b="0" i="1" dirty="0" smtClean="0">
                            <a:latin typeface="Cambria Math" panose="02040503050406030204" pitchFamily="18" charset="0"/>
                            <a:ea typeface="Cambria Math" panose="02040503050406030204" pitchFamily="18" charset="0"/>
                          </a:rPr>
                          <m:t>𝑠</m:t>
                        </m:r>
                      </m:den>
                    </m:f>
                  </m:oMath>
                </a14:m>
                <a:r>
                  <a:rPr lang="en-US" sz="2800" dirty="0" smtClean="0"/>
                  <a:t>= 2 m/s</a:t>
                </a:r>
                <a:r>
                  <a:rPr lang="en-US" sz="2800" baseline="30000" dirty="0" smtClean="0"/>
                  <a:t>2</a:t>
                </a:r>
                <a:endParaRPr lang="en-US" sz="2800" baseline="300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2"/>
                <a:stretch>
                  <a:fillRect l="-2198" t="-3673"/>
                </a:stretch>
              </a:blipFill>
            </p:spPr>
            <p:txBody>
              <a:bodyPr/>
              <a:lstStyle/>
              <a:p>
                <a:r>
                  <a:rPr lang="en-US">
                    <a:noFill/>
                  </a:rPr>
                  <a:t> </a:t>
                </a:r>
              </a:p>
            </p:txBody>
          </p:sp>
        </mc:Fallback>
      </mc:AlternateContent>
      <p:sp>
        <p:nvSpPr>
          <p:cNvPr id="5" name="Rectangle 4"/>
          <p:cNvSpPr/>
          <p:nvPr/>
        </p:nvSpPr>
        <p:spPr>
          <a:xfrm>
            <a:off x="1744394" y="4867422"/>
            <a:ext cx="3179298" cy="2391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960" y="4501662"/>
            <a:ext cx="815926" cy="3376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51577" y="4501662"/>
            <a:ext cx="914400"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067869" y="4501661"/>
            <a:ext cx="914400" cy="2532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548" y="4136825"/>
            <a:ext cx="773886" cy="461665"/>
          </a:xfrm>
          <a:prstGeom prst="rect">
            <a:avLst/>
          </a:prstGeom>
          <a:noFill/>
        </p:spPr>
        <p:txBody>
          <a:bodyPr wrap="square" rtlCol="0">
            <a:spAutoFit/>
          </a:bodyPr>
          <a:lstStyle/>
          <a:p>
            <a:r>
              <a:rPr lang="en-US" sz="2400" dirty="0" smtClean="0"/>
              <a:t>10 N</a:t>
            </a:r>
            <a:endParaRPr lang="en-US" sz="2400" dirty="0"/>
          </a:p>
        </p:txBody>
      </p:sp>
      <p:sp>
        <p:nvSpPr>
          <p:cNvPr id="10" name="TextBox 9"/>
          <p:cNvSpPr txBox="1"/>
          <p:nvPr/>
        </p:nvSpPr>
        <p:spPr>
          <a:xfrm>
            <a:off x="4471182" y="4288302"/>
            <a:ext cx="506436" cy="369332"/>
          </a:xfrm>
          <a:prstGeom prst="rect">
            <a:avLst/>
          </a:prstGeom>
          <a:noFill/>
        </p:spPr>
        <p:txBody>
          <a:bodyPr wrap="square" rtlCol="0">
            <a:spAutoFit/>
          </a:bodyPr>
          <a:lstStyle/>
          <a:p>
            <a:endParaRPr lang="en-US" dirty="0"/>
          </a:p>
        </p:txBody>
      </p:sp>
      <p:sp>
        <p:nvSpPr>
          <p:cNvPr id="11" name="TextBox 10"/>
          <p:cNvSpPr txBox="1"/>
          <p:nvPr/>
        </p:nvSpPr>
        <p:spPr>
          <a:xfrm>
            <a:off x="2350968" y="4118261"/>
            <a:ext cx="773886" cy="461665"/>
          </a:xfrm>
          <a:prstGeom prst="rect">
            <a:avLst/>
          </a:prstGeom>
          <a:noFill/>
        </p:spPr>
        <p:txBody>
          <a:bodyPr wrap="square" rtlCol="0">
            <a:spAutoFit/>
          </a:bodyPr>
          <a:lstStyle/>
          <a:p>
            <a:r>
              <a:rPr lang="en-US" sz="2400" dirty="0" err="1" smtClean="0"/>
              <a:t>F</a:t>
            </a:r>
            <a:r>
              <a:rPr lang="en-US" sz="2400" baseline="-25000" dirty="0" err="1" smtClean="0"/>
              <a:t>f</a:t>
            </a:r>
            <a:endParaRPr lang="en-US" sz="2400" baseline="-25000" dirty="0"/>
          </a:p>
        </p:txBody>
      </p:sp>
    </p:spTree>
    <p:extLst>
      <p:ext uri="{BB962C8B-B14F-4D97-AF65-F5344CB8AC3E}">
        <p14:creationId xmlns:p14="http://schemas.microsoft.com/office/powerpoint/2010/main" val="84336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normAutofit fontScale="92500" lnSpcReduction="10000"/>
          </a:bodyPr>
          <a:lstStyle/>
          <a:p>
            <a:r>
              <a:rPr lang="en-US" sz="2800" dirty="0"/>
              <a:t>What is the friction on the object during this time?</a:t>
            </a:r>
          </a:p>
          <a:p>
            <a:r>
              <a:rPr lang="en-US" dirty="0"/>
              <a:t> </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sz="2800" dirty="0" smtClean="0"/>
              <a:t>m = 3 kg</a:t>
            </a:r>
          </a:p>
          <a:p>
            <a:r>
              <a:rPr lang="en-US" sz="2800" dirty="0" smtClean="0"/>
              <a:t>F = 10 N</a:t>
            </a:r>
          </a:p>
          <a:p>
            <a:r>
              <a:rPr lang="en-US" sz="2800" dirty="0" smtClean="0"/>
              <a:t> </a:t>
            </a:r>
            <a:r>
              <a:rPr lang="en-US" sz="2800" dirty="0"/>
              <a:t>V</a:t>
            </a:r>
            <a:r>
              <a:rPr lang="en-US" sz="2800" baseline="-25000" dirty="0"/>
              <a:t>o </a:t>
            </a:r>
            <a:r>
              <a:rPr lang="en-US" sz="2800" dirty="0"/>
              <a:t>= </a:t>
            </a:r>
            <a:r>
              <a:rPr lang="en-US" sz="2800" dirty="0" smtClean="0"/>
              <a:t>2 </a:t>
            </a:r>
            <a:r>
              <a:rPr lang="en-US" sz="2800" dirty="0"/>
              <a:t>m/s</a:t>
            </a:r>
          </a:p>
          <a:p>
            <a:r>
              <a:rPr lang="en-US" sz="2800" dirty="0" err="1" smtClean="0"/>
              <a:t>V</a:t>
            </a:r>
            <a:r>
              <a:rPr lang="en-US" sz="2800" baseline="-25000" dirty="0" err="1" smtClean="0"/>
              <a:t>f</a:t>
            </a:r>
            <a:r>
              <a:rPr lang="en-US" sz="2800" baseline="-25000" dirty="0" smtClean="0"/>
              <a:t> </a:t>
            </a:r>
            <a:r>
              <a:rPr lang="en-US" sz="2800" dirty="0"/>
              <a:t>= </a:t>
            </a:r>
            <a:r>
              <a:rPr lang="en-US" sz="2800" dirty="0" smtClean="0"/>
              <a:t>7 m/s</a:t>
            </a:r>
          </a:p>
          <a:p>
            <a:r>
              <a:rPr lang="en-US" sz="2800" dirty="0" smtClean="0"/>
              <a:t>t = 2.5 s</a:t>
            </a:r>
          </a:p>
          <a:p>
            <a:r>
              <a:rPr lang="en-US" sz="2800" dirty="0" smtClean="0"/>
              <a:t>a= 2 m/s</a:t>
            </a:r>
            <a:r>
              <a:rPr lang="en-US" sz="2800" baseline="30000" dirty="0" smtClean="0"/>
              <a:t>2</a:t>
            </a:r>
          </a:p>
          <a:p>
            <a:r>
              <a:rPr lang="en-US" sz="2800" dirty="0" smtClean="0"/>
              <a:t>F</a:t>
            </a:r>
            <a:r>
              <a:rPr lang="en-US" sz="2800" baseline="-25000" dirty="0" smtClean="0"/>
              <a:t>NET</a:t>
            </a:r>
            <a:r>
              <a:rPr lang="en-US" sz="2800" dirty="0" smtClean="0"/>
              <a:t>=ma= (3kg)(2m/s</a:t>
            </a:r>
            <a:r>
              <a:rPr lang="en-US" sz="2800" baseline="30000" dirty="0" smtClean="0"/>
              <a:t>2</a:t>
            </a:r>
            <a:r>
              <a:rPr lang="en-US" sz="2800" dirty="0" smtClean="0"/>
              <a:t>) = 6 N</a:t>
            </a:r>
            <a:endParaRPr lang="en-US" sz="2800" dirty="0"/>
          </a:p>
          <a:p>
            <a:endParaRPr lang="en-US" dirty="0"/>
          </a:p>
        </p:txBody>
      </p:sp>
      <p:sp>
        <p:nvSpPr>
          <p:cNvPr id="5" name="Rectangle 4"/>
          <p:cNvSpPr/>
          <p:nvPr/>
        </p:nvSpPr>
        <p:spPr>
          <a:xfrm>
            <a:off x="1744394" y="4867422"/>
            <a:ext cx="3179298" cy="2391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960" y="4501662"/>
            <a:ext cx="815926" cy="3376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51577" y="4501662"/>
            <a:ext cx="914400"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067869" y="4501661"/>
            <a:ext cx="914400" cy="2532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548" y="4136825"/>
            <a:ext cx="773886" cy="461665"/>
          </a:xfrm>
          <a:prstGeom prst="rect">
            <a:avLst/>
          </a:prstGeom>
          <a:noFill/>
        </p:spPr>
        <p:txBody>
          <a:bodyPr wrap="square" rtlCol="0">
            <a:spAutoFit/>
          </a:bodyPr>
          <a:lstStyle/>
          <a:p>
            <a:r>
              <a:rPr lang="en-US" sz="2400" dirty="0" smtClean="0"/>
              <a:t>10 N</a:t>
            </a:r>
            <a:endParaRPr lang="en-US" sz="2400" dirty="0"/>
          </a:p>
        </p:txBody>
      </p:sp>
      <p:sp>
        <p:nvSpPr>
          <p:cNvPr id="10" name="TextBox 9"/>
          <p:cNvSpPr txBox="1"/>
          <p:nvPr/>
        </p:nvSpPr>
        <p:spPr>
          <a:xfrm>
            <a:off x="4471182" y="4288302"/>
            <a:ext cx="506436" cy="369332"/>
          </a:xfrm>
          <a:prstGeom prst="rect">
            <a:avLst/>
          </a:prstGeom>
          <a:noFill/>
        </p:spPr>
        <p:txBody>
          <a:bodyPr wrap="square" rtlCol="0">
            <a:spAutoFit/>
          </a:bodyPr>
          <a:lstStyle/>
          <a:p>
            <a:endParaRPr lang="en-US" dirty="0"/>
          </a:p>
        </p:txBody>
      </p:sp>
      <p:sp>
        <p:nvSpPr>
          <p:cNvPr id="11" name="TextBox 10"/>
          <p:cNvSpPr txBox="1"/>
          <p:nvPr/>
        </p:nvSpPr>
        <p:spPr>
          <a:xfrm>
            <a:off x="2350968" y="4118261"/>
            <a:ext cx="773886" cy="461665"/>
          </a:xfrm>
          <a:prstGeom prst="rect">
            <a:avLst/>
          </a:prstGeom>
          <a:noFill/>
        </p:spPr>
        <p:txBody>
          <a:bodyPr wrap="square" rtlCol="0">
            <a:spAutoFit/>
          </a:bodyPr>
          <a:lstStyle/>
          <a:p>
            <a:r>
              <a:rPr lang="en-US" sz="2400" dirty="0" err="1" smtClean="0"/>
              <a:t>F</a:t>
            </a:r>
            <a:r>
              <a:rPr lang="en-US" sz="2400" baseline="-25000" dirty="0" err="1" smtClean="0"/>
              <a:t>f</a:t>
            </a:r>
            <a:endParaRPr lang="en-US" sz="2400" baseline="-25000" dirty="0"/>
          </a:p>
        </p:txBody>
      </p:sp>
    </p:spTree>
    <p:extLst>
      <p:ext uri="{BB962C8B-B14F-4D97-AF65-F5344CB8AC3E}">
        <p14:creationId xmlns:p14="http://schemas.microsoft.com/office/powerpoint/2010/main" val="383227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normAutofit fontScale="92500" lnSpcReduction="20000"/>
          </a:bodyPr>
          <a:lstStyle/>
          <a:p>
            <a:r>
              <a:rPr lang="en-US" sz="2800" dirty="0"/>
              <a:t>What is the friction on the object during this time?</a:t>
            </a:r>
          </a:p>
          <a:p>
            <a:r>
              <a:rPr lang="en-US" dirty="0"/>
              <a:t> </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sz="2800" dirty="0" smtClean="0"/>
              <a:t>m = 3 kg</a:t>
            </a:r>
          </a:p>
          <a:p>
            <a:r>
              <a:rPr lang="en-US" sz="2800" dirty="0" smtClean="0"/>
              <a:t>F = 10 N</a:t>
            </a:r>
          </a:p>
          <a:p>
            <a:r>
              <a:rPr lang="en-US" sz="2800" dirty="0" smtClean="0"/>
              <a:t> </a:t>
            </a:r>
            <a:r>
              <a:rPr lang="en-US" sz="2800" dirty="0"/>
              <a:t>V</a:t>
            </a:r>
            <a:r>
              <a:rPr lang="en-US" sz="2800" baseline="-25000" dirty="0"/>
              <a:t>o </a:t>
            </a:r>
            <a:r>
              <a:rPr lang="en-US" sz="2800" dirty="0"/>
              <a:t>= </a:t>
            </a:r>
            <a:r>
              <a:rPr lang="en-US" sz="2800" dirty="0" smtClean="0"/>
              <a:t>2 </a:t>
            </a:r>
            <a:r>
              <a:rPr lang="en-US" sz="2800" dirty="0"/>
              <a:t>m/s</a:t>
            </a:r>
          </a:p>
          <a:p>
            <a:r>
              <a:rPr lang="en-US" sz="2800" dirty="0" err="1" smtClean="0"/>
              <a:t>V</a:t>
            </a:r>
            <a:r>
              <a:rPr lang="en-US" sz="2800" baseline="-25000" dirty="0" err="1" smtClean="0"/>
              <a:t>f</a:t>
            </a:r>
            <a:r>
              <a:rPr lang="en-US" sz="2800" baseline="-25000" dirty="0" smtClean="0"/>
              <a:t> </a:t>
            </a:r>
            <a:r>
              <a:rPr lang="en-US" sz="2800" dirty="0"/>
              <a:t>= </a:t>
            </a:r>
            <a:r>
              <a:rPr lang="en-US" sz="2800" dirty="0" smtClean="0"/>
              <a:t>7 m/s</a:t>
            </a:r>
          </a:p>
          <a:p>
            <a:r>
              <a:rPr lang="en-US" sz="2800" dirty="0" smtClean="0"/>
              <a:t>t = 2.5 s</a:t>
            </a:r>
          </a:p>
          <a:p>
            <a:r>
              <a:rPr lang="en-US" sz="2800" dirty="0" smtClean="0"/>
              <a:t>a= 2 m/s</a:t>
            </a:r>
            <a:r>
              <a:rPr lang="en-US" sz="2800" baseline="30000" dirty="0" smtClean="0"/>
              <a:t>2</a:t>
            </a:r>
          </a:p>
          <a:p>
            <a:r>
              <a:rPr lang="en-US" sz="2800" dirty="0" smtClean="0"/>
              <a:t>F</a:t>
            </a:r>
            <a:r>
              <a:rPr lang="en-US" sz="2800" baseline="-25000" dirty="0" smtClean="0"/>
              <a:t>NET</a:t>
            </a:r>
            <a:r>
              <a:rPr lang="en-US" sz="2800" dirty="0" smtClean="0"/>
              <a:t>=ma= (3kg)(2m/s</a:t>
            </a:r>
            <a:r>
              <a:rPr lang="en-US" sz="2800" baseline="30000" dirty="0" smtClean="0"/>
              <a:t>2</a:t>
            </a:r>
            <a:r>
              <a:rPr lang="en-US" sz="2800" dirty="0" smtClean="0"/>
              <a:t>) = 6 N</a:t>
            </a:r>
          </a:p>
          <a:p>
            <a:r>
              <a:rPr lang="en-US" sz="2800" dirty="0"/>
              <a:t>F</a:t>
            </a:r>
            <a:r>
              <a:rPr lang="en-US" sz="2800" baseline="-25000" dirty="0"/>
              <a:t>NET</a:t>
            </a:r>
            <a:r>
              <a:rPr lang="en-US" sz="2800" dirty="0" smtClean="0"/>
              <a:t>= </a:t>
            </a:r>
            <a:r>
              <a:rPr lang="en-US" sz="2800" dirty="0" err="1" smtClean="0"/>
              <a:t>F</a:t>
            </a:r>
            <a:r>
              <a:rPr lang="en-US" sz="2800" baseline="-25000" dirty="0" err="1" smtClean="0"/>
              <a:t>c</a:t>
            </a:r>
            <a:r>
              <a:rPr lang="en-US" sz="2800" dirty="0" err="1" smtClean="0"/>
              <a:t>+F</a:t>
            </a:r>
            <a:r>
              <a:rPr lang="en-US" sz="2800" baseline="-25000" dirty="0" err="1" smtClean="0"/>
              <a:t>f</a:t>
            </a:r>
            <a:endParaRPr lang="en-US" dirty="0"/>
          </a:p>
        </p:txBody>
      </p:sp>
      <p:sp>
        <p:nvSpPr>
          <p:cNvPr id="5" name="Rectangle 4"/>
          <p:cNvSpPr/>
          <p:nvPr/>
        </p:nvSpPr>
        <p:spPr>
          <a:xfrm>
            <a:off x="1744394" y="4867422"/>
            <a:ext cx="3179298" cy="2391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960" y="4501662"/>
            <a:ext cx="815926" cy="3376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51577" y="4501662"/>
            <a:ext cx="914400"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067869" y="4501661"/>
            <a:ext cx="914400" cy="2532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548" y="4136825"/>
            <a:ext cx="773886" cy="461665"/>
          </a:xfrm>
          <a:prstGeom prst="rect">
            <a:avLst/>
          </a:prstGeom>
          <a:noFill/>
        </p:spPr>
        <p:txBody>
          <a:bodyPr wrap="square" rtlCol="0">
            <a:spAutoFit/>
          </a:bodyPr>
          <a:lstStyle/>
          <a:p>
            <a:r>
              <a:rPr lang="en-US" sz="2400" dirty="0" smtClean="0"/>
              <a:t>10 N</a:t>
            </a:r>
            <a:endParaRPr lang="en-US" sz="2400" dirty="0"/>
          </a:p>
        </p:txBody>
      </p:sp>
      <p:sp>
        <p:nvSpPr>
          <p:cNvPr id="10" name="TextBox 9"/>
          <p:cNvSpPr txBox="1"/>
          <p:nvPr/>
        </p:nvSpPr>
        <p:spPr>
          <a:xfrm>
            <a:off x="4471182" y="4288302"/>
            <a:ext cx="506436" cy="369332"/>
          </a:xfrm>
          <a:prstGeom prst="rect">
            <a:avLst/>
          </a:prstGeom>
          <a:noFill/>
        </p:spPr>
        <p:txBody>
          <a:bodyPr wrap="square" rtlCol="0">
            <a:spAutoFit/>
          </a:bodyPr>
          <a:lstStyle/>
          <a:p>
            <a:endParaRPr lang="en-US" dirty="0"/>
          </a:p>
        </p:txBody>
      </p:sp>
      <p:sp>
        <p:nvSpPr>
          <p:cNvPr id="11" name="TextBox 10"/>
          <p:cNvSpPr txBox="1"/>
          <p:nvPr/>
        </p:nvSpPr>
        <p:spPr>
          <a:xfrm>
            <a:off x="2350968" y="4118261"/>
            <a:ext cx="773886" cy="461665"/>
          </a:xfrm>
          <a:prstGeom prst="rect">
            <a:avLst/>
          </a:prstGeom>
          <a:noFill/>
        </p:spPr>
        <p:txBody>
          <a:bodyPr wrap="square" rtlCol="0">
            <a:spAutoFit/>
          </a:bodyPr>
          <a:lstStyle/>
          <a:p>
            <a:r>
              <a:rPr lang="en-US" sz="2400" dirty="0" err="1" smtClean="0"/>
              <a:t>F</a:t>
            </a:r>
            <a:r>
              <a:rPr lang="en-US" sz="2400" baseline="-25000" dirty="0" err="1" smtClean="0"/>
              <a:t>f</a:t>
            </a:r>
            <a:endParaRPr lang="en-US" sz="2400" baseline="-25000" dirty="0"/>
          </a:p>
        </p:txBody>
      </p:sp>
    </p:spTree>
    <p:extLst>
      <p:ext uri="{BB962C8B-B14F-4D97-AF65-F5344CB8AC3E}">
        <p14:creationId xmlns:p14="http://schemas.microsoft.com/office/powerpoint/2010/main" val="404400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 3-kg object accelerates from 2 m/s right to 7 m/s right in 2.5 seconds.  A force of 10 N produces this acceleration. </a:t>
            </a:r>
          </a:p>
        </p:txBody>
      </p:sp>
      <p:sp>
        <p:nvSpPr>
          <p:cNvPr id="3" name="Content Placeholder 2"/>
          <p:cNvSpPr>
            <a:spLocks noGrp="1"/>
          </p:cNvSpPr>
          <p:nvPr>
            <p:ph sz="half" idx="1"/>
          </p:nvPr>
        </p:nvSpPr>
        <p:spPr/>
        <p:txBody>
          <a:bodyPr>
            <a:normAutofit/>
          </a:bodyPr>
          <a:lstStyle/>
          <a:p>
            <a:r>
              <a:rPr lang="en-US" sz="2800" dirty="0"/>
              <a:t>What is the friction on the object during this time?</a:t>
            </a:r>
          </a:p>
          <a:p>
            <a:r>
              <a:rPr lang="en-US" dirty="0"/>
              <a:t> </a:t>
            </a:r>
          </a:p>
          <a:p>
            <a:endParaRPr lang="en-US" dirty="0"/>
          </a:p>
        </p:txBody>
      </p:sp>
      <p:sp>
        <p:nvSpPr>
          <p:cNvPr id="4" name="Content Placeholder 3"/>
          <p:cNvSpPr>
            <a:spLocks noGrp="1"/>
          </p:cNvSpPr>
          <p:nvPr>
            <p:ph sz="half" idx="2"/>
          </p:nvPr>
        </p:nvSpPr>
        <p:spPr/>
        <p:txBody>
          <a:bodyPr>
            <a:normAutofit/>
          </a:bodyPr>
          <a:lstStyle/>
          <a:p>
            <a:r>
              <a:rPr lang="en-US" sz="2800" dirty="0" smtClean="0"/>
              <a:t>F</a:t>
            </a:r>
            <a:r>
              <a:rPr lang="en-US" sz="2800" baseline="-25000" dirty="0" smtClean="0"/>
              <a:t>NET</a:t>
            </a:r>
            <a:r>
              <a:rPr lang="en-US" sz="2800" dirty="0" smtClean="0"/>
              <a:t>=ma= (3kg)(2m/s</a:t>
            </a:r>
            <a:r>
              <a:rPr lang="en-US" sz="2800" baseline="30000" dirty="0" smtClean="0"/>
              <a:t>2</a:t>
            </a:r>
            <a:r>
              <a:rPr lang="en-US" sz="2800" dirty="0" smtClean="0"/>
              <a:t>) = 6 N</a:t>
            </a:r>
          </a:p>
          <a:p>
            <a:r>
              <a:rPr lang="en-US" sz="2800" dirty="0"/>
              <a:t>F</a:t>
            </a:r>
            <a:r>
              <a:rPr lang="en-US" sz="2800" baseline="-25000" dirty="0"/>
              <a:t>NET</a:t>
            </a:r>
            <a:r>
              <a:rPr lang="en-US" sz="2800" dirty="0" smtClean="0"/>
              <a:t>= </a:t>
            </a:r>
            <a:r>
              <a:rPr lang="en-US" sz="2800" dirty="0" err="1" smtClean="0"/>
              <a:t>F</a:t>
            </a:r>
            <a:r>
              <a:rPr lang="en-US" sz="2800" baseline="-25000" dirty="0" err="1" smtClean="0"/>
              <a:t>c</a:t>
            </a:r>
            <a:r>
              <a:rPr lang="en-US" sz="2800" dirty="0" err="1" smtClean="0"/>
              <a:t>+F</a:t>
            </a:r>
            <a:r>
              <a:rPr lang="en-US" sz="2800" baseline="-25000" dirty="0" err="1" smtClean="0"/>
              <a:t>f</a:t>
            </a:r>
            <a:endParaRPr lang="en-US" sz="2800" baseline="-25000" dirty="0" smtClean="0"/>
          </a:p>
          <a:p>
            <a:r>
              <a:rPr lang="en-US" sz="2800" dirty="0" smtClean="0"/>
              <a:t>6 N= 10 N + </a:t>
            </a:r>
            <a:r>
              <a:rPr lang="en-US" sz="2800" dirty="0" err="1" smtClean="0"/>
              <a:t>F</a:t>
            </a:r>
            <a:r>
              <a:rPr lang="en-US" sz="2800" baseline="-25000" dirty="0" err="1" smtClean="0"/>
              <a:t>f</a:t>
            </a:r>
            <a:endParaRPr lang="en-US" sz="2800" dirty="0"/>
          </a:p>
          <a:p>
            <a:endParaRPr lang="en-US" dirty="0"/>
          </a:p>
        </p:txBody>
      </p:sp>
      <p:sp>
        <p:nvSpPr>
          <p:cNvPr id="5" name="Rectangle 4"/>
          <p:cNvSpPr/>
          <p:nvPr/>
        </p:nvSpPr>
        <p:spPr>
          <a:xfrm>
            <a:off x="1744394" y="4867422"/>
            <a:ext cx="3179298" cy="2391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960" y="4501662"/>
            <a:ext cx="815926" cy="3376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51577" y="4501662"/>
            <a:ext cx="914400"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067869" y="4501661"/>
            <a:ext cx="914400" cy="2532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548" y="4136825"/>
            <a:ext cx="773886" cy="461665"/>
          </a:xfrm>
          <a:prstGeom prst="rect">
            <a:avLst/>
          </a:prstGeom>
          <a:noFill/>
        </p:spPr>
        <p:txBody>
          <a:bodyPr wrap="square" rtlCol="0">
            <a:spAutoFit/>
          </a:bodyPr>
          <a:lstStyle/>
          <a:p>
            <a:r>
              <a:rPr lang="en-US" sz="2400" dirty="0" smtClean="0"/>
              <a:t>10 N</a:t>
            </a:r>
            <a:endParaRPr lang="en-US" sz="2400" dirty="0"/>
          </a:p>
        </p:txBody>
      </p:sp>
      <p:sp>
        <p:nvSpPr>
          <p:cNvPr id="10" name="TextBox 9"/>
          <p:cNvSpPr txBox="1"/>
          <p:nvPr/>
        </p:nvSpPr>
        <p:spPr>
          <a:xfrm>
            <a:off x="4471182" y="4288302"/>
            <a:ext cx="506436" cy="369332"/>
          </a:xfrm>
          <a:prstGeom prst="rect">
            <a:avLst/>
          </a:prstGeom>
          <a:noFill/>
        </p:spPr>
        <p:txBody>
          <a:bodyPr wrap="square" rtlCol="0">
            <a:spAutoFit/>
          </a:bodyPr>
          <a:lstStyle/>
          <a:p>
            <a:endParaRPr lang="en-US" dirty="0"/>
          </a:p>
        </p:txBody>
      </p:sp>
      <p:sp>
        <p:nvSpPr>
          <p:cNvPr id="11" name="TextBox 10"/>
          <p:cNvSpPr txBox="1"/>
          <p:nvPr/>
        </p:nvSpPr>
        <p:spPr>
          <a:xfrm>
            <a:off x="2350968" y="4118261"/>
            <a:ext cx="773886" cy="461665"/>
          </a:xfrm>
          <a:prstGeom prst="rect">
            <a:avLst/>
          </a:prstGeom>
          <a:noFill/>
        </p:spPr>
        <p:txBody>
          <a:bodyPr wrap="square" rtlCol="0">
            <a:spAutoFit/>
          </a:bodyPr>
          <a:lstStyle/>
          <a:p>
            <a:r>
              <a:rPr lang="en-US" sz="2400" dirty="0" err="1" smtClean="0"/>
              <a:t>F</a:t>
            </a:r>
            <a:r>
              <a:rPr lang="en-US" sz="2400" baseline="-25000" dirty="0" err="1" smtClean="0"/>
              <a:t>f</a:t>
            </a:r>
            <a:endParaRPr lang="en-US" sz="2400" baseline="-25000" dirty="0"/>
          </a:p>
        </p:txBody>
      </p:sp>
    </p:spTree>
    <p:extLst>
      <p:ext uri="{BB962C8B-B14F-4D97-AF65-F5344CB8AC3E}">
        <p14:creationId xmlns:p14="http://schemas.microsoft.com/office/powerpoint/2010/main" val="4203027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(a)  is motionless?</a:t>
            </a:r>
          </a:p>
          <a:p>
            <a:endParaRPr lang="en-US" sz="2800"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83439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0"/>
            <a:ext cx="10131425" cy="1456267"/>
          </a:xfrm>
        </p:spPr>
        <p:txBody>
          <a:bodyPr/>
          <a:lstStyle/>
          <a:p>
            <a:r>
              <a:rPr lang="en-US" b="1" i="1" dirty="0"/>
              <a:t>Newton’s First Law</a:t>
            </a:r>
            <a:r>
              <a:rPr lang="en-US" dirty="0"/>
              <a:t> </a:t>
            </a:r>
          </a:p>
        </p:txBody>
      </p:sp>
      <p:sp>
        <p:nvSpPr>
          <p:cNvPr id="3" name="Content Placeholder 2"/>
          <p:cNvSpPr>
            <a:spLocks noGrp="1"/>
          </p:cNvSpPr>
          <p:nvPr>
            <p:ph sz="half" idx="1"/>
          </p:nvPr>
        </p:nvSpPr>
        <p:spPr/>
        <p:txBody>
          <a:bodyPr/>
          <a:lstStyle/>
          <a:p>
            <a:r>
              <a:rPr lang="en-US" sz="2400" dirty="0"/>
              <a:t>– law of inertia – </a:t>
            </a:r>
            <a:r>
              <a:rPr lang="en-US" sz="2400" b="1" dirty="0"/>
              <a:t>IF</a:t>
            </a:r>
            <a:r>
              <a:rPr lang="en-US" sz="2400" dirty="0"/>
              <a:t> there is no NET force on an object </a:t>
            </a:r>
            <a:r>
              <a:rPr lang="en-US" sz="2400" b="1" dirty="0"/>
              <a:t>THEN</a:t>
            </a:r>
            <a:r>
              <a:rPr lang="en-US" sz="2400" dirty="0"/>
              <a:t> an object at rest will remain at rest and an object that is </a:t>
            </a:r>
            <a:r>
              <a:rPr lang="en-US" sz="2400" b="1" dirty="0"/>
              <a:t>already</a:t>
            </a:r>
            <a:r>
              <a:rPr lang="en-US" sz="2400" dirty="0"/>
              <a:t> moving will continue to move in a straight line at constant speed.</a:t>
            </a:r>
          </a:p>
          <a:p>
            <a:endParaRPr lang="en-US" dirty="0"/>
          </a:p>
        </p:txBody>
      </p:sp>
      <p:pic>
        <p:nvPicPr>
          <p:cNvPr id="1026" name="Picture 2" descr="Image result for astronau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1348184">
            <a:off x="6175765" y="2082371"/>
            <a:ext cx="5188409" cy="34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7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(a)  is motionless?</a:t>
            </a:r>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r>
              <a:rPr lang="en-US" dirty="0" smtClean="0"/>
              <a:t> </a:t>
            </a:r>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911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(a)  is motionless?</a:t>
            </a:r>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p>
          <a:p>
            <a:r>
              <a:rPr lang="en-US" dirty="0" err="1" smtClean="0"/>
              <a:t>F</a:t>
            </a:r>
            <a:r>
              <a:rPr lang="en-US" baseline="-25000" dirty="0" err="1" smtClean="0"/>
              <a:t>g</a:t>
            </a:r>
            <a:r>
              <a:rPr lang="en-US" dirty="0" smtClean="0"/>
              <a:t>= </a:t>
            </a:r>
            <a:r>
              <a:rPr lang="en-US" dirty="0"/>
              <a:t>mg= (50kg) </a:t>
            </a:r>
            <a:r>
              <a:rPr lang="en-US" dirty="0" smtClean="0"/>
              <a:t>( </a:t>
            </a:r>
            <a:r>
              <a:rPr lang="en-US" dirty="0"/>
              <a:t>-9.8m/s</a:t>
            </a:r>
            <a:r>
              <a:rPr lang="en-US" baseline="30000" dirty="0"/>
              <a:t>2</a:t>
            </a:r>
            <a:r>
              <a:rPr lang="en-US" dirty="0" smtClean="0"/>
              <a:t> ) = -490 N</a:t>
            </a:r>
          </a:p>
          <a:p>
            <a:r>
              <a:rPr lang="en-US" dirty="0" err="1" smtClean="0"/>
              <a:t>F</a:t>
            </a:r>
            <a:r>
              <a:rPr lang="en-US" baseline="-25000" dirty="0" err="1" smtClean="0"/>
              <a:t>motor</a:t>
            </a:r>
            <a:r>
              <a:rPr lang="en-US" dirty="0" smtClean="0"/>
              <a:t> = +490 N</a:t>
            </a:r>
          </a:p>
          <a:p>
            <a:r>
              <a:rPr lang="en-US" dirty="0" smtClean="0"/>
              <a:t>b/c if motionless, the Forces cancel out.</a:t>
            </a:r>
            <a:endParaRPr lang="en-US" dirty="0"/>
          </a:p>
          <a:p>
            <a:endParaRPr lang="en-US" baseline="30000" dirty="0" smtClean="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96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smtClean="0"/>
              <a:t>(b</a:t>
            </a:r>
            <a:r>
              <a:rPr lang="en-US" sz="2800" dirty="0"/>
              <a:t>)  is moving upward at a constant speed?</a:t>
            </a:r>
            <a:r>
              <a:rPr lang="en-US" sz="2800" dirty="0" smtClean="0"/>
              <a:t>?</a:t>
            </a:r>
            <a:endParaRPr lang="en-US" sz="2800" dirty="0"/>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r>
              <a:rPr lang="en-US" dirty="0" smtClean="0"/>
              <a:t> </a:t>
            </a:r>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02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smtClean="0"/>
              <a:t>(b</a:t>
            </a:r>
            <a:r>
              <a:rPr lang="en-US" sz="2800" dirty="0"/>
              <a:t>)  is moving upward at a constant speed?</a:t>
            </a:r>
            <a:r>
              <a:rPr lang="en-US" sz="2800" dirty="0" smtClean="0"/>
              <a:t>?</a:t>
            </a:r>
            <a:endParaRPr lang="en-US" sz="2800" dirty="0"/>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r>
              <a:rPr lang="en-US" dirty="0" smtClean="0"/>
              <a:t> </a:t>
            </a:r>
          </a:p>
          <a:p>
            <a:r>
              <a:rPr lang="en-US" dirty="0"/>
              <a:t>a</a:t>
            </a:r>
            <a:r>
              <a:rPr lang="en-US" dirty="0" smtClean="0"/>
              <a:t> = 0 m/s2, which means </a:t>
            </a:r>
            <a:r>
              <a:rPr lang="en-US" dirty="0" err="1" smtClean="0"/>
              <a:t>F</a:t>
            </a:r>
            <a:r>
              <a:rPr lang="en-US" baseline="-25000" dirty="0" err="1" smtClean="0"/>
              <a:t>net</a:t>
            </a:r>
            <a:r>
              <a:rPr lang="en-US" dirty="0" smtClean="0"/>
              <a:t> = 0 N</a:t>
            </a:r>
          </a:p>
          <a:p>
            <a:r>
              <a:rPr lang="en-US" dirty="0" smtClean="0"/>
              <a:t>Ft and </a:t>
            </a:r>
            <a:r>
              <a:rPr lang="en-US" dirty="0" err="1" smtClean="0"/>
              <a:t>F</a:t>
            </a:r>
            <a:r>
              <a:rPr lang="en-US" baseline="-25000" dirty="0" err="1" smtClean="0"/>
              <a:t>g</a:t>
            </a:r>
            <a:r>
              <a:rPr lang="en-US" dirty="0" smtClean="0"/>
              <a:t> are still equal.</a:t>
            </a:r>
          </a:p>
          <a:p>
            <a:r>
              <a:rPr lang="en-US" dirty="0" err="1"/>
              <a:t>F</a:t>
            </a:r>
            <a:r>
              <a:rPr lang="en-US" baseline="-25000" dirty="0" err="1"/>
              <a:t>motor</a:t>
            </a:r>
            <a:r>
              <a:rPr lang="en-US" dirty="0"/>
              <a:t> = +490 N</a:t>
            </a:r>
          </a:p>
          <a:p>
            <a:endParaRPr lang="en-US" dirty="0" smtClean="0"/>
          </a:p>
          <a:p>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54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(c)  has an upward acceleration of 3 m/s</a:t>
            </a:r>
            <a:r>
              <a:rPr lang="en-US" sz="2800" baseline="30000" dirty="0"/>
              <a:t>2</a:t>
            </a:r>
            <a:r>
              <a:rPr lang="en-US" sz="2800" dirty="0"/>
              <a:t>?</a:t>
            </a:r>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r>
              <a:rPr lang="en-US" dirty="0" smtClean="0"/>
              <a:t> </a:t>
            </a:r>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22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(c)  has an upward acceleration of 3 m/s</a:t>
            </a:r>
            <a:r>
              <a:rPr lang="en-US" sz="2800" baseline="30000" dirty="0"/>
              <a:t>2</a:t>
            </a:r>
            <a:r>
              <a:rPr lang="en-US" sz="2800" dirty="0"/>
              <a:t>?</a:t>
            </a:r>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p>
          <a:p>
            <a:r>
              <a:rPr lang="en-US" dirty="0" err="1"/>
              <a:t>F</a:t>
            </a:r>
            <a:r>
              <a:rPr lang="en-US" baseline="-25000" dirty="0" err="1"/>
              <a:t>g</a:t>
            </a:r>
            <a:r>
              <a:rPr lang="en-US" dirty="0"/>
              <a:t>= mg= (50kg) ( -9.8m/s</a:t>
            </a:r>
            <a:r>
              <a:rPr lang="en-US" baseline="30000" dirty="0"/>
              <a:t>2</a:t>
            </a:r>
            <a:r>
              <a:rPr lang="en-US" dirty="0"/>
              <a:t> ) = -490 N</a:t>
            </a:r>
          </a:p>
          <a:p>
            <a:r>
              <a:rPr lang="en-US" dirty="0" err="1" smtClean="0"/>
              <a:t>F</a:t>
            </a:r>
            <a:r>
              <a:rPr lang="en-US" baseline="-25000" dirty="0" err="1" smtClean="0"/>
              <a:t>net</a:t>
            </a:r>
            <a:r>
              <a:rPr lang="en-US" dirty="0" smtClean="0"/>
              <a:t>= ma = (50 kg)(3m/s</a:t>
            </a:r>
            <a:r>
              <a:rPr lang="en-US" baseline="30000" dirty="0" smtClean="0"/>
              <a:t>2</a:t>
            </a:r>
            <a:r>
              <a:rPr lang="en-US" dirty="0" smtClean="0"/>
              <a:t>)= 150 N </a:t>
            </a:r>
          </a:p>
          <a:p>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37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A 50-kg object is hanging by a cable from a motor.  What force must the motor exert on the object if the object:</a:t>
            </a:r>
            <a:br>
              <a:rPr lang="en-US" dirty="0"/>
            </a:br>
            <a:endParaRPr lang="en-US" dirty="0"/>
          </a:p>
        </p:txBody>
      </p:sp>
      <p:sp>
        <p:nvSpPr>
          <p:cNvPr id="3" name="Content Placeholder 2"/>
          <p:cNvSpPr>
            <a:spLocks noGrp="1"/>
          </p:cNvSpPr>
          <p:nvPr>
            <p:ph sz="half" idx="1"/>
          </p:nvPr>
        </p:nvSpPr>
        <p:spPr/>
        <p:txBody>
          <a:bodyPr>
            <a:normAutofit/>
          </a:bodyPr>
          <a:lstStyle/>
          <a:p>
            <a:r>
              <a:rPr lang="en-US" sz="2800" dirty="0"/>
              <a:t>(c)  has an upward acceleration of 3 m/s</a:t>
            </a:r>
            <a:r>
              <a:rPr lang="en-US" sz="2800" baseline="30000" dirty="0"/>
              <a:t>2</a:t>
            </a:r>
            <a:r>
              <a:rPr lang="en-US" sz="2800" dirty="0"/>
              <a:t>?</a:t>
            </a:r>
          </a:p>
          <a:p>
            <a:endParaRPr lang="en-US" sz="2800" dirty="0"/>
          </a:p>
        </p:txBody>
      </p:sp>
      <p:sp>
        <p:nvSpPr>
          <p:cNvPr id="4" name="Content Placeholder 3"/>
          <p:cNvSpPr>
            <a:spLocks noGrp="1"/>
          </p:cNvSpPr>
          <p:nvPr>
            <p:ph sz="half" idx="2"/>
          </p:nvPr>
        </p:nvSpPr>
        <p:spPr/>
        <p:txBody>
          <a:bodyPr/>
          <a:lstStyle/>
          <a:p>
            <a:r>
              <a:rPr lang="en-US" dirty="0"/>
              <a:t>m</a:t>
            </a:r>
            <a:r>
              <a:rPr lang="en-US" dirty="0" smtClean="0"/>
              <a:t>= 50 kg</a:t>
            </a:r>
          </a:p>
          <a:p>
            <a:r>
              <a:rPr lang="en-US" dirty="0"/>
              <a:t>g</a:t>
            </a:r>
            <a:r>
              <a:rPr lang="en-US" dirty="0" smtClean="0"/>
              <a:t>= -9.8m/s</a:t>
            </a:r>
            <a:r>
              <a:rPr lang="en-US" baseline="30000" dirty="0" smtClean="0"/>
              <a:t>2</a:t>
            </a:r>
          </a:p>
          <a:p>
            <a:r>
              <a:rPr lang="en-US" dirty="0" err="1"/>
              <a:t>F</a:t>
            </a:r>
            <a:r>
              <a:rPr lang="en-US" baseline="-25000" dirty="0" err="1"/>
              <a:t>g</a:t>
            </a:r>
            <a:r>
              <a:rPr lang="en-US" dirty="0"/>
              <a:t>= mg= (50kg) ( -9.8m/s</a:t>
            </a:r>
            <a:r>
              <a:rPr lang="en-US" baseline="30000" dirty="0"/>
              <a:t>2</a:t>
            </a:r>
            <a:r>
              <a:rPr lang="en-US" dirty="0"/>
              <a:t> ) = -490 N</a:t>
            </a:r>
          </a:p>
          <a:p>
            <a:r>
              <a:rPr lang="en-US" dirty="0" err="1" smtClean="0"/>
              <a:t>F</a:t>
            </a:r>
            <a:r>
              <a:rPr lang="en-US" baseline="-25000" dirty="0" err="1" smtClean="0"/>
              <a:t>net</a:t>
            </a:r>
            <a:r>
              <a:rPr lang="en-US" dirty="0" smtClean="0"/>
              <a:t>= ma = (50 kg)(3m/s</a:t>
            </a:r>
            <a:r>
              <a:rPr lang="en-US" baseline="30000" dirty="0" smtClean="0"/>
              <a:t>2</a:t>
            </a:r>
            <a:r>
              <a:rPr lang="en-US" dirty="0" smtClean="0"/>
              <a:t>)= 150 N </a:t>
            </a:r>
          </a:p>
          <a:p>
            <a:r>
              <a:rPr lang="en-US" dirty="0" err="1" smtClean="0"/>
              <a:t>F</a:t>
            </a:r>
            <a:r>
              <a:rPr lang="en-US" baseline="-25000" dirty="0" err="1" smtClean="0"/>
              <a:t>net</a:t>
            </a:r>
            <a:r>
              <a:rPr lang="en-US" baseline="-25000" dirty="0" smtClean="0"/>
              <a:t> </a:t>
            </a:r>
            <a:r>
              <a:rPr lang="en-US" dirty="0" smtClean="0"/>
              <a:t>= F</a:t>
            </a:r>
            <a:r>
              <a:rPr lang="en-US" baseline="-25000" dirty="0" smtClean="0"/>
              <a:t>t</a:t>
            </a:r>
            <a:r>
              <a:rPr lang="en-US" dirty="0" smtClean="0"/>
              <a:t> + </a:t>
            </a:r>
            <a:r>
              <a:rPr lang="en-US" dirty="0" err="1" smtClean="0"/>
              <a:t>F</a:t>
            </a:r>
            <a:r>
              <a:rPr lang="en-US" baseline="-25000" dirty="0" err="1" smtClean="0"/>
              <a:t>g</a:t>
            </a:r>
            <a:endParaRPr lang="en-US" baseline="-25000" dirty="0" smtClean="0"/>
          </a:p>
          <a:p>
            <a:r>
              <a:rPr lang="en-US" dirty="0" smtClean="0"/>
              <a:t>150 N = F</a:t>
            </a:r>
            <a:r>
              <a:rPr lang="en-US" baseline="-25000" dirty="0" smtClean="0"/>
              <a:t>t</a:t>
            </a:r>
            <a:r>
              <a:rPr lang="en-US" dirty="0" smtClean="0"/>
              <a:t> + (-490N)</a:t>
            </a:r>
          </a:p>
          <a:p>
            <a:r>
              <a:rPr lang="en-US" dirty="0" smtClean="0"/>
              <a:t>F</a:t>
            </a:r>
            <a:r>
              <a:rPr lang="en-US" baseline="-25000" dirty="0" smtClean="0"/>
              <a:t>t</a:t>
            </a:r>
            <a:r>
              <a:rPr lang="en-US" dirty="0" smtClean="0"/>
              <a:t> = 640N</a:t>
            </a:r>
          </a:p>
          <a:p>
            <a:endParaRPr lang="en-US" dirty="0"/>
          </a:p>
        </p:txBody>
      </p:sp>
      <p:sp>
        <p:nvSpPr>
          <p:cNvPr id="6" name="Snip Same Side Corner Rectangle 5"/>
          <p:cNvSpPr/>
          <p:nvPr/>
        </p:nvSpPr>
        <p:spPr>
          <a:xfrm flipV="1">
            <a:off x="1847038" y="4132646"/>
            <a:ext cx="1336431" cy="633047"/>
          </a:xfrm>
          <a:prstGeom prst="snip2SameRect">
            <a:avLst/>
          </a:prstGeom>
          <a:solidFill>
            <a:schemeClr val="accent2">
              <a:lumMod val="40000"/>
              <a:lumOff val="6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224088" y="5791200"/>
            <a:ext cx="582329" cy="62275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515253" y="4765693"/>
            <a:ext cx="1" cy="1025507"/>
          </a:xfrm>
          <a:prstGeom prst="line">
            <a:avLst/>
          </a:prstGeom>
          <a:ln w="635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52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lstStyle/>
          <a:p>
            <a:endParaRPr lang="en-US"/>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581516" y="4968471"/>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976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lstStyle/>
          <a:p>
            <a:r>
              <a:rPr lang="en-US" dirty="0" smtClean="0"/>
              <a:t>V</a:t>
            </a:r>
            <a:r>
              <a:rPr lang="en-US" baseline="-25000" dirty="0" smtClean="0"/>
              <a:t>o</a:t>
            </a:r>
            <a:r>
              <a:rPr lang="en-US" dirty="0" smtClean="0"/>
              <a:t> = -6m/s</a:t>
            </a:r>
          </a:p>
          <a:p>
            <a:r>
              <a:rPr lang="en-US" dirty="0" err="1" smtClean="0"/>
              <a:t>V</a:t>
            </a:r>
            <a:r>
              <a:rPr lang="en-US" baseline="-25000" dirty="0" err="1" smtClean="0"/>
              <a:t>f</a:t>
            </a:r>
            <a:r>
              <a:rPr lang="en-US" dirty="0"/>
              <a:t> </a:t>
            </a:r>
            <a:r>
              <a:rPr lang="en-US" dirty="0" smtClean="0"/>
              <a:t>= 0 m/s</a:t>
            </a:r>
          </a:p>
          <a:p>
            <a:r>
              <a:rPr lang="en-US" dirty="0" smtClean="0"/>
              <a:t>m = 10 kg</a:t>
            </a:r>
          </a:p>
          <a:p>
            <a:r>
              <a:rPr lang="en-US" dirty="0" smtClean="0"/>
              <a:t>g = </a:t>
            </a:r>
            <a:r>
              <a:rPr lang="en-US" dirty="0"/>
              <a:t>-9.8m/s</a:t>
            </a:r>
            <a:r>
              <a:rPr lang="en-US" baseline="30000" dirty="0"/>
              <a:t>2</a:t>
            </a:r>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581516" y="4968471"/>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3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lstStyle/>
          <a:p>
            <a:r>
              <a:rPr lang="en-US" dirty="0" smtClean="0"/>
              <a:t>V</a:t>
            </a:r>
            <a:r>
              <a:rPr lang="en-US" baseline="-25000" dirty="0" smtClean="0"/>
              <a:t>o</a:t>
            </a:r>
            <a:r>
              <a:rPr lang="en-US" dirty="0" smtClean="0"/>
              <a:t> = -6m/s</a:t>
            </a:r>
          </a:p>
          <a:p>
            <a:r>
              <a:rPr lang="en-US" dirty="0" err="1" smtClean="0"/>
              <a:t>V</a:t>
            </a:r>
            <a:r>
              <a:rPr lang="en-US" baseline="-25000" dirty="0" err="1" smtClean="0"/>
              <a:t>f</a:t>
            </a:r>
            <a:r>
              <a:rPr lang="en-US" dirty="0"/>
              <a:t> </a:t>
            </a:r>
            <a:r>
              <a:rPr lang="en-US" dirty="0" smtClean="0"/>
              <a:t>= 0 m/s</a:t>
            </a:r>
          </a:p>
          <a:p>
            <a:r>
              <a:rPr lang="en-US" dirty="0" smtClean="0"/>
              <a:t>m = 10 kg</a:t>
            </a:r>
          </a:p>
          <a:p>
            <a:r>
              <a:rPr lang="en-US" dirty="0" smtClean="0"/>
              <a:t>g = </a:t>
            </a:r>
            <a:r>
              <a:rPr lang="en-US" dirty="0"/>
              <a:t>-</a:t>
            </a:r>
            <a:r>
              <a:rPr lang="en-US" dirty="0" smtClean="0"/>
              <a:t>9.8m/s</a:t>
            </a:r>
            <a:r>
              <a:rPr lang="en-US" baseline="30000" dirty="0" smtClean="0"/>
              <a:t>2</a:t>
            </a:r>
          </a:p>
          <a:p>
            <a:r>
              <a:rPr lang="en-US" dirty="0" err="1" smtClean="0"/>
              <a:t>Fnet</a:t>
            </a:r>
            <a:r>
              <a:rPr lang="en-US" dirty="0" smtClean="0"/>
              <a:t> = F</a:t>
            </a:r>
            <a:r>
              <a:rPr lang="en-US" baseline="-25000" dirty="0" smtClean="0"/>
              <a:t>t</a:t>
            </a:r>
            <a:r>
              <a:rPr lang="en-US" dirty="0" smtClean="0"/>
              <a:t> + </a:t>
            </a:r>
            <a:r>
              <a:rPr lang="en-US" dirty="0" err="1" smtClean="0"/>
              <a:t>F</a:t>
            </a:r>
            <a:r>
              <a:rPr lang="en-US" baseline="-25000" dirty="0" err="1" smtClean="0"/>
              <a:t>g</a:t>
            </a:r>
            <a:r>
              <a:rPr lang="en-US" dirty="0" smtClean="0"/>
              <a:t> = 120 N + (10kg*</a:t>
            </a:r>
            <a:r>
              <a:rPr lang="en-US" dirty="0"/>
              <a:t> -</a:t>
            </a:r>
            <a:r>
              <a:rPr lang="en-US" dirty="0" smtClean="0"/>
              <a:t>9.8m/s</a:t>
            </a:r>
            <a:r>
              <a:rPr lang="en-US" baseline="30000" dirty="0" smtClean="0"/>
              <a:t>2</a:t>
            </a:r>
            <a:r>
              <a:rPr lang="en-US" dirty="0" smtClean="0"/>
              <a:t>)</a:t>
            </a:r>
          </a:p>
          <a:p>
            <a:r>
              <a:rPr lang="en-US" dirty="0" smtClean="0"/>
              <a:t> = 120 N - 98 N = 22 N</a:t>
            </a:r>
            <a:endParaRPr lang="en-US" dirty="0"/>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073885" y="4541949"/>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8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First Law</a:t>
            </a:r>
            <a:br>
              <a:rPr lang="en-US" dirty="0" smtClean="0"/>
            </a:br>
            <a:r>
              <a:rPr lang="en-US" sz="2400" dirty="0" smtClean="0"/>
              <a:t>The Law </a:t>
            </a:r>
            <a:r>
              <a:rPr lang="en-US" sz="2400" dirty="0"/>
              <a:t>o</a:t>
            </a:r>
            <a:r>
              <a:rPr lang="en-US" sz="2400" dirty="0" smtClean="0"/>
              <a:t>f Inertia</a:t>
            </a:r>
            <a:endParaRPr lang="en-US" dirty="0"/>
          </a:p>
        </p:txBody>
      </p:sp>
      <p:sp>
        <p:nvSpPr>
          <p:cNvPr id="3" name="Content Placeholder 2"/>
          <p:cNvSpPr>
            <a:spLocks noGrp="1"/>
          </p:cNvSpPr>
          <p:nvPr>
            <p:ph idx="1"/>
          </p:nvPr>
        </p:nvSpPr>
        <p:spPr>
          <a:xfrm>
            <a:off x="1484311" y="1678899"/>
            <a:ext cx="5111362" cy="4112302"/>
          </a:xfrm>
        </p:spPr>
        <p:txBody>
          <a:bodyPr>
            <a:normAutofit/>
          </a:bodyPr>
          <a:lstStyle/>
          <a:p>
            <a:r>
              <a:rPr lang="en-US" sz="2400" b="1" dirty="0" smtClean="0"/>
              <a:t>IF </a:t>
            </a:r>
            <a:r>
              <a:rPr lang="en-US" sz="2400" dirty="0" smtClean="0"/>
              <a:t>there is no NET force (total force) on an object, </a:t>
            </a:r>
            <a:r>
              <a:rPr lang="en-US" sz="2400" b="1" dirty="0" smtClean="0"/>
              <a:t>THEN</a:t>
            </a:r>
            <a:r>
              <a:rPr lang="en-US" sz="2400" dirty="0" smtClean="0"/>
              <a:t> an object at rest will remain at rest</a:t>
            </a:r>
          </a:p>
          <a:p>
            <a:r>
              <a:rPr lang="en-US" sz="2400" b="1" dirty="0" smtClean="0"/>
              <a:t>IF</a:t>
            </a:r>
            <a:r>
              <a:rPr lang="en-US" sz="2400" dirty="0" smtClean="0"/>
              <a:t> an object is moving, </a:t>
            </a:r>
            <a:r>
              <a:rPr lang="en-US" sz="2400" b="1" dirty="0" smtClean="0"/>
              <a:t>THEN</a:t>
            </a:r>
            <a:r>
              <a:rPr lang="en-US" sz="2400" dirty="0" smtClean="0"/>
              <a:t> it will continue to move in a </a:t>
            </a:r>
            <a:r>
              <a:rPr lang="en-US" sz="2400" dirty="0">
                <a:solidFill>
                  <a:srgbClr val="FFFF00"/>
                </a:solidFill>
              </a:rPr>
              <a:t>straight line at constant speed</a:t>
            </a:r>
            <a:r>
              <a:rPr lang="en-US" sz="2400" dirty="0" smtClean="0"/>
              <a:t> until another force acts on it</a:t>
            </a:r>
          </a:p>
        </p:txBody>
      </p:sp>
      <p:cxnSp>
        <p:nvCxnSpPr>
          <p:cNvPr id="5" name="Straight Arrow Connector 4"/>
          <p:cNvCxnSpPr/>
          <p:nvPr/>
        </p:nvCxnSpPr>
        <p:spPr>
          <a:xfrm flipV="1">
            <a:off x="6475751" y="2773181"/>
            <a:ext cx="1543987" cy="1394085"/>
          </a:xfrm>
          <a:prstGeom prst="straightConnector1">
            <a:avLst/>
          </a:prstGeom>
          <a:ln>
            <a:solidFill>
              <a:srgbClr val="FFFF00"/>
            </a:solidFill>
            <a:tailEnd type="triangle"/>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8019738" y="2438399"/>
            <a:ext cx="3372787" cy="1200329"/>
          </a:xfrm>
          <a:prstGeom prst="rect">
            <a:avLst/>
          </a:prstGeom>
          <a:noFill/>
        </p:spPr>
        <p:txBody>
          <a:bodyPr wrap="square" rtlCol="0">
            <a:spAutoFit/>
          </a:bodyPr>
          <a:lstStyle/>
          <a:p>
            <a:r>
              <a:rPr lang="en-US" sz="2400" dirty="0">
                <a:solidFill>
                  <a:srgbClr val="FFFF00"/>
                </a:solidFill>
              </a:rPr>
              <a:t>d</a:t>
            </a:r>
            <a:r>
              <a:rPr lang="en-US" sz="2400" dirty="0" smtClean="0">
                <a:solidFill>
                  <a:srgbClr val="FFFF00"/>
                </a:solidFill>
              </a:rPr>
              <a:t>efinition of </a:t>
            </a:r>
            <a:r>
              <a:rPr lang="en-US" sz="2400" u="sng" dirty="0" smtClean="0">
                <a:solidFill>
                  <a:srgbClr val="FFFF00"/>
                </a:solidFill>
              </a:rPr>
              <a:t>Constant Velocity</a:t>
            </a:r>
            <a:r>
              <a:rPr lang="en-US" sz="2400" dirty="0" smtClean="0">
                <a:solidFill>
                  <a:srgbClr val="FFFF00"/>
                </a:solidFill>
              </a:rPr>
              <a:t>, means acceleration is zero</a:t>
            </a:r>
            <a:endParaRPr lang="en-US" sz="2400" dirty="0">
              <a:solidFill>
                <a:srgbClr val="FFFF00"/>
              </a:solidFill>
            </a:endParaRPr>
          </a:p>
        </p:txBody>
      </p:sp>
    </p:spTree>
    <p:extLst>
      <p:ext uri="{BB962C8B-B14F-4D97-AF65-F5344CB8AC3E}">
        <p14:creationId xmlns:p14="http://schemas.microsoft.com/office/powerpoint/2010/main" val="385286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normAutofit lnSpcReduction="10000"/>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V</a:t>
            </a:r>
            <a:r>
              <a:rPr lang="en-US" baseline="-25000" dirty="0" smtClean="0"/>
              <a:t>o</a:t>
            </a:r>
            <a:r>
              <a:rPr lang="en-US" dirty="0" smtClean="0"/>
              <a:t> = -6m/s</a:t>
            </a:r>
          </a:p>
          <a:p>
            <a:r>
              <a:rPr lang="en-US" dirty="0" err="1" smtClean="0"/>
              <a:t>V</a:t>
            </a:r>
            <a:r>
              <a:rPr lang="en-US" baseline="-25000" dirty="0" err="1" smtClean="0"/>
              <a:t>f</a:t>
            </a:r>
            <a:r>
              <a:rPr lang="en-US" dirty="0"/>
              <a:t> </a:t>
            </a:r>
            <a:r>
              <a:rPr lang="en-US" dirty="0" smtClean="0"/>
              <a:t>= 0 m/s</a:t>
            </a:r>
          </a:p>
          <a:p>
            <a:r>
              <a:rPr lang="en-US" dirty="0" smtClean="0"/>
              <a:t>m = 10 kg</a:t>
            </a:r>
          </a:p>
          <a:p>
            <a:r>
              <a:rPr lang="en-US" dirty="0" smtClean="0"/>
              <a:t>g = </a:t>
            </a:r>
            <a:r>
              <a:rPr lang="en-US" dirty="0"/>
              <a:t>-</a:t>
            </a:r>
            <a:r>
              <a:rPr lang="en-US" dirty="0" smtClean="0"/>
              <a:t>9.8m/s</a:t>
            </a:r>
            <a:r>
              <a:rPr lang="en-US" baseline="30000" dirty="0" smtClean="0"/>
              <a:t>2</a:t>
            </a:r>
          </a:p>
          <a:p>
            <a:r>
              <a:rPr lang="en-US" dirty="0" err="1" smtClean="0"/>
              <a:t>Fnet</a:t>
            </a:r>
            <a:r>
              <a:rPr lang="en-US" dirty="0" smtClean="0"/>
              <a:t> = F</a:t>
            </a:r>
            <a:r>
              <a:rPr lang="en-US" baseline="-25000" dirty="0" smtClean="0"/>
              <a:t>t</a:t>
            </a:r>
            <a:r>
              <a:rPr lang="en-US" dirty="0" smtClean="0"/>
              <a:t> + </a:t>
            </a:r>
            <a:r>
              <a:rPr lang="en-US" dirty="0" err="1" smtClean="0"/>
              <a:t>F</a:t>
            </a:r>
            <a:r>
              <a:rPr lang="en-US" baseline="-25000" dirty="0" err="1" smtClean="0"/>
              <a:t>g</a:t>
            </a:r>
            <a:r>
              <a:rPr lang="en-US" dirty="0" smtClean="0"/>
              <a:t> = 120 N + (10kg*</a:t>
            </a:r>
            <a:r>
              <a:rPr lang="en-US" dirty="0"/>
              <a:t> -</a:t>
            </a:r>
            <a:r>
              <a:rPr lang="en-US" dirty="0" smtClean="0"/>
              <a:t>9.8m/s</a:t>
            </a:r>
            <a:r>
              <a:rPr lang="en-US" baseline="30000" dirty="0" smtClean="0"/>
              <a:t>2</a:t>
            </a:r>
            <a:r>
              <a:rPr lang="en-US" dirty="0" smtClean="0"/>
              <a:t>)</a:t>
            </a:r>
          </a:p>
          <a:p>
            <a:r>
              <a:rPr lang="en-US" dirty="0" smtClean="0"/>
              <a:t> = 120 N - 98 N = 22 N</a:t>
            </a:r>
          </a:p>
          <a:p>
            <a:r>
              <a:rPr lang="en-US" dirty="0" err="1" smtClean="0"/>
              <a:t>Fnet</a:t>
            </a:r>
            <a:r>
              <a:rPr lang="en-US" dirty="0" smtClean="0"/>
              <a:t> = ma </a:t>
            </a:r>
          </a:p>
          <a:p>
            <a:r>
              <a:rPr lang="en-US" dirty="0" smtClean="0"/>
              <a:t>22N = (10 kg)a</a:t>
            </a:r>
          </a:p>
          <a:p>
            <a:r>
              <a:rPr lang="en-US" dirty="0" smtClean="0"/>
              <a:t>a= 2.2  </a:t>
            </a:r>
            <a:r>
              <a:rPr lang="en-US" dirty="0"/>
              <a:t>m/s</a:t>
            </a:r>
            <a:r>
              <a:rPr lang="en-US" baseline="30000" dirty="0"/>
              <a:t>2</a:t>
            </a:r>
            <a:endParaRPr lang="en-US" dirty="0" smtClean="0"/>
          </a:p>
          <a:p>
            <a:endParaRPr lang="en-US" dirty="0"/>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073885" y="4541949"/>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24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normAutofit lnSpcReduction="10000"/>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V</a:t>
            </a:r>
            <a:r>
              <a:rPr lang="en-US" baseline="-25000" dirty="0" smtClean="0"/>
              <a:t>o</a:t>
            </a:r>
            <a:r>
              <a:rPr lang="en-US" dirty="0" smtClean="0"/>
              <a:t> = -6m/s</a:t>
            </a:r>
          </a:p>
          <a:p>
            <a:r>
              <a:rPr lang="en-US" dirty="0" err="1" smtClean="0"/>
              <a:t>V</a:t>
            </a:r>
            <a:r>
              <a:rPr lang="en-US" baseline="-25000" dirty="0" err="1" smtClean="0"/>
              <a:t>f</a:t>
            </a:r>
            <a:r>
              <a:rPr lang="en-US" dirty="0"/>
              <a:t> </a:t>
            </a:r>
            <a:r>
              <a:rPr lang="en-US" dirty="0" smtClean="0"/>
              <a:t>= 0 m/s</a:t>
            </a:r>
          </a:p>
          <a:p>
            <a:r>
              <a:rPr lang="en-US" dirty="0" smtClean="0"/>
              <a:t>m = 10 kg</a:t>
            </a:r>
          </a:p>
          <a:p>
            <a:r>
              <a:rPr lang="en-US" dirty="0" smtClean="0"/>
              <a:t>g = </a:t>
            </a:r>
            <a:r>
              <a:rPr lang="en-US" dirty="0"/>
              <a:t>-</a:t>
            </a:r>
            <a:r>
              <a:rPr lang="en-US" dirty="0" smtClean="0"/>
              <a:t>9.8m/s</a:t>
            </a:r>
            <a:r>
              <a:rPr lang="en-US" baseline="30000" dirty="0" smtClean="0"/>
              <a:t>2</a:t>
            </a:r>
          </a:p>
          <a:p>
            <a:r>
              <a:rPr lang="en-US" dirty="0" err="1" smtClean="0"/>
              <a:t>Fnet</a:t>
            </a:r>
            <a:r>
              <a:rPr lang="en-US" dirty="0" smtClean="0"/>
              <a:t> = </a:t>
            </a:r>
            <a:r>
              <a:rPr lang="en-US" dirty="0" smtClean="0">
                <a:solidFill>
                  <a:srgbClr val="FFC000"/>
                </a:solidFill>
              </a:rPr>
              <a:t>F</a:t>
            </a:r>
            <a:r>
              <a:rPr lang="en-US" baseline="-25000" dirty="0" smtClean="0">
                <a:solidFill>
                  <a:srgbClr val="FFC000"/>
                </a:solidFill>
              </a:rPr>
              <a:t>t</a:t>
            </a:r>
            <a:r>
              <a:rPr lang="en-US" dirty="0" smtClean="0"/>
              <a:t> + </a:t>
            </a:r>
            <a:r>
              <a:rPr lang="en-US" dirty="0" err="1" smtClean="0">
                <a:solidFill>
                  <a:srgbClr val="92D050"/>
                </a:solidFill>
              </a:rPr>
              <a:t>F</a:t>
            </a:r>
            <a:r>
              <a:rPr lang="en-US" baseline="-25000" dirty="0" err="1" smtClean="0">
                <a:solidFill>
                  <a:srgbClr val="92D050"/>
                </a:solidFill>
              </a:rPr>
              <a:t>g</a:t>
            </a:r>
            <a:r>
              <a:rPr lang="en-US" dirty="0" smtClean="0"/>
              <a:t> = 120 N + (10kg*</a:t>
            </a:r>
            <a:r>
              <a:rPr lang="en-US" dirty="0"/>
              <a:t> -</a:t>
            </a:r>
            <a:r>
              <a:rPr lang="en-US" dirty="0" smtClean="0"/>
              <a:t>9.8m/s</a:t>
            </a:r>
            <a:r>
              <a:rPr lang="en-US" baseline="30000" dirty="0" smtClean="0"/>
              <a:t>2</a:t>
            </a:r>
            <a:r>
              <a:rPr lang="en-US" dirty="0" smtClean="0"/>
              <a:t>)</a:t>
            </a:r>
          </a:p>
          <a:p>
            <a:r>
              <a:rPr lang="en-US" dirty="0" smtClean="0"/>
              <a:t> = 120 N - 98 N = 22 N</a:t>
            </a:r>
          </a:p>
          <a:p>
            <a:r>
              <a:rPr lang="en-US" dirty="0" err="1" smtClean="0"/>
              <a:t>Fnet</a:t>
            </a:r>
            <a:r>
              <a:rPr lang="en-US" dirty="0" smtClean="0"/>
              <a:t> = ma </a:t>
            </a:r>
          </a:p>
          <a:p>
            <a:r>
              <a:rPr lang="en-US" dirty="0" smtClean="0"/>
              <a:t>22N = (10 kg)a</a:t>
            </a:r>
          </a:p>
          <a:p>
            <a:r>
              <a:rPr lang="en-US" dirty="0" smtClean="0"/>
              <a:t>a= 2.2  </a:t>
            </a:r>
            <a:r>
              <a:rPr lang="en-US" dirty="0"/>
              <a:t>m/s</a:t>
            </a:r>
            <a:r>
              <a:rPr lang="en-US" baseline="30000" dirty="0"/>
              <a:t>2</a:t>
            </a:r>
            <a:endParaRPr lang="en-US" dirty="0" smtClean="0"/>
          </a:p>
          <a:p>
            <a:endParaRPr lang="en-US" dirty="0"/>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14428" y="5051834"/>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92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normAutofit/>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normAutofit/>
          </a:bodyPr>
          <a:lstStyle/>
          <a:p>
            <a:r>
              <a:rPr lang="en-US" sz="2400" dirty="0" smtClean="0"/>
              <a:t>V</a:t>
            </a:r>
            <a:r>
              <a:rPr lang="en-US" sz="2400" baseline="-25000" dirty="0" smtClean="0"/>
              <a:t>o</a:t>
            </a:r>
            <a:r>
              <a:rPr lang="en-US" sz="2400" dirty="0" smtClean="0"/>
              <a:t> = -6m/s</a:t>
            </a:r>
          </a:p>
          <a:p>
            <a:r>
              <a:rPr lang="en-US" sz="2400" dirty="0" err="1" smtClean="0"/>
              <a:t>V</a:t>
            </a:r>
            <a:r>
              <a:rPr lang="en-US" sz="2400" baseline="-25000" dirty="0" err="1" smtClean="0"/>
              <a:t>f</a:t>
            </a:r>
            <a:r>
              <a:rPr lang="en-US" sz="2400" dirty="0"/>
              <a:t> </a:t>
            </a:r>
            <a:r>
              <a:rPr lang="en-US" sz="2400" dirty="0" smtClean="0"/>
              <a:t>= 0 m/s</a:t>
            </a:r>
          </a:p>
          <a:p>
            <a:r>
              <a:rPr lang="en-US" sz="2400" dirty="0" smtClean="0"/>
              <a:t>a= 2.2  m/s</a:t>
            </a:r>
            <a:r>
              <a:rPr lang="en-US" sz="2400" baseline="30000" dirty="0" smtClean="0"/>
              <a:t>2</a:t>
            </a:r>
          </a:p>
          <a:p>
            <a:r>
              <a:rPr lang="en-US" sz="2400" dirty="0" smtClean="0"/>
              <a:t>t = ?</a:t>
            </a:r>
          </a:p>
          <a:p>
            <a:pPr marL="0" indent="0">
              <a:buNone/>
            </a:pPr>
            <a:endParaRPr lang="en-US" dirty="0" smtClean="0"/>
          </a:p>
          <a:p>
            <a:endParaRPr lang="en-US" dirty="0"/>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14428" y="5051834"/>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167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normAutofit/>
          </a:bodyPr>
          <a:lstStyle/>
          <a:p>
            <a:r>
              <a:rPr lang="en-US" sz="2400" dirty="0"/>
              <a:t>How many seconds will it take for the object to come to a stop?</a:t>
            </a:r>
          </a:p>
          <a:p>
            <a:endParaRPr lang="en-US" dirty="0"/>
          </a:p>
        </p:txBody>
      </p:sp>
      <p:sp>
        <p:nvSpPr>
          <p:cNvPr id="4" name="Content Placeholder 3"/>
          <p:cNvSpPr>
            <a:spLocks noGrp="1"/>
          </p:cNvSpPr>
          <p:nvPr>
            <p:ph sz="half" idx="2"/>
          </p:nvPr>
        </p:nvSpPr>
        <p:spPr/>
        <p:txBody>
          <a:bodyPr>
            <a:normAutofit/>
          </a:bodyPr>
          <a:lstStyle/>
          <a:p>
            <a:r>
              <a:rPr lang="en-US" sz="2400" dirty="0" smtClean="0"/>
              <a:t>V</a:t>
            </a:r>
            <a:r>
              <a:rPr lang="en-US" sz="2400" baseline="-25000" dirty="0" smtClean="0"/>
              <a:t>o</a:t>
            </a:r>
            <a:r>
              <a:rPr lang="en-US" sz="2400" dirty="0" smtClean="0"/>
              <a:t> = -6m/s</a:t>
            </a:r>
          </a:p>
          <a:p>
            <a:r>
              <a:rPr lang="en-US" sz="2400" dirty="0" err="1" smtClean="0"/>
              <a:t>V</a:t>
            </a:r>
            <a:r>
              <a:rPr lang="en-US" sz="2400" baseline="-25000" dirty="0" err="1" smtClean="0"/>
              <a:t>f</a:t>
            </a:r>
            <a:r>
              <a:rPr lang="en-US" sz="2400" dirty="0"/>
              <a:t> </a:t>
            </a:r>
            <a:r>
              <a:rPr lang="en-US" sz="2400" dirty="0" smtClean="0"/>
              <a:t>= 0 m/s</a:t>
            </a:r>
          </a:p>
          <a:p>
            <a:r>
              <a:rPr lang="en-US" sz="2400" dirty="0" smtClean="0"/>
              <a:t>a= 2.2  m/s</a:t>
            </a:r>
            <a:r>
              <a:rPr lang="en-US" sz="2400" baseline="30000" dirty="0" smtClean="0"/>
              <a:t>2</a:t>
            </a:r>
          </a:p>
          <a:p>
            <a:r>
              <a:rPr lang="en-US" sz="2400" dirty="0" smtClean="0"/>
              <a:t>t = ?</a:t>
            </a:r>
          </a:p>
          <a:p>
            <a:r>
              <a:rPr lang="en-US" sz="2400" dirty="0" err="1"/>
              <a:t>V</a:t>
            </a:r>
            <a:r>
              <a:rPr lang="en-US" sz="2400" baseline="-25000" dirty="0" err="1"/>
              <a:t>f</a:t>
            </a:r>
            <a:r>
              <a:rPr lang="en-US" sz="2400" dirty="0"/>
              <a:t> = V</a:t>
            </a:r>
            <a:r>
              <a:rPr lang="en-US" sz="2400" baseline="-25000" dirty="0"/>
              <a:t>0</a:t>
            </a:r>
            <a:r>
              <a:rPr lang="en-US" sz="2400" dirty="0"/>
              <a:t> + </a:t>
            </a:r>
            <a:r>
              <a:rPr lang="en-US" sz="2400" dirty="0" err="1"/>
              <a:t>a</a:t>
            </a:r>
            <a:r>
              <a:rPr lang="en-US" sz="2400" dirty="0" err="1">
                <a:sym typeface="Symbol" panose="05050102010706020507" pitchFamily="18" charset="2"/>
              </a:rPr>
              <a:t></a:t>
            </a:r>
            <a:r>
              <a:rPr lang="en-US" sz="2400" dirty="0" err="1"/>
              <a:t>t</a:t>
            </a:r>
            <a:endParaRPr lang="en-US" sz="2400" dirty="0" smtClean="0"/>
          </a:p>
          <a:p>
            <a:pPr marL="0" indent="0">
              <a:buNone/>
            </a:pPr>
            <a:endParaRPr lang="en-US" dirty="0" smtClean="0"/>
          </a:p>
          <a:p>
            <a:endParaRPr lang="en-US" dirty="0"/>
          </a:p>
        </p:txBody>
      </p:sp>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14428" y="5051834"/>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99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 10-kg object is moving downward at 6 m/s.  I pull upward on the object with a force of 120 N.  </a:t>
            </a:r>
            <a:br>
              <a:rPr lang="en-US" dirty="0"/>
            </a:br>
            <a:endParaRPr lang="en-US" dirty="0"/>
          </a:p>
        </p:txBody>
      </p:sp>
      <p:sp>
        <p:nvSpPr>
          <p:cNvPr id="3" name="Content Placeholder 2"/>
          <p:cNvSpPr>
            <a:spLocks noGrp="1"/>
          </p:cNvSpPr>
          <p:nvPr>
            <p:ph sz="half" idx="1"/>
          </p:nvPr>
        </p:nvSpPr>
        <p:spPr>
          <a:xfrm>
            <a:off x="685801" y="1729943"/>
            <a:ext cx="4995334" cy="2262508"/>
          </a:xfrm>
        </p:spPr>
        <p:txBody>
          <a:bodyPr>
            <a:normAutofit/>
          </a:bodyPr>
          <a:lstStyle/>
          <a:p>
            <a:r>
              <a:rPr lang="en-US" sz="2400" dirty="0"/>
              <a:t>How many seconds will it take for the object to come to a stop?</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r>
                  <a:rPr lang="en-US" sz="2400" dirty="0" smtClean="0"/>
                  <a:t>V</a:t>
                </a:r>
                <a:r>
                  <a:rPr lang="en-US" sz="2400" baseline="-25000" dirty="0" smtClean="0"/>
                  <a:t>o</a:t>
                </a:r>
                <a:r>
                  <a:rPr lang="en-US" sz="2400" dirty="0" smtClean="0"/>
                  <a:t> = -6m/s</a:t>
                </a:r>
              </a:p>
              <a:p>
                <a:r>
                  <a:rPr lang="en-US" sz="2400" dirty="0" err="1" smtClean="0"/>
                  <a:t>V</a:t>
                </a:r>
                <a:r>
                  <a:rPr lang="en-US" sz="2400" baseline="-25000" dirty="0" err="1" smtClean="0"/>
                  <a:t>f</a:t>
                </a:r>
                <a:r>
                  <a:rPr lang="en-US" sz="2400" dirty="0"/>
                  <a:t> </a:t>
                </a:r>
                <a:r>
                  <a:rPr lang="en-US" sz="2400" dirty="0" smtClean="0"/>
                  <a:t>= 0 m/s</a:t>
                </a:r>
              </a:p>
              <a:p>
                <a:r>
                  <a:rPr lang="en-US" sz="2400" dirty="0" smtClean="0"/>
                  <a:t>a= 2.2  m/s</a:t>
                </a:r>
                <a:r>
                  <a:rPr lang="en-US" sz="2400" baseline="30000" dirty="0" smtClean="0"/>
                  <a:t>2</a:t>
                </a:r>
              </a:p>
              <a:p>
                <a:r>
                  <a:rPr lang="en-US" sz="2400" dirty="0" smtClean="0"/>
                  <a:t>t = ?</a:t>
                </a:r>
              </a:p>
              <a:p>
                <a:r>
                  <a:rPr lang="en-US" sz="2400" dirty="0" err="1"/>
                  <a:t>V</a:t>
                </a:r>
                <a:r>
                  <a:rPr lang="en-US" sz="2400" baseline="-25000" dirty="0" err="1"/>
                  <a:t>f</a:t>
                </a:r>
                <a:r>
                  <a:rPr lang="en-US" sz="2400" dirty="0"/>
                  <a:t> = V</a:t>
                </a:r>
                <a:r>
                  <a:rPr lang="en-US" sz="2400" baseline="-25000" dirty="0"/>
                  <a:t>0</a:t>
                </a:r>
                <a:r>
                  <a:rPr lang="en-US" sz="2400" dirty="0"/>
                  <a:t> + </a:t>
                </a:r>
                <a:r>
                  <a:rPr lang="en-US" sz="2400" dirty="0" err="1"/>
                  <a:t>a</a:t>
                </a:r>
                <a:r>
                  <a:rPr lang="en-US" sz="2400" dirty="0" err="1">
                    <a:sym typeface="Symbol" panose="05050102010706020507" pitchFamily="18" charset="2"/>
                  </a:rPr>
                  <a:t></a:t>
                </a:r>
                <a:r>
                  <a:rPr lang="en-US" sz="2400" dirty="0" err="1" smtClean="0"/>
                  <a:t>t</a:t>
                </a:r>
                <a:endParaRPr lang="en-US" sz="2400" dirty="0" smtClean="0"/>
              </a:p>
              <a:p>
                <a:r>
                  <a:rPr lang="en-US" sz="2400" dirty="0" smtClean="0"/>
                  <a:t>t = </a:t>
                </a:r>
                <a14:m>
                  <m:oMath xmlns:m="http://schemas.openxmlformats.org/officeDocument/2006/math">
                    <m:f>
                      <m:fPr>
                        <m:ctrlPr>
                          <a:rPr lang="en-US" sz="2400" i="1" smtClean="0">
                            <a:latin typeface="Cambria Math" panose="02040503050406030204" pitchFamily="18" charset="0"/>
                          </a:rPr>
                        </m:ctrlPr>
                      </m:fPr>
                      <m:num>
                        <m:r>
                          <m:rPr>
                            <m:nor/>
                          </m:rPr>
                          <a:rPr lang="en-US" sz="2400" dirty="0"/>
                          <m:t>V</m:t>
                        </m:r>
                        <m:r>
                          <m:rPr>
                            <m:nor/>
                          </m:rPr>
                          <a:rPr lang="en-US" sz="2400" baseline="-25000" dirty="0"/>
                          <m:t>f</m:t>
                        </m:r>
                        <m:r>
                          <m:rPr>
                            <m:nor/>
                          </m:rPr>
                          <a:rPr lang="en-US" sz="2400" dirty="0"/>
                          <m:t> </m:t>
                        </m:r>
                        <m:r>
                          <m:rPr>
                            <m:nor/>
                          </m:rPr>
                          <a:rPr lang="en-US" sz="2400" b="0" i="0" dirty="0" smtClean="0"/>
                          <m:t>−</m:t>
                        </m:r>
                        <m:r>
                          <m:rPr>
                            <m:nor/>
                          </m:rPr>
                          <a:rPr lang="en-US" sz="2400" dirty="0"/>
                          <m:t> </m:t>
                        </m:r>
                        <m:r>
                          <m:rPr>
                            <m:nor/>
                          </m:rPr>
                          <a:rPr lang="en-US" sz="2400" dirty="0"/>
                          <m:t>V</m:t>
                        </m:r>
                        <m:r>
                          <m:rPr>
                            <m:nor/>
                          </m:rPr>
                          <a:rPr lang="en-US" sz="2400" baseline="-25000" dirty="0"/>
                          <m:t>0</m:t>
                        </m:r>
                      </m:num>
                      <m:den>
                        <m:r>
                          <a:rPr lang="en-US" sz="2400" b="0" i="1" smtClean="0">
                            <a:latin typeface="Cambria Math" panose="02040503050406030204" pitchFamily="18" charset="0"/>
                          </a:rPr>
                          <m:t>𝑎</m:t>
                        </m:r>
                      </m:den>
                    </m:f>
                  </m:oMath>
                </a14:m>
                <a:r>
                  <a:rPr lang="en-US" sz="2400" dirty="0" smtClean="0"/>
                  <a:t> = </a:t>
                </a:r>
                <a14:m>
                  <m:oMath xmlns:m="http://schemas.openxmlformats.org/officeDocument/2006/math">
                    <m:f>
                      <m:fPr>
                        <m:ctrlPr>
                          <a:rPr lang="en-US" sz="2400" i="1">
                            <a:latin typeface="Cambria Math" panose="02040503050406030204" pitchFamily="18" charset="0"/>
                          </a:rPr>
                        </m:ctrlPr>
                      </m:fPr>
                      <m:num>
                        <m:r>
                          <m:rPr>
                            <m:nor/>
                          </m:rPr>
                          <a:rPr lang="en-US" sz="2400" b="0" i="0" smtClean="0">
                            <a:latin typeface="Cambria Math" panose="02040503050406030204" pitchFamily="18" charset="0"/>
                          </a:rPr>
                          <m:t>0</m:t>
                        </m:r>
                        <m:r>
                          <m:rPr>
                            <m:nor/>
                          </m:rPr>
                          <a:rPr lang="en-US" sz="2400" dirty="0"/>
                          <m:t> − </m:t>
                        </m:r>
                        <m:r>
                          <a:rPr lang="en-US" sz="2400" b="0" i="1" dirty="0" smtClean="0">
                            <a:latin typeface="Cambria Math" panose="02040503050406030204" pitchFamily="18" charset="0"/>
                          </a:rPr>
                          <m:t>(</m:t>
                        </m:r>
                        <m:r>
                          <m:rPr>
                            <m:nor/>
                          </m:rPr>
                          <a:rPr lang="en-US" sz="2400" dirty="0"/>
                          <m:t>−6</m:t>
                        </m:r>
                        <m:r>
                          <m:rPr>
                            <m:nor/>
                          </m:rPr>
                          <a:rPr lang="en-US" sz="2400" dirty="0"/>
                          <m:t>m</m:t>
                        </m:r>
                        <m:r>
                          <m:rPr>
                            <m:nor/>
                          </m:rPr>
                          <a:rPr lang="en-US" sz="2400" dirty="0"/>
                          <m:t>/</m:t>
                        </m:r>
                        <m:r>
                          <m:rPr>
                            <m:nor/>
                          </m:rPr>
                          <a:rPr lang="en-US" sz="2400" dirty="0"/>
                          <m:t>s</m:t>
                        </m:r>
                        <m:r>
                          <a:rPr lang="en-US" sz="2400" b="0" i="1" dirty="0" smtClean="0">
                            <a:latin typeface="Cambria Math" panose="02040503050406030204" pitchFamily="18" charset="0"/>
                          </a:rPr>
                          <m:t>)</m:t>
                        </m:r>
                      </m:num>
                      <m:den>
                        <m:r>
                          <m:rPr>
                            <m:nor/>
                          </m:rPr>
                          <a:rPr lang="en-US" sz="2400" dirty="0"/>
                          <m:t>2.2  </m:t>
                        </m:r>
                        <m:r>
                          <m:rPr>
                            <m:nor/>
                          </m:rPr>
                          <a:rPr lang="en-US" sz="2400" dirty="0"/>
                          <m:t>m</m:t>
                        </m:r>
                        <m:r>
                          <m:rPr>
                            <m:nor/>
                          </m:rPr>
                          <a:rPr lang="en-US" sz="2400" dirty="0"/>
                          <m:t>/</m:t>
                        </m:r>
                        <m:r>
                          <m:rPr>
                            <m:nor/>
                          </m:rPr>
                          <a:rPr lang="en-US" sz="2400" dirty="0"/>
                          <m:t>s</m:t>
                        </m:r>
                        <m:r>
                          <m:rPr>
                            <m:nor/>
                          </m:rPr>
                          <a:rPr lang="en-US" sz="2400" baseline="30000" dirty="0"/>
                          <m:t>2</m:t>
                        </m:r>
                      </m:den>
                    </m:f>
                  </m:oMath>
                </a14:m>
                <a:r>
                  <a:rPr lang="en-US" sz="2400" dirty="0" smtClean="0"/>
                  <a:t> </a:t>
                </a:r>
              </a:p>
              <a:p>
                <a:pPr marL="0" indent="0">
                  <a:buNone/>
                </a:pPr>
                <a:endParaRPr lang="en-US" dirty="0" smtClean="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2"/>
                <a:stretch>
                  <a:fillRect l="-1587" t="-6177"/>
                </a:stretch>
              </a:blipFill>
            </p:spPr>
            <p:txBody>
              <a:bodyPr/>
              <a:lstStyle/>
              <a:p>
                <a:r>
                  <a:rPr lang="en-US">
                    <a:noFill/>
                  </a:rPr>
                  <a:t> </a:t>
                </a:r>
              </a:p>
            </p:txBody>
          </p:sp>
        </mc:Fallback>
      </mc:AlternateContent>
      <p:sp>
        <p:nvSpPr>
          <p:cNvPr id="5" name="Regular Pentagon 4"/>
          <p:cNvSpPr/>
          <p:nvPr/>
        </p:nvSpPr>
        <p:spPr>
          <a:xfrm>
            <a:off x="2384978" y="4541949"/>
            <a:ext cx="798490" cy="639651"/>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14428" y="5051834"/>
            <a:ext cx="12879" cy="9401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784223" y="3348112"/>
            <a:ext cx="0" cy="1193837"/>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1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685801" y="2739229"/>
            <a:ext cx="4995334" cy="1648672"/>
          </a:xfrm>
        </p:spPr>
        <p:txBody>
          <a:bodyPr>
            <a:normAutofit/>
          </a:bodyPr>
          <a:lstStyle/>
          <a:p>
            <a:r>
              <a:rPr lang="en-US" sz="2800" dirty="0"/>
              <a:t>(a)  What is the magnitude and direction of the acceleration of the 20-kg person</a:t>
            </a:r>
            <a:r>
              <a:rPr lang="en-US" sz="2800" dirty="0" smtClean="0"/>
              <a:t>?</a:t>
            </a:r>
          </a:p>
          <a:p>
            <a:endParaRPr lang="en-US" dirty="0"/>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endParaRPr lang="en-US" dirty="0" smtClean="0"/>
          </a:p>
          <a:p>
            <a:endParaRPr lang="en-US" dirty="0"/>
          </a:p>
        </p:txBody>
      </p:sp>
      <p:pic>
        <p:nvPicPr>
          <p:cNvPr id="6" name="Picture 5"/>
          <p:cNvPicPr>
            <a:picLocks noChangeAspect="1"/>
          </p:cNvPicPr>
          <p:nvPr/>
        </p:nvPicPr>
        <p:blipFill>
          <a:blip r:embed="rId2"/>
          <a:stretch>
            <a:fillRect/>
          </a:stretch>
        </p:blipFill>
        <p:spPr>
          <a:xfrm>
            <a:off x="6204647" y="2213971"/>
            <a:ext cx="4106001" cy="4025094"/>
          </a:xfrm>
          <a:prstGeom prst="rect">
            <a:avLst/>
          </a:prstGeom>
        </p:spPr>
      </p:pic>
    </p:spTree>
    <p:extLst>
      <p:ext uri="{BB962C8B-B14F-4D97-AF65-F5344CB8AC3E}">
        <p14:creationId xmlns:p14="http://schemas.microsoft.com/office/powerpoint/2010/main" val="272739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668566" y="2392388"/>
            <a:ext cx="4944717" cy="2116550"/>
          </a:xfrm>
        </p:spPr>
        <p:txBody>
          <a:bodyPr>
            <a:normAutofit fontScale="85000" lnSpcReduction="20000"/>
          </a:bodyPr>
          <a:lstStyle/>
          <a:p>
            <a:r>
              <a:rPr lang="en-US" sz="4000" dirty="0"/>
              <a:t>(</a:t>
            </a:r>
            <a:r>
              <a:rPr lang="en-US" sz="3000" dirty="0"/>
              <a:t>a)  What is the magnitude and direction of the acceleration of the 20-kg person</a:t>
            </a:r>
            <a:r>
              <a:rPr lang="en-US" sz="3000" dirty="0" smtClean="0"/>
              <a:t>?</a:t>
            </a:r>
          </a:p>
          <a:p>
            <a:pPr marL="0" indent="0">
              <a:buNone/>
            </a:pPr>
            <a:endParaRPr lang="en-US" sz="4000" dirty="0" smtClean="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21894" y="2392388"/>
                <a:ext cx="4995332" cy="3649133"/>
              </a:xfrm>
            </p:spPr>
            <p:txBody>
              <a:bodyPr>
                <a:normAutofit fontScale="85000" lnSpcReduction="20000"/>
              </a:bodyPr>
              <a:lstStyle/>
              <a:p>
                <a:pPr marL="0" indent="0">
                  <a:buNone/>
                </a:pPr>
                <a:r>
                  <a:rPr lang="en-US" sz="4400" dirty="0" smtClean="0"/>
                  <a:t>F</a:t>
                </a:r>
                <a:r>
                  <a:rPr lang="en-US" sz="4400" baseline="-25000" dirty="0" err="1" smtClean="0"/>
                  <a:t>net</a:t>
                </a:r>
                <a:r>
                  <a:rPr lang="en-US" sz="4400" baseline="-25000" dirty="0" smtClean="0"/>
                  <a:t> </a:t>
                </a:r>
                <a:r>
                  <a:rPr lang="en-US" sz="4400" dirty="0" smtClean="0"/>
                  <a:t>= ma</a:t>
                </a:r>
              </a:p>
              <a:p>
                <a:pPr marL="0" indent="0">
                  <a:buNone/>
                </a:pPr>
                <a:endParaRPr lang="en-US" sz="4400" dirty="0" smtClean="0"/>
              </a:p>
              <a:p>
                <a:pPr marL="0" indent="0">
                  <a:buNone/>
                </a:pPr>
                <a:r>
                  <a:rPr lang="en-US" sz="4400" dirty="0" smtClean="0"/>
                  <a:t>a = </a:t>
                </a:r>
                <a14:m>
                  <m:oMath xmlns:m="http://schemas.openxmlformats.org/officeDocument/2006/math">
                    <m:f>
                      <m:fPr>
                        <m:ctrlPr>
                          <a:rPr lang="en-US" sz="4400" i="1" smtClean="0">
                            <a:latin typeface="Cambria Math" panose="02040503050406030204" pitchFamily="18" charset="0"/>
                          </a:rPr>
                        </m:ctrlPr>
                      </m:fPr>
                      <m:num>
                        <m:r>
                          <m:rPr>
                            <m:nor/>
                          </m:rPr>
                          <a:rPr lang="en-US" sz="4400" dirty="0"/>
                          <m:t>F</m:t>
                        </m:r>
                        <m:r>
                          <m:rPr>
                            <m:nor/>
                          </m:rPr>
                          <a:rPr lang="en-US" sz="4400" baseline="-25000" dirty="0"/>
                          <m:t>net</m:t>
                        </m:r>
                      </m:num>
                      <m:den>
                        <m:r>
                          <a:rPr lang="en-US" sz="4400" b="0" i="1" smtClean="0">
                            <a:latin typeface="Cambria Math" panose="02040503050406030204" pitchFamily="18" charset="0"/>
                          </a:rPr>
                          <m:t>𝑚</m:t>
                        </m:r>
                      </m:den>
                    </m:f>
                  </m:oMath>
                </a14:m>
                <a:r>
                  <a:rPr lang="en-US" sz="4400" dirty="0"/>
                  <a:t> </a:t>
                </a:r>
                <a:r>
                  <a:rPr lang="en-US" sz="4400" dirty="0" smtClean="0"/>
                  <a:t>= </a:t>
                </a:r>
                <a14:m>
                  <m:oMath xmlns:m="http://schemas.openxmlformats.org/officeDocument/2006/math">
                    <m:f>
                      <m:fPr>
                        <m:ctrlPr>
                          <a:rPr lang="en-US" sz="4400" i="1">
                            <a:latin typeface="Cambria Math" panose="02040503050406030204" pitchFamily="18" charset="0"/>
                          </a:rPr>
                        </m:ctrlPr>
                      </m:fPr>
                      <m:num>
                        <m:r>
                          <m:rPr>
                            <m:nor/>
                          </m:rPr>
                          <a:rPr lang="en-US" sz="4400" b="0" i="0" smtClean="0">
                            <a:latin typeface="Cambria Math" panose="02040503050406030204" pitchFamily="18" charset="0"/>
                          </a:rPr>
                          <m:t>10</m:t>
                        </m:r>
                        <m:r>
                          <m:rPr>
                            <m:nor/>
                          </m:rPr>
                          <a:rPr lang="en-US" sz="4400" b="0" i="0" smtClean="0">
                            <a:latin typeface="Cambria Math" panose="02040503050406030204" pitchFamily="18" charset="0"/>
                          </a:rPr>
                          <m:t>N</m:t>
                        </m:r>
                      </m:num>
                      <m:den>
                        <m:r>
                          <a:rPr lang="en-US" sz="4400" b="0" i="1" smtClean="0">
                            <a:latin typeface="Cambria Math" panose="02040503050406030204" pitchFamily="18" charset="0"/>
                          </a:rPr>
                          <m:t>20</m:t>
                        </m:r>
                        <m:r>
                          <a:rPr lang="en-US" sz="4400" b="0" i="1" smtClean="0">
                            <a:latin typeface="Cambria Math" panose="02040503050406030204" pitchFamily="18" charset="0"/>
                          </a:rPr>
                          <m:t>𝑘𝑔</m:t>
                        </m:r>
                      </m:den>
                    </m:f>
                  </m:oMath>
                </a14:m>
                <a:endParaRPr lang="en-US" sz="4400" dirty="0" smtClean="0"/>
              </a:p>
              <a:p>
                <a:pPr marL="0" indent="0">
                  <a:buNone/>
                </a:pPr>
                <a:endParaRPr lang="en-US" sz="3300" dirty="0" smtClean="0"/>
              </a:p>
              <a:p>
                <a:pPr marL="0" indent="0">
                  <a:buNone/>
                </a:pPr>
                <a:r>
                  <a:rPr lang="en-US" sz="3300" dirty="0" smtClean="0"/>
                  <a:t>Acceleration is right (same direction as the force</a:t>
                </a:r>
                <a:r>
                  <a:rPr lang="en-US" sz="4400" dirty="0" smtClean="0"/>
                  <a:t>)</a:t>
                </a:r>
                <a:endParaRPr lang="en-US" sz="4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21894" y="2392388"/>
                <a:ext cx="4995332" cy="3649133"/>
              </a:xfrm>
              <a:blipFill rotWithShape="0">
                <a:blip r:embed="rId2"/>
                <a:stretch>
                  <a:fillRect l="-3785" t="-1836" b="-350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2321011" y="3671380"/>
            <a:ext cx="3083661" cy="3022899"/>
          </a:xfrm>
          <a:prstGeom prst="rect">
            <a:avLst/>
          </a:prstGeom>
        </p:spPr>
      </p:pic>
    </p:spTree>
    <p:extLst>
      <p:ext uri="{BB962C8B-B14F-4D97-AF65-F5344CB8AC3E}">
        <p14:creationId xmlns:p14="http://schemas.microsoft.com/office/powerpoint/2010/main" val="3762348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547391" y="2159495"/>
            <a:ext cx="5274503" cy="2116550"/>
          </a:xfrm>
        </p:spPr>
        <p:txBody>
          <a:bodyPr>
            <a:normAutofit fontScale="92500"/>
          </a:bodyPr>
          <a:lstStyle/>
          <a:p>
            <a:r>
              <a:rPr lang="en-US" sz="3300" dirty="0"/>
              <a:t>(b)  What is the magnitude and direction of the force the 50-kg person experiences</a:t>
            </a:r>
            <a:r>
              <a:rPr lang="en-US" sz="4000" dirty="0"/>
              <a:t>?</a:t>
            </a:r>
            <a:endParaRPr lang="en-US" sz="4000" dirty="0" smtClean="0"/>
          </a:p>
          <a:p>
            <a:endParaRPr lang="en-US" dirty="0"/>
          </a:p>
        </p:txBody>
      </p:sp>
      <p:sp>
        <p:nvSpPr>
          <p:cNvPr id="4" name="Content Placeholder 3"/>
          <p:cNvSpPr>
            <a:spLocks noGrp="1"/>
          </p:cNvSpPr>
          <p:nvPr>
            <p:ph sz="half" idx="2"/>
          </p:nvPr>
        </p:nvSpPr>
        <p:spPr>
          <a:xfrm>
            <a:off x="5821894" y="2392388"/>
            <a:ext cx="4995332" cy="3649133"/>
          </a:xfrm>
        </p:spPr>
        <p:txBody>
          <a:bodyPr>
            <a:normAutofit fontScale="92500"/>
          </a:bodyPr>
          <a:lstStyle/>
          <a:p>
            <a:pPr marL="0" indent="0">
              <a:buNone/>
            </a:pPr>
            <a:r>
              <a:rPr lang="en-US" sz="4400" dirty="0" smtClean="0"/>
              <a:t>Newton’s 3</a:t>
            </a:r>
            <a:r>
              <a:rPr lang="en-US" sz="4400" baseline="30000" dirty="0" smtClean="0"/>
              <a:t>rd</a:t>
            </a:r>
            <a:r>
              <a:rPr lang="en-US" sz="4400" dirty="0" smtClean="0"/>
              <a:t> law of motion</a:t>
            </a:r>
            <a:endParaRPr lang="en-US" sz="4400" dirty="0"/>
          </a:p>
        </p:txBody>
      </p:sp>
      <p:pic>
        <p:nvPicPr>
          <p:cNvPr id="6" name="Picture 5"/>
          <p:cNvPicPr>
            <a:picLocks noChangeAspect="1"/>
          </p:cNvPicPr>
          <p:nvPr/>
        </p:nvPicPr>
        <p:blipFill>
          <a:blip r:embed="rId2"/>
          <a:stretch>
            <a:fillRect/>
          </a:stretch>
        </p:blipFill>
        <p:spPr>
          <a:xfrm>
            <a:off x="2621726" y="4020878"/>
            <a:ext cx="2870382" cy="2813823"/>
          </a:xfrm>
          <a:prstGeom prst="rect">
            <a:avLst/>
          </a:prstGeom>
        </p:spPr>
      </p:pic>
    </p:spTree>
    <p:extLst>
      <p:ext uri="{BB962C8B-B14F-4D97-AF65-F5344CB8AC3E}">
        <p14:creationId xmlns:p14="http://schemas.microsoft.com/office/powerpoint/2010/main" val="3203770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547391" y="2159495"/>
            <a:ext cx="5274503" cy="2116550"/>
          </a:xfrm>
        </p:spPr>
        <p:txBody>
          <a:bodyPr>
            <a:normAutofit fontScale="92500"/>
          </a:bodyPr>
          <a:lstStyle/>
          <a:p>
            <a:r>
              <a:rPr lang="en-US" sz="3300" dirty="0"/>
              <a:t>(b)  What is the magnitude and direction of the force the 50-kg person experiences</a:t>
            </a:r>
            <a:r>
              <a:rPr lang="en-US" sz="4000" dirty="0"/>
              <a:t>?</a:t>
            </a:r>
            <a:endParaRPr lang="en-US" sz="4000" dirty="0" smtClean="0"/>
          </a:p>
          <a:p>
            <a:endParaRPr lang="en-US" dirty="0"/>
          </a:p>
        </p:txBody>
      </p:sp>
      <p:sp>
        <p:nvSpPr>
          <p:cNvPr id="4" name="Content Placeholder 3"/>
          <p:cNvSpPr>
            <a:spLocks noGrp="1"/>
          </p:cNvSpPr>
          <p:nvPr>
            <p:ph sz="half" idx="2"/>
          </p:nvPr>
        </p:nvSpPr>
        <p:spPr>
          <a:xfrm>
            <a:off x="5821894" y="2392388"/>
            <a:ext cx="4995332" cy="3649133"/>
          </a:xfrm>
        </p:spPr>
        <p:txBody>
          <a:bodyPr>
            <a:normAutofit fontScale="92500"/>
          </a:bodyPr>
          <a:lstStyle/>
          <a:p>
            <a:pPr marL="0" indent="0">
              <a:buNone/>
            </a:pPr>
            <a:r>
              <a:rPr lang="en-US" sz="4400" dirty="0" smtClean="0"/>
              <a:t>Newton’s 3</a:t>
            </a:r>
            <a:r>
              <a:rPr lang="en-US" sz="4400" baseline="30000" dirty="0" smtClean="0"/>
              <a:t>rd</a:t>
            </a:r>
            <a:r>
              <a:rPr lang="en-US" sz="4400" dirty="0" smtClean="0"/>
              <a:t> law of motion</a:t>
            </a:r>
          </a:p>
          <a:p>
            <a:pPr marL="0" indent="0">
              <a:buNone/>
            </a:pPr>
            <a:r>
              <a:rPr lang="en-US" sz="4400" dirty="0" smtClean="0"/>
              <a:t>10 N to the left</a:t>
            </a:r>
            <a:endParaRPr lang="en-US" sz="4400" dirty="0"/>
          </a:p>
        </p:txBody>
      </p:sp>
      <p:pic>
        <p:nvPicPr>
          <p:cNvPr id="6" name="Picture 5"/>
          <p:cNvPicPr>
            <a:picLocks noChangeAspect="1"/>
          </p:cNvPicPr>
          <p:nvPr/>
        </p:nvPicPr>
        <p:blipFill>
          <a:blip r:embed="rId2"/>
          <a:stretch>
            <a:fillRect/>
          </a:stretch>
        </p:blipFill>
        <p:spPr>
          <a:xfrm>
            <a:off x="2621726" y="4020878"/>
            <a:ext cx="2870382" cy="2813823"/>
          </a:xfrm>
          <a:prstGeom prst="rect">
            <a:avLst/>
          </a:prstGeom>
        </p:spPr>
      </p:pic>
    </p:spTree>
    <p:extLst>
      <p:ext uri="{BB962C8B-B14F-4D97-AF65-F5344CB8AC3E}">
        <p14:creationId xmlns:p14="http://schemas.microsoft.com/office/powerpoint/2010/main" val="1891619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477010" y="1904328"/>
            <a:ext cx="5274503" cy="2116550"/>
          </a:xfrm>
        </p:spPr>
        <p:txBody>
          <a:bodyPr>
            <a:normAutofit/>
          </a:bodyPr>
          <a:lstStyle/>
          <a:p>
            <a:r>
              <a:rPr lang="en-US" sz="2800" dirty="0"/>
              <a:t>(c)  What is the magnitude and direction of the acceleration of the 50-kg person?</a:t>
            </a:r>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endParaRPr lang="en-US" sz="4400" dirty="0"/>
          </a:p>
        </p:txBody>
      </p:sp>
      <p:pic>
        <p:nvPicPr>
          <p:cNvPr id="6" name="Picture 5"/>
          <p:cNvPicPr>
            <a:picLocks noChangeAspect="1"/>
          </p:cNvPicPr>
          <p:nvPr/>
        </p:nvPicPr>
        <p:blipFill>
          <a:blip r:embed="rId2"/>
          <a:stretch>
            <a:fillRect/>
          </a:stretch>
        </p:blipFill>
        <p:spPr>
          <a:xfrm>
            <a:off x="5821894" y="2448092"/>
            <a:ext cx="3984258" cy="3905751"/>
          </a:xfrm>
          <a:prstGeom prst="rect">
            <a:avLst/>
          </a:prstGeom>
        </p:spPr>
      </p:pic>
    </p:spTree>
    <p:extLst>
      <p:ext uri="{BB962C8B-B14F-4D97-AF65-F5344CB8AC3E}">
        <p14:creationId xmlns:p14="http://schemas.microsoft.com/office/powerpoint/2010/main" val="21926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			Newton’s </a:t>
            </a:r>
            <a:r>
              <a:rPr lang="en-US" b="1" i="1" dirty="0"/>
              <a:t>First Law</a:t>
            </a:r>
            <a:r>
              <a:rPr lang="en-US" dirty="0"/>
              <a:t> </a:t>
            </a:r>
          </a:p>
        </p:txBody>
      </p:sp>
      <p:sp>
        <p:nvSpPr>
          <p:cNvPr id="4" name="Content Placeholder 3"/>
          <p:cNvSpPr>
            <a:spLocks noGrp="1"/>
          </p:cNvSpPr>
          <p:nvPr>
            <p:ph sz="half" idx="2"/>
          </p:nvPr>
        </p:nvSpPr>
        <p:spPr>
          <a:xfrm>
            <a:off x="6695655" y="2065867"/>
            <a:ext cx="4995332" cy="3649133"/>
          </a:xfrm>
        </p:spPr>
        <p:txBody>
          <a:bodyPr/>
          <a:lstStyle/>
          <a:p>
            <a:r>
              <a:rPr lang="en-US" sz="2400" i="1" dirty="0"/>
              <a:t>Moving at constant speed in a straight line</a:t>
            </a:r>
            <a:r>
              <a:rPr lang="en-US" sz="2400" dirty="0"/>
              <a:t> is the definition of constant velocity.  Constant velocity occurs when the acceleration of the object is </a:t>
            </a:r>
            <a:r>
              <a:rPr lang="en-US" sz="2400" b="1" dirty="0"/>
              <a:t>zero</a:t>
            </a:r>
            <a:r>
              <a:rPr lang="en-US" sz="2400" dirty="0"/>
              <a:t>.  We can restate the first law:  </a:t>
            </a:r>
            <a:r>
              <a:rPr lang="en-US" sz="2400" b="1" dirty="0"/>
              <a:t>IF</a:t>
            </a:r>
            <a:r>
              <a:rPr lang="en-US" sz="2400" dirty="0"/>
              <a:t> the NET force on an object is zero </a:t>
            </a:r>
            <a:r>
              <a:rPr lang="en-US" sz="2400" b="1" dirty="0"/>
              <a:t>THEN</a:t>
            </a:r>
            <a:r>
              <a:rPr lang="en-US" sz="2400" dirty="0"/>
              <a:t> the acceleration of the object is zero.</a:t>
            </a:r>
          </a:p>
          <a:p>
            <a:r>
              <a:rPr lang="en-US" dirty="0" smtClean="0"/>
              <a:t>-</a:t>
            </a:r>
            <a:endParaRPr lang="en-US" dirty="0"/>
          </a:p>
        </p:txBody>
      </p:sp>
      <p:pic>
        <p:nvPicPr>
          <p:cNvPr id="1026" name="Picture 2" descr="Image result for what happens to a moving object with zero net force acting on 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1" y="1986490"/>
            <a:ext cx="4739639" cy="355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57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smtClean="0"/>
              <a:t>5</a:t>
            </a:r>
            <a:r>
              <a:rPr lang="en-US" dirty="0"/>
              <a:t>. A 50-kg person (person L) and a 20-kg person (person R) are standing on slippery ice.  </a:t>
            </a:r>
            <a:br>
              <a:rPr lang="en-US" dirty="0"/>
            </a:br>
            <a:r>
              <a:rPr lang="en-US" dirty="0"/>
              <a:t>The 50-kg person pushes the 20-kg person right with a force of 10 N.</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(c)  What is the magnitude and direction of the acceleration of the 50-kg person?</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21894" y="2392388"/>
                <a:ext cx="4995332" cy="3649133"/>
              </a:xfrm>
            </p:spPr>
            <p:txBody>
              <a:bodyPr>
                <a:normAutofit fontScale="62500" lnSpcReduction="20000"/>
              </a:bodyPr>
              <a:lstStyle/>
              <a:p>
                <a:pPr marL="0" indent="0">
                  <a:buNone/>
                </a:pPr>
                <a:r>
                  <a:rPr lang="en-US" sz="5400" dirty="0" smtClean="0"/>
                  <a:t>F</a:t>
                </a:r>
                <a:r>
                  <a:rPr lang="en-US" sz="5400" baseline="-25000" dirty="0" err="1"/>
                  <a:t>net</a:t>
                </a:r>
                <a:r>
                  <a:rPr lang="en-US" sz="5400" baseline="-25000" dirty="0"/>
                  <a:t> </a:t>
                </a:r>
                <a:r>
                  <a:rPr lang="en-US" sz="5400" dirty="0"/>
                  <a:t>= ma</a:t>
                </a:r>
              </a:p>
              <a:p>
                <a:pPr marL="0" indent="0">
                  <a:buNone/>
                </a:pPr>
                <a:endParaRPr lang="en-US" sz="5400" dirty="0"/>
              </a:p>
              <a:p>
                <a:pPr marL="0" indent="0">
                  <a:buNone/>
                </a:pPr>
                <a:r>
                  <a:rPr lang="en-US" sz="5400" dirty="0"/>
                  <a:t>a = </a:t>
                </a:r>
                <a14:m>
                  <m:oMath xmlns:m="http://schemas.openxmlformats.org/officeDocument/2006/math">
                    <m:f>
                      <m:fPr>
                        <m:ctrlPr>
                          <a:rPr lang="en-US" sz="5400" i="1">
                            <a:latin typeface="Cambria Math" panose="02040503050406030204" pitchFamily="18" charset="0"/>
                          </a:rPr>
                        </m:ctrlPr>
                      </m:fPr>
                      <m:num>
                        <m:r>
                          <m:rPr>
                            <m:nor/>
                          </m:rPr>
                          <a:rPr lang="en-US" sz="5400" dirty="0"/>
                          <m:t>F</m:t>
                        </m:r>
                        <m:r>
                          <m:rPr>
                            <m:nor/>
                          </m:rPr>
                          <a:rPr lang="en-US" sz="5400" baseline="-25000" dirty="0"/>
                          <m:t>net</m:t>
                        </m:r>
                      </m:num>
                      <m:den>
                        <m:r>
                          <a:rPr lang="en-US" sz="5400" i="1">
                            <a:latin typeface="Cambria Math" panose="02040503050406030204" pitchFamily="18" charset="0"/>
                          </a:rPr>
                          <m:t>𝑚</m:t>
                        </m:r>
                      </m:den>
                    </m:f>
                  </m:oMath>
                </a14:m>
                <a:r>
                  <a:rPr lang="en-US" sz="5400" dirty="0"/>
                  <a:t> = </a:t>
                </a:r>
                <a14:m>
                  <m:oMath xmlns:m="http://schemas.openxmlformats.org/officeDocument/2006/math">
                    <m:f>
                      <m:fPr>
                        <m:ctrlPr>
                          <a:rPr lang="en-US" sz="5400" i="1">
                            <a:latin typeface="Cambria Math" panose="02040503050406030204" pitchFamily="18" charset="0"/>
                          </a:rPr>
                        </m:ctrlPr>
                      </m:fPr>
                      <m:num>
                        <m:r>
                          <m:rPr>
                            <m:nor/>
                          </m:rPr>
                          <a:rPr lang="en-US" sz="5400">
                            <a:latin typeface="Cambria Math" panose="02040503050406030204" pitchFamily="18" charset="0"/>
                          </a:rPr>
                          <m:t>10</m:t>
                        </m:r>
                        <m:r>
                          <m:rPr>
                            <m:nor/>
                          </m:rPr>
                          <a:rPr lang="en-US" sz="5400">
                            <a:latin typeface="Cambria Math" panose="02040503050406030204" pitchFamily="18" charset="0"/>
                          </a:rPr>
                          <m:t>N</m:t>
                        </m:r>
                      </m:num>
                      <m:den>
                        <m:r>
                          <a:rPr lang="en-US" sz="5400" b="0" i="1" smtClean="0">
                            <a:latin typeface="Cambria Math" panose="02040503050406030204" pitchFamily="18" charset="0"/>
                          </a:rPr>
                          <m:t>5</m:t>
                        </m:r>
                        <m:r>
                          <a:rPr lang="en-US" sz="5400" i="1">
                            <a:latin typeface="Cambria Math" panose="02040503050406030204" pitchFamily="18" charset="0"/>
                          </a:rPr>
                          <m:t>0</m:t>
                        </m:r>
                        <m:r>
                          <a:rPr lang="en-US" sz="5400" i="1">
                            <a:latin typeface="Cambria Math" panose="02040503050406030204" pitchFamily="18" charset="0"/>
                          </a:rPr>
                          <m:t>𝑘𝑔</m:t>
                        </m:r>
                      </m:den>
                    </m:f>
                  </m:oMath>
                </a14:m>
                <a:endParaRPr lang="en-US" sz="5400" dirty="0"/>
              </a:p>
              <a:p>
                <a:pPr marL="0" indent="0">
                  <a:buNone/>
                </a:pPr>
                <a:endParaRPr lang="en-US" sz="4400" dirty="0"/>
              </a:p>
              <a:p>
                <a:pPr marL="0" indent="0">
                  <a:buNone/>
                </a:pPr>
                <a:r>
                  <a:rPr lang="en-US" sz="4400" dirty="0"/>
                  <a:t>Acceleration is </a:t>
                </a:r>
                <a:r>
                  <a:rPr lang="en-US" sz="4400" dirty="0" smtClean="0"/>
                  <a:t>left </a:t>
                </a:r>
                <a:r>
                  <a:rPr lang="en-US" sz="4400" dirty="0"/>
                  <a:t>(same direction as the </a:t>
                </a:r>
                <a:r>
                  <a:rPr lang="en-US" sz="4400" dirty="0" smtClean="0"/>
                  <a:t>reaction force</a:t>
                </a:r>
                <a:r>
                  <a:rPr lang="en-US" sz="5400" dirty="0"/>
                  <a:t>)</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21894" y="2392388"/>
                <a:ext cx="4995332" cy="3649133"/>
              </a:xfrm>
              <a:blipFill rotWithShape="0">
                <a:blip r:embed="rId2"/>
                <a:stretch>
                  <a:fillRect l="-3419" b="-668"/>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2251779" y="3841664"/>
            <a:ext cx="3076965" cy="3016336"/>
          </a:xfrm>
          <a:prstGeom prst="rect">
            <a:avLst/>
          </a:prstGeom>
        </p:spPr>
      </p:pic>
    </p:spTree>
    <p:extLst>
      <p:ext uri="{BB962C8B-B14F-4D97-AF65-F5344CB8AC3E}">
        <p14:creationId xmlns:p14="http://schemas.microsoft.com/office/powerpoint/2010/main" val="1214605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(a)  What is the X-component of the force?</a:t>
            </a:r>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893" y="2803569"/>
            <a:ext cx="5806463" cy="3237952"/>
          </a:xfrm>
          <a:prstGeom prst="rect">
            <a:avLst/>
          </a:prstGeom>
        </p:spPr>
      </p:pic>
    </p:spTree>
    <p:extLst>
      <p:ext uri="{BB962C8B-B14F-4D97-AF65-F5344CB8AC3E}">
        <p14:creationId xmlns:p14="http://schemas.microsoft.com/office/powerpoint/2010/main" val="3831425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(a)  What is the X-component of the force?</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21894" y="2392388"/>
                <a:ext cx="4995332" cy="3649133"/>
              </a:xfrm>
            </p:spPr>
            <p:txBody>
              <a:bodyPr>
                <a:normAutofit/>
              </a:bodyPr>
              <a:lstStyle/>
              <a:p>
                <a:pPr marL="0" indent="0">
                  <a:buNone/>
                </a:pPr>
                <a:r>
                  <a:rPr lang="en-US" sz="4000" dirty="0" smtClean="0"/>
                  <a:t>Cos </a:t>
                </a:r>
                <a:r>
                  <a:rPr lang="el-GR" sz="4000" dirty="0" smtClean="0"/>
                  <a:t>Θ</a:t>
                </a:r>
                <a:r>
                  <a:rPr lang="en-US" sz="4000" dirty="0" smtClean="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𝑎𝑑𝑗</m:t>
                        </m:r>
                      </m:num>
                      <m:den>
                        <m:r>
                          <a:rPr lang="en-US" sz="4000" b="0" i="1" smtClean="0">
                            <a:latin typeface="Cambria Math" panose="02040503050406030204" pitchFamily="18" charset="0"/>
                          </a:rPr>
                          <m:t>h𝑦𝑝</m:t>
                        </m:r>
                        <m:r>
                          <a:rPr lang="en-US" sz="4000" b="0" i="1" smtClean="0">
                            <a:latin typeface="Cambria Math" panose="02040503050406030204" pitchFamily="18" charset="0"/>
                          </a:rPr>
                          <m:t>.</m:t>
                        </m:r>
                      </m:den>
                    </m:f>
                  </m:oMath>
                </a14:m>
                <a:r>
                  <a:rPr lang="en-US" sz="4000" dirty="0" smtClean="0"/>
                  <a:t> =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 </m:t>
                        </m:r>
                        <m:r>
                          <a:rPr lang="en-US" sz="4000" i="1">
                            <a:latin typeface="Cambria Math" panose="02040503050406030204" pitchFamily="18" charset="0"/>
                          </a:rPr>
                          <m:t>𝑐𝑜𝑚𝑝</m:t>
                        </m:r>
                      </m:num>
                      <m:den>
                        <m:r>
                          <a:rPr lang="en-US" sz="4000" i="1">
                            <a:latin typeface="Cambria Math" panose="02040503050406030204" pitchFamily="18" charset="0"/>
                          </a:rPr>
                          <m:t>h𝑦𝑝</m:t>
                        </m:r>
                        <m:r>
                          <a:rPr lang="en-US" sz="4000" i="1">
                            <a:latin typeface="Cambria Math" panose="02040503050406030204" pitchFamily="18" charset="0"/>
                          </a:rPr>
                          <m:t>.</m:t>
                        </m:r>
                      </m:den>
                    </m:f>
                  </m:oMath>
                </a14:m>
                <a:endParaRPr lang="en-US" sz="4000" dirty="0" smtClean="0"/>
              </a:p>
              <a:p>
                <a:pPr marL="0" indent="0">
                  <a:buNone/>
                </a:pPr>
                <a:r>
                  <a:rPr lang="en-US" sz="4000" dirty="0" smtClean="0"/>
                  <a:t>X comp = (</a:t>
                </a:r>
                <a:r>
                  <a:rPr lang="en-US" sz="4000" dirty="0"/>
                  <a:t>Cos </a:t>
                </a:r>
                <a:r>
                  <a:rPr lang="el-GR" sz="4000" dirty="0" smtClean="0"/>
                  <a:t>Θ</a:t>
                </a:r>
                <a:r>
                  <a:rPr lang="en-US" sz="4000" dirty="0" smtClean="0"/>
                  <a:t>)(</a:t>
                </a:r>
                <a:r>
                  <a:rPr lang="en-US" sz="4000" dirty="0" err="1" smtClean="0"/>
                  <a:t>hyp</a:t>
                </a:r>
                <a:r>
                  <a:rPr lang="en-US" sz="4000" dirty="0" smtClean="0"/>
                  <a:t>)</a:t>
                </a:r>
              </a:p>
              <a:p>
                <a:pPr marL="0" indent="0">
                  <a:buNone/>
                </a:pPr>
                <a:r>
                  <a:rPr lang="en-US" sz="4000" dirty="0" smtClean="0"/>
                  <a:t>= (cos 25°) (50N)</a:t>
                </a:r>
                <a:endParaRPr lang="en-US" sz="4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21894" y="2392388"/>
                <a:ext cx="4995332" cy="3649133"/>
              </a:xfrm>
              <a:blipFill rotWithShape="0">
                <a:blip r:embed="rId2"/>
                <a:stretch>
                  <a:fillRect l="-4274"/>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7" name="Straight Arrow Connector 6"/>
          <p:cNvCxnSpPr/>
          <p:nvPr/>
        </p:nvCxnSpPr>
        <p:spPr>
          <a:xfrm>
            <a:off x="1702676" y="4761186"/>
            <a:ext cx="136592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23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smtClean="0"/>
              <a:t>(b)  </a:t>
            </a:r>
            <a:r>
              <a:rPr lang="en-US" sz="3200" dirty="0"/>
              <a:t>What is the </a:t>
            </a:r>
            <a:r>
              <a:rPr lang="en-US" sz="3200" dirty="0" smtClean="0"/>
              <a:t>Y-component </a:t>
            </a:r>
            <a:r>
              <a:rPr lang="en-US" sz="3200" dirty="0"/>
              <a:t>of the force?</a:t>
            </a:r>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893" y="2803569"/>
            <a:ext cx="5806463" cy="3237952"/>
          </a:xfrm>
          <a:prstGeom prst="rect">
            <a:avLst/>
          </a:prstGeom>
        </p:spPr>
      </p:pic>
    </p:spTree>
    <p:extLst>
      <p:ext uri="{BB962C8B-B14F-4D97-AF65-F5344CB8AC3E}">
        <p14:creationId xmlns:p14="http://schemas.microsoft.com/office/powerpoint/2010/main" val="3500114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smtClean="0"/>
              <a:t>(b)  </a:t>
            </a:r>
            <a:r>
              <a:rPr lang="en-US" sz="3200" dirty="0"/>
              <a:t>What is the </a:t>
            </a:r>
            <a:r>
              <a:rPr lang="en-US" sz="3200" dirty="0" smtClean="0"/>
              <a:t>Y-component </a:t>
            </a:r>
            <a:r>
              <a:rPr lang="en-US" sz="3200" dirty="0"/>
              <a:t>of the force?</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21894" y="2392388"/>
                <a:ext cx="4995332" cy="3649133"/>
              </a:xfrm>
            </p:spPr>
            <p:txBody>
              <a:bodyPr>
                <a:normAutofit/>
              </a:bodyPr>
              <a:lstStyle/>
              <a:p>
                <a:pPr marL="0" indent="0">
                  <a:buNone/>
                </a:pPr>
                <a:r>
                  <a:rPr lang="en-US" sz="4000" dirty="0" smtClean="0"/>
                  <a:t>sin </a:t>
                </a:r>
                <a:r>
                  <a:rPr lang="el-GR" sz="4000" dirty="0" smtClean="0"/>
                  <a:t>Θ</a:t>
                </a:r>
                <a:r>
                  <a:rPr lang="en-US" sz="4000" dirty="0" smtClean="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𝑜𝑝𝑝</m:t>
                        </m:r>
                      </m:num>
                      <m:den>
                        <m:r>
                          <a:rPr lang="en-US" sz="4000" b="0" i="1" smtClean="0">
                            <a:latin typeface="Cambria Math" panose="02040503050406030204" pitchFamily="18" charset="0"/>
                          </a:rPr>
                          <m:t>h𝑦𝑝</m:t>
                        </m:r>
                        <m:r>
                          <a:rPr lang="en-US" sz="4000" b="0" i="1" smtClean="0">
                            <a:latin typeface="Cambria Math" panose="02040503050406030204" pitchFamily="18" charset="0"/>
                          </a:rPr>
                          <m:t>.</m:t>
                        </m:r>
                      </m:den>
                    </m:f>
                  </m:oMath>
                </a14:m>
                <a:r>
                  <a:rPr lang="en-US" sz="4000" dirty="0" smtClean="0"/>
                  <a:t> =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𝑦</m:t>
                        </m:r>
                        <m:r>
                          <a:rPr lang="en-US" sz="4000" i="1">
                            <a:latin typeface="Cambria Math" panose="02040503050406030204" pitchFamily="18" charset="0"/>
                          </a:rPr>
                          <m:t> </m:t>
                        </m:r>
                        <m:r>
                          <a:rPr lang="en-US" sz="4000" i="1">
                            <a:latin typeface="Cambria Math" panose="02040503050406030204" pitchFamily="18" charset="0"/>
                          </a:rPr>
                          <m:t>𝑐𝑜𝑚𝑝</m:t>
                        </m:r>
                      </m:num>
                      <m:den>
                        <m:r>
                          <a:rPr lang="en-US" sz="4000" i="1">
                            <a:latin typeface="Cambria Math" panose="02040503050406030204" pitchFamily="18" charset="0"/>
                          </a:rPr>
                          <m:t>h𝑦𝑝</m:t>
                        </m:r>
                        <m:r>
                          <a:rPr lang="en-US" sz="4000" i="1">
                            <a:latin typeface="Cambria Math" panose="02040503050406030204" pitchFamily="18" charset="0"/>
                          </a:rPr>
                          <m:t>.</m:t>
                        </m:r>
                      </m:den>
                    </m:f>
                  </m:oMath>
                </a14:m>
                <a:endParaRPr lang="en-US" sz="4000" dirty="0" smtClean="0"/>
              </a:p>
              <a:p>
                <a:pPr marL="0" indent="0">
                  <a:buNone/>
                </a:pPr>
                <a:r>
                  <a:rPr lang="en-US" sz="4000" dirty="0"/>
                  <a:t>Y</a:t>
                </a:r>
                <a:r>
                  <a:rPr lang="en-US" sz="4000" dirty="0" smtClean="0"/>
                  <a:t> comp = (sin </a:t>
                </a:r>
                <a:r>
                  <a:rPr lang="el-GR" sz="4000" dirty="0" smtClean="0"/>
                  <a:t>Θ</a:t>
                </a:r>
                <a:r>
                  <a:rPr lang="en-US" sz="4000" dirty="0" smtClean="0"/>
                  <a:t>)(</a:t>
                </a:r>
                <a:r>
                  <a:rPr lang="en-US" sz="4000" dirty="0" err="1" smtClean="0"/>
                  <a:t>hyp</a:t>
                </a:r>
                <a:r>
                  <a:rPr lang="en-US" sz="4000" dirty="0" smtClean="0"/>
                  <a:t>)</a:t>
                </a:r>
              </a:p>
              <a:p>
                <a:pPr marL="0" indent="0">
                  <a:buNone/>
                </a:pPr>
                <a:r>
                  <a:rPr lang="en-US" sz="4000" dirty="0" smtClean="0"/>
                  <a:t>= (sin 25°) (50N)</a:t>
                </a:r>
                <a:endParaRPr lang="en-US" sz="4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21894" y="2392388"/>
                <a:ext cx="4995332" cy="3649133"/>
              </a:xfrm>
              <a:blipFill rotWithShape="0">
                <a:blip r:embed="rId2"/>
                <a:stretch>
                  <a:fillRect l="-4274"/>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7" name="Straight Arrow Connector 6"/>
          <p:cNvCxnSpPr/>
          <p:nvPr/>
        </p:nvCxnSpPr>
        <p:spPr>
          <a:xfrm flipV="1">
            <a:off x="3068601" y="3846787"/>
            <a:ext cx="0" cy="87466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737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(c)  What is the acceleration of the object?</a:t>
            </a:r>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2269697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(c)  What is the acceleration of the object?</a:t>
            </a:r>
          </a:p>
        </p:txBody>
      </p:sp>
      <p:sp>
        <p:nvSpPr>
          <p:cNvPr id="4" name="Content Placeholder 3"/>
          <p:cNvSpPr>
            <a:spLocks noGrp="1"/>
          </p:cNvSpPr>
          <p:nvPr>
            <p:ph sz="half" idx="2"/>
          </p:nvPr>
        </p:nvSpPr>
        <p:spPr>
          <a:xfrm>
            <a:off x="5821894" y="2392388"/>
            <a:ext cx="4995332" cy="3649133"/>
          </a:xfrm>
        </p:spPr>
        <p:txBody>
          <a:bodyPr>
            <a:normAutofit/>
          </a:bodyPr>
          <a:lstStyle/>
          <a:p>
            <a:pPr marL="0" indent="0">
              <a:buNone/>
            </a:pPr>
            <a:r>
              <a:rPr lang="en-US" sz="4000" dirty="0" smtClean="0"/>
              <a:t>V</a:t>
            </a:r>
            <a:r>
              <a:rPr lang="en-US" sz="4000" baseline="-25000" dirty="0" smtClean="0"/>
              <a:t>o</a:t>
            </a:r>
            <a:r>
              <a:rPr lang="en-US" sz="4000" dirty="0" smtClean="0"/>
              <a:t> = 0 m/s</a:t>
            </a:r>
          </a:p>
          <a:p>
            <a:pPr marL="0" indent="0">
              <a:buNone/>
            </a:pPr>
            <a:r>
              <a:rPr lang="en-US" sz="4000" dirty="0" err="1" smtClean="0"/>
              <a:t>V</a:t>
            </a:r>
            <a:r>
              <a:rPr lang="en-US" sz="4000" baseline="-25000" dirty="0" err="1" smtClean="0"/>
              <a:t>f</a:t>
            </a:r>
            <a:r>
              <a:rPr lang="en-US" sz="4000" dirty="0" smtClean="0"/>
              <a:t> </a:t>
            </a:r>
            <a:r>
              <a:rPr lang="en-US" sz="4000" dirty="0"/>
              <a:t>= </a:t>
            </a:r>
            <a:r>
              <a:rPr lang="en-US" sz="4000" dirty="0" smtClean="0"/>
              <a:t>10 m/s</a:t>
            </a:r>
          </a:p>
          <a:p>
            <a:pPr marL="0" indent="0">
              <a:buNone/>
            </a:pPr>
            <a:r>
              <a:rPr lang="en-US" sz="4000" dirty="0" smtClean="0"/>
              <a:t>t = 4 s</a:t>
            </a:r>
            <a:endParaRPr lang="en-US" sz="4000" dirty="0"/>
          </a:p>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2051940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(c)  What is the acceleration of the object?</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21894" y="2392388"/>
                <a:ext cx="4995332" cy="3649133"/>
              </a:xfrm>
            </p:spPr>
            <p:txBody>
              <a:bodyPr>
                <a:normAutofit fontScale="92500" lnSpcReduction="10000"/>
              </a:bodyPr>
              <a:lstStyle/>
              <a:p>
                <a:pPr marL="0" indent="0">
                  <a:buNone/>
                </a:pPr>
                <a:r>
                  <a:rPr lang="en-US" sz="4000" dirty="0" smtClean="0"/>
                  <a:t>V</a:t>
                </a:r>
                <a:r>
                  <a:rPr lang="en-US" sz="4000" baseline="-25000" dirty="0" smtClean="0"/>
                  <a:t>o</a:t>
                </a:r>
                <a:r>
                  <a:rPr lang="en-US" sz="4000" dirty="0" smtClean="0"/>
                  <a:t> = 0 m/s</a:t>
                </a:r>
              </a:p>
              <a:p>
                <a:pPr marL="0" indent="0">
                  <a:buNone/>
                </a:pPr>
                <a:r>
                  <a:rPr lang="en-US" sz="4000" dirty="0" err="1" smtClean="0"/>
                  <a:t>V</a:t>
                </a:r>
                <a:r>
                  <a:rPr lang="en-US" sz="4000" baseline="-25000" dirty="0" err="1" smtClean="0"/>
                  <a:t>f</a:t>
                </a:r>
                <a:r>
                  <a:rPr lang="en-US" sz="4000" dirty="0" smtClean="0"/>
                  <a:t> </a:t>
                </a:r>
                <a:r>
                  <a:rPr lang="en-US" sz="4000" dirty="0"/>
                  <a:t>= </a:t>
                </a:r>
                <a:r>
                  <a:rPr lang="en-US" sz="4000" dirty="0" smtClean="0"/>
                  <a:t>10 m/s</a:t>
                </a:r>
              </a:p>
              <a:p>
                <a:pPr marL="0" indent="0">
                  <a:buNone/>
                </a:pPr>
                <a:r>
                  <a:rPr lang="en-US" sz="4000" dirty="0" smtClean="0"/>
                  <a:t>t = 4 s</a:t>
                </a:r>
                <a:endParaRPr lang="en-US" sz="4000" dirty="0"/>
              </a:p>
              <a:p>
                <a:pPr marL="0" indent="0">
                  <a:buNone/>
                </a:pPr>
                <a:r>
                  <a:rPr lang="en-US" sz="4000" dirty="0" smtClean="0"/>
                  <a:t> </a:t>
                </a:r>
                <a:r>
                  <a:rPr lang="en-US" sz="4000" dirty="0" err="1"/>
                  <a:t>V</a:t>
                </a:r>
                <a:r>
                  <a:rPr lang="en-US" sz="4000" baseline="-25000" dirty="0" err="1"/>
                  <a:t>f</a:t>
                </a:r>
                <a:r>
                  <a:rPr lang="en-US" sz="4000" dirty="0"/>
                  <a:t> </a:t>
                </a:r>
                <a:r>
                  <a:rPr lang="en-US" sz="4000" dirty="0" smtClean="0"/>
                  <a:t>= </a:t>
                </a:r>
                <a:r>
                  <a:rPr lang="en-US" sz="4000" dirty="0"/>
                  <a:t>V</a:t>
                </a:r>
                <a:r>
                  <a:rPr lang="en-US" sz="4000" baseline="-25000" dirty="0"/>
                  <a:t>o </a:t>
                </a:r>
                <a:r>
                  <a:rPr lang="en-US" sz="4000" baseline="-25000" dirty="0" smtClean="0"/>
                  <a:t> </a:t>
                </a:r>
                <a:r>
                  <a:rPr lang="en-US" sz="4000" dirty="0" smtClean="0"/>
                  <a:t>+ at</a:t>
                </a:r>
              </a:p>
              <a:p>
                <a:pPr marL="0" indent="0">
                  <a:buNone/>
                </a:pPr>
                <a:r>
                  <a:rPr lang="en-US" sz="4000" dirty="0"/>
                  <a:t>a</a:t>
                </a:r>
                <a:r>
                  <a:rPr lang="en-US" sz="4000" dirty="0" smtClean="0"/>
                  <a:t>  </a:t>
                </a:r>
                <a:r>
                  <a:rPr lang="en-US" sz="4000" dirty="0"/>
                  <a:t>= </a:t>
                </a:r>
                <a14:m>
                  <m:oMath xmlns:m="http://schemas.openxmlformats.org/officeDocument/2006/math">
                    <m:f>
                      <m:fPr>
                        <m:ctrlPr>
                          <a:rPr lang="en-US" sz="4000" i="1">
                            <a:latin typeface="Cambria Math" panose="02040503050406030204" pitchFamily="18" charset="0"/>
                          </a:rPr>
                        </m:ctrlPr>
                      </m:fPr>
                      <m:num>
                        <m:r>
                          <m:rPr>
                            <m:nor/>
                          </m:rPr>
                          <a:rPr lang="en-US" sz="4000" dirty="0"/>
                          <m:t>V</m:t>
                        </m:r>
                        <m:r>
                          <m:rPr>
                            <m:nor/>
                          </m:rPr>
                          <a:rPr lang="en-US" sz="4000" baseline="-25000" dirty="0"/>
                          <m:t>f</m:t>
                        </m:r>
                        <m:r>
                          <a:rPr lang="en-US" sz="4000" b="0" i="1" baseline="-25000" dirty="0" smtClean="0">
                            <a:latin typeface="Cambria Math" panose="02040503050406030204" pitchFamily="18" charset="0"/>
                          </a:rPr>
                          <m:t>− </m:t>
                        </m:r>
                        <m:r>
                          <m:rPr>
                            <m:nor/>
                          </m:rPr>
                          <a:rPr lang="en-US" sz="4000" dirty="0" smtClean="0"/>
                          <m:t>V</m:t>
                        </m:r>
                        <m:r>
                          <m:rPr>
                            <m:nor/>
                          </m:rPr>
                          <a:rPr lang="en-US" sz="4000" baseline="-25000" dirty="0"/>
                          <m:t>o</m:t>
                        </m:r>
                        <m:r>
                          <a:rPr lang="en-US" sz="4000" b="0" i="1" baseline="-25000" dirty="0" smtClean="0">
                            <a:latin typeface="Cambria Math" panose="02040503050406030204" pitchFamily="18" charset="0"/>
                          </a:rPr>
                          <m:t>−</m:t>
                        </m:r>
                      </m:num>
                      <m:den>
                        <m:r>
                          <a:rPr lang="en-US" sz="4000" b="0" i="1" smtClean="0">
                            <a:latin typeface="Cambria Math" panose="02040503050406030204" pitchFamily="18" charset="0"/>
                          </a:rPr>
                          <m:t>𝑡</m:t>
                        </m:r>
                      </m:den>
                    </m:f>
                  </m:oMath>
                </a14:m>
                <a:r>
                  <a:rPr lang="en-US" sz="4000" dirty="0"/>
                  <a:t> =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10−0 </m:t>
                        </m:r>
                        <m:r>
                          <a:rPr lang="en-US" sz="4000" b="0" i="1" smtClean="0">
                            <a:latin typeface="Cambria Math" panose="02040503050406030204" pitchFamily="18" charset="0"/>
                          </a:rPr>
                          <m:t>𝑚</m:t>
                        </m:r>
                        <m:r>
                          <a:rPr lang="en-US" sz="4000" b="0" i="1" smtClean="0">
                            <a:latin typeface="Cambria Math" panose="02040503050406030204" pitchFamily="18" charset="0"/>
                          </a:rPr>
                          <m:t>/</m:t>
                        </m:r>
                        <m:r>
                          <a:rPr lang="en-US" sz="4000" b="0" i="1" smtClean="0">
                            <a:latin typeface="Cambria Math" panose="02040503050406030204" pitchFamily="18" charset="0"/>
                          </a:rPr>
                          <m:t>𝑠</m:t>
                        </m:r>
                      </m:num>
                      <m:den>
                        <m:r>
                          <a:rPr lang="en-US" sz="4000" b="0" i="1" smtClean="0">
                            <a:latin typeface="Cambria Math" panose="02040503050406030204" pitchFamily="18" charset="0"/>
                          </a:rPr>
                          <m:t>4</m:t>
                        </m:r>
                        <m:r>
                          <a:rPr lang="en-US" sz="4000" b="0" i="1" smtClean="0">
                            <a:latin typeface="Cambria Math" panose="02040503050406030204" pitchFamily="18" charset="0"/>
                          </a:rPr>
                          <m:t>𝑠</m:t>
                        </m:r>
                      </m:den>
                    </m:f>
                  </m:oMath>
                </a14:m>
                <a:endParaRPr lang="en-US" sz="4000" dirty="0" smtClean="0"/>
              </a:p>
              <a:p>
                <a:pPr marL="0" indent="0">
                  <a:buNone/>
                </a:pPr>
                <a:endParaRPr lang="en-US" sz="4000" dirty="0" smtClean="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21894" y="2392388"/>
                <a:ext cx="4995332" cy="3649133"/>
              </a:xfrm>
              <a:blipFill rotWithShape="0">
                <a:blip r:embed="rId2"/>
                <a:stretch>
                  <a:fillRect l="-3785" t="-9516"/>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372608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(d)  What is the magnitude and direction of the NET force </a:t>
            </a:r>
          </a:p>
          <a:p>
            <a:r>
              <a:rPr lang="en-US" sz="3200" dirty="0"/>
              <a:t>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r>
              <a:rPr lang="en-US" sz="4000" dirty="0" smtClean="0"/>
              <a:t>m  = 10 kg</a:t>
            </a:r>
          </a:p>
          <a:p>
            <a:pPr marL="0" indent="0">
              <a:buNone/>
            </a:pPr>
            <a:r>
              <a:rPr lang="en-US" sz="4000" dirty="0" smtClean="0"/>
              <a:t>a = 2.5 m/s</a:t>
            </a:r>
            <a:r>
              <a:rPr lang="en-US" sz="4000" baseline="30000" dirty="0" smtClean="0"/>
              <a:t>2</a:t>
            </a:r>
          </a:p>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1544911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(d)  What is the magnitude and direction of the NET force </a:t>
            </a:r>
          </a:p>
          <a:p>
            <a:r>
              <a:rPr lang="en-US" sz="3200" dirty="0"/>
              <a:t>  on the object?</a:t>
            </a:r>
          </a:p>
        </p:txBody>
      </p:sp>
      <p:sp>
        <p:nvSpPr>
          <p:cNvPr id="4" name="Content Placeholder 3"/>
          <p:cNvSpPr>
            <a:spLocks noGrp="1"/>
          </p:cNvSpPr>
          <p:nvPr>
            <p:ph sz="half" idx="2"/>
          </p:nvPr>
        </p:nvSpPr>
        <p:spPr>
          <a:xfrm>
            <a:off x="6200267" y="2432123"/>
            <a:ext cx="4995332" cy="3649133"/>
          </a:xfrm>
        </p:spPr>
        <p:txBody>
          <a:bodyPr>
            <a:normAutofit fontScale="92500" lnSpcReduction="20000"/>
          </a:bodyPr>
          <a:lstStyle/>
          <a:p>
            <a:pPr marL="0" indent="0">
              <a:buNone/>
            </a:pPr>
            <a:r>
              <a:rPr lang="en-US" sz="4000" dirty="0" smtClean="0"/>
              <a:t>m  = 10 kg</a:t>
            </a:r>
          </a:p>
          <a:p>
            <a:pPr marL="0" indent="0">
              <a:buNone/>
            </a:pPr>
            <a:r>
              <a:rPr lang="en-US" sz="4000" dirty="0" smtClean="0"/>
              <a:t>a = 2.5 m/s</a:t>
            </a:r>
            <a:r>
              <a:rPr lang="en-US" sz="4000" baseline="30000" dirty="0" smtClean="0"/>
              <a:t>2</a:t>
            </a:r>
          </a:p>
          <a:p>
            <a:pPr marL="0" indent="0">
              <a:buNone/>
            </a:pPr>
            <a:r>
              <a:rPr lang="en-US" sz="4000" dirty="0" err="1" smtClean="0"/>
              <a:t>F</a:t>
            </a:r>
            <a:r>
              <a:rPr lang="en-US" sz="4000" baseline="-25000" dirty="0" err="1" smtClean="0"/>
              <a:t>net</a:t>
            </a:r>
            <a:r>
              <a:rPr lang="en-US" sz="4000" dirty="0" smtClean="0"/>
              <a:t> = ma </a:t>
            </a:r>
          </a:p>
          <a:p>
            <a:pPr marL="0" indent="0">
              <a:buNone/>
            </a:pPr>
            <a:r>
              <a:rPr lang="en-US" sz="4000" dirty="0" smtClean="0"/>
              <a:t>= (10 kg)(</a:t>
            </a:r>
            <a:r>
              <a:rPr lang="en-US" sz="4000" dirty="0"/>
              <a:t>2.5 </a:t>
            </a:r>
            <a:r>
              <a:rPr lang="en-US" sz="4000" dirty="0" smtClean="0"/>
              <a:t>m/s</a:t>
            </a:r>
            <a:r>
              <a:rPr lang="en-US" sz="4000" baseline="30000" dirty="0" smtClean="0"/>
              <a:t>2</a:t>
            </a:r>
            <a:r>
              <a:rPr lang="en-US" sz="4000" dirty="0" smtClean="0"/>
              <a:t>)</a:t>
            </a:r>
          </a:p>
          <a:p>
            <a:pPr marL="0" indent="0">
              <a:buNone/>
            </a:pPr>
            <a:endParaRPr lang="en-US" sz="4000" dirty="0" smtClean="0"/>
          </a:p>
          <a:p>
            <a:pPr marL="0" indent="0">
              <a:buNone/>
            </a:pPr>
            <a:r>
              <a:rPr lang="en-US" sz="4000" dirty="0" smtClean="0"/>
              <a:t>(to the right)</a:t>
            </a:r>
            <a:endParaRPr lang="en-US" sz="4000" dirty="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25277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			Newton’s </a:t>
            </a:r>
            <a:r>
              <a:rPr lang="en-US" b="1" i="1" dirty="0"/>
              <a:t>First Law</a:t>
            </a:r>
            <a:r>
              <a:rPr lang="en-US" dirty="0"/>
              <a:t> </a:t>
            </a:r>
          </a:p>
        </p:txBody>
      </p:sp>
      <p:sp>
        <p:nvSpPr>
          <p:cNvPr id="4" name="Content Placeholder 3"/>
          <p:cNvSpPr>
            <a:spLocks noGrp="1"/>
          </p:cNvSpPr>
          <p:nvPr>
            <p:ph sz="half" idx="2"/>
          </p:nvPr>
        </p:nvSpPr>
        <p:spPr>
          <a:xfrm>
            <a:off x="6695655" y="2065867"/>
            <a:ext cx="4995332" cy="3649133"/>
          </a:xfrm>
        </p:spPr>
        <p:txBody>
          <a:bodyPr>
            <a:normAutofit lnSpcReduction="10000"/>
          </a:bodyPr>
          <a:lstStyle/>
          <a:p>
            <a:r>
              <a:rPr lang="en-US" sz="2400" b="1" dirty="0"/>
              <a:t>IF </a:t>
            </a:r>
            <a:r>
              <a:rPr lang="en-US" sz="2400" dirty="0"/>
              <a:t>the NET force on an object is zero </a:t>
            </a:r>
            <a:r>
              <a:rPr lang="en-US" sz="2400" b="1" dirty="0"/>
              <a:t>THEN</a:t>
            </a:r>
            <a:r>
              <a:rPr lang="en-US" sz="2400" dirty="0"/>
              <a:t> the object has two possible motions:</a:t>
            </a:r>
          </a:p>
          <a:p>
            <a:r>
              <a:rPr lang="en-US" sz="2400" dirty="0"/>
              <a:t>	1.  The object is and remains motionless.</a:t>
            </a:r>
          </a:p>
          <a:p>
            <a:r>
              <a:rPr lang="en-US" sz="2400" dirty="0"/>
              <a:t>	2.  The object is already moving and will continue to move in a straight line at constant speed.</a:t>
            </a:r>
          </a:p>
          <a:p>
            <a:r>
              <a:rPr lang="en-US" dirty="0" smtClean="0"/>
              <a:t>-</a:t>
            </a:r>
            <a:endParaRPr lang="en-US" dirty="0"/>
          </a:p>
        </p:txBody>
      </p:sp>
      <p:pic>
        <p:nvPicPr>
          <p:cNvPr id="1028" name="Picture 4" descr="Image result for what happens to a moving object with zero net force acting on it"/>
          <p:cNvPicPr>
            <a:picLocks noChangeAspect="1" noChangeArrowheads="1"/>
          </p:cNvPicPr>
          <p:nvPr/>
        </p:nvPicPr>
        <p:blipFill rotWithShape="1">
          <a:blip r:embed="rId2">
            <a:extLst>
              <a:ext uri="{28A0092B-C50C-407E-A947-70E740481C1C}">
                <a14:useLocalDpi xmlns:a14="http://schemas.microsoft.com/office/drawing/2010/main" val="0"/>
              </a:ext>
            </a:extLst>
          </a:blip>
          <a:srcRect t="7681" b="7079"/>
          <a:stretch/>
        </p:blipFill>
        <p:spPr bwMode="auto">
          <a:xfrm>
            <a:off x="892281" y="2142067"/>
            <a:ext cx="5516019" cy="37253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58879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(e)  What is the magnitude of the friction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153861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(e)  What is the magnitude of the friction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r>
              <a:rPr lang="en-US" sz="4000" dirty="0" err="1" smtClean="0"/>
              <a:t>F</a:t>
            </a:r>
            <a:r>
              <a:rPr lang="en-US" sz="4000" baseline="-25000" dirty="0" err="1" smtClean="0"/>
              <a:t>net</a:t>
            </a:r>
            <a:r>
              <a:rPr lang="en-US" sz="4000" dirty="0" smtClean="0"/>
              <a:t> = </a:t>
            </a:r>
            <a:r>
              <a:rPr lang="en-US" sz="4000" dirty="0" err="1" smtClean="0">
                <a:solidFill>
                  <a:schemeClr val="accent5"/>
                </a:solidFill>
              </a:rPr>
              <a:t>F</a:t>
            </a:r>
            <a:r>
              <a:rPr lang="en-US" sz="4000" baseline="-25000" dirty="0" err="1" smtClean="0">
                <a:solidFill>
                  <a:schemeClr val="accent5"/>
                </a:solidFill>
              </a:rPr>
              <a:t>x</a:t>
            </a:r>
            <a:r>
              <a:rPr lang="en-US" sz="4000" baseline="-25000" dirty="0" smtClean="0">
                <a:solidFill>
                  <a:schemeClr val="accent5"/>
                </a:solidFill>
              </a:rPr>
              <a:t>-comp</a:t>
            </a:r>
            <a:r>
              <a:rPr lang="en-US" sz="4000" dirty="0" smtClean="0"/>
              <a:t> + </a:t>
            </a:r>
            <a:r>
              <a:rPr lang="en-US" sz="4000" dirty="0" err="1" smtClean="0">
                <a:solidFill>
                  <a:schemeClr val="accent1">
                    <a:lumMod val="75000"/>
                  </a:schemeClr>
                </a:solidFill>
              </a:rPr>
              <a:t>F</a:t>
            </a:r>
            <a:r>
              <a:rPr lang="en-US" sz="4000" baseline="-25000" dirty="0" err="1" smtClean="0">
                <a:solidFill>
                  <a:schemeClr val="accent1">
                    <a:lumMod val="75000"/>
                  </a:schemeClr>
                </a:solidFill>
              </a:rPr>
              <a:t>f</a:t>
            </a:r>
            <a:endParaRPr lang="en-US" sz="4000" baseline="-25000" dirty="0" smtClean="0">
              <a:solidFill>
                <a:schemeClr val="accent1">
                  <a:lumMod val="75000"/>
                </a:schemeClr>
              </a:solidFill>
            </a:endParaRPr>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7" name="Straight Arrow Connector 6"/>
          <p:cNvCxnSpPr/>
          <p:nvPr/>
        </p:nvCxnSpPr>
        <p:spPr>
          <a:xfrm flipH="1" flipV="1">
            <a:off x="315309" y="4698124"/>
            <a:ext cx="1198181" cy="31531"/>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2676" y="4761186"/>
            <a:ext cx="136592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239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(e)  What is the magnitude of the friction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r>
              <a:rPr lang="en-US" sz="4000" dirty="0" err="1" smtClean="0"/>
              <a:t>F</a:t>
            </a:r>
            <a:r>
              <a:rPr lang="en-US" sz="4000" baseline="-25000" dirty="0" err="1" smtClean="0"/>
              <a:t>net</a:t>
            </a:r>
            <a:r>
              <a:rPr lang="en-US" sz="4000" dirty="0" smtClean="0"/>
              <a:t> = </a:t>
            </a:r>
            <a:r>
              <a:rPr lang="en-US" sz="4000" dirty="0" err="1" smtClean="0"/>
              <a:t>F</a:t>
            </a:r>
            <a:r>
              <a:rPr lang="en-US" sz="4000" baseline="-25000" dirty="0" err="1" smtClean="0"/>
              <a:t>x</a:t>
            </a:r>
            <a:r>
              <a:rPr lang="en-US" sz="4000" baseline="-25000" dirty="0" smtClean="0"/>
              <a:t>-comp</a:t>
            </a:r>
            <a:r>
              <a:rPr lang="en-US" sz="4000" dirty="0" smtClean="0"/>
              <a:t> + </a:t>
            </a:r>
            <a:r>
              <a:rPr lang="en-US" sz="4000" dirty="0" err="1" smtClean="0"/>
              <a:t>F</a:t>
            </a:r>
            <a:r>
              <a:rPr lang="en-US" sz="4000" baseline="-25000" dirty="0" err="1" smtClean="0"/>
              <a:t>f</a:t>
            </a:r>
            <a:endParaRPr lang="en-US" sz="4000" baseline="-25000" dirty="0" smtClean="0"/>
          </a:p>
          <a:p>
            <a:pPr marL="0" indent="0">
              <a:buNone/>
            </a:pPr>
            <a:r>
              <a:rPr lang="en-US" sz="4000" dirty="0" smtClean="0"/>
              <a:t>25 N = 45.32 N + </a:t>
            </a:r>
            <a:r>
              <a:rPr lang="en-US" sz="4000" dirty="0" err="1"/>
              <a:t>F</a:t>
            </a:r>
            <a:r>
              <a:rPr lang="en-US" sz="4000" baseline="-25000" dirty="0" err="1"/>
              <a:t>f</a:t>
            </a:r>
            <a:endParaRPr lang="en-US" sz="4000" baseline="-25000" dirty="0"/>
          </a:p>
          <a:p>
            <a:pPr marL="0" indent="0">
              <a:buNone/>
            </a:pPr>
            <a:r>
              <a:rPr lang="en-US" sz="4000" dirty="0" err="1" smtClean="0"/>
              <a:t>F</a:t>
            </a:r>
            <a:r>
              <a:rPr lang="en-US" sz="4000" baseline="-25000" dirty="0" err="1" smtClean="0"/>
              <a:t>f</a:t>
            </a:r>
            <a:r>
              <a:rPr lang="en-US" sz="4000" baseline="-25000" dirty="0" smtClean="0"/>
              <a:t> </a:t>
            </a:r>
            <a:r>
              <a:rPr lang="en-US" sz="4000" dirty="0" smtClean="0"/>
              <a:t>= 25 N – 45.32 N</a:t>
            </a:r>
            <a:endParaRPr lang="en-US" sz="4000" baseline="-25000" dirty="0"/>
          </a:p>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6" name="Straight Arrow Connector 5"/>
          <p:cNvCxnSpPr/>
          <p:nvPr/>
        </p:nvCxnSpPr>
        <p:spPr>
          <a:xfrm flipH="1" flipV="1">
            <a:off x="315309" y="4698124"/>
            <a:ext cx="1198181" cy="31531"/>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02676" y="4761186"/>
            <a:ext cx="136592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244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(f)   What is the magnitude of the normal force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spTree>
    <p:extLst>
      <p:ext uri="{BB962C8B-B14F-4D97-AF65-F5344CB8AC3E}">
        <p14:creationId xmlns:p14="http://schemas.microsoft.com/office/powerpoint/2010/main" val="756108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(f)   What is the magnitude of the normal force on the object?</a:t>
            </a:r>
          </a:p>
        </p:txBody>
      </p:sp>
      <p:sp>
        <p:nvSpPr>
          <p:cNvPr id="4" name="Content Placeholder 3"/>
          <p:cNvSpPr>
            <a:spLocks noGrp="1"/>
          </p:cNvSpPr>
          <p:nvPr>
            <p:ph sz="half" idx="2"/>
          </p:nvPr>
        </p:nvSpPr>
        <p:spPr>
          <a:xfrm>
            <a:off x="6200267" y="2432123"/>
            <a:ext cx="4995332" cy="3649133"/>
          </a:xfrm>
        </p:spPr>
        <p:txBody>
          <a:bodyPr>
            <a:normAutofit/>
          </a:bodyPr>
          <a:lstStyle/>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6" name="Straight Arrow Connector 5"/>
          <p:cNvCxnSpPr/>
          <p:nvPr/>
        </p:nvCxnSpPr>
        <p:spPr>
          <a:xfrm flipV="1">
            <a:off x="3068601" y="3846787"/>
            <a:ext cx="0" cy="87466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49856" y="3846787"/>
            <a:ext cx="0" cy="874663"/>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49856" y="5109254"/>
            <a:ext cx="0" cy="1406581"/>
          </a:xfrm>
          <a:prstGeom prst="straightConnector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15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(f)   What is the magnitude of the normal force on the object?</a:t>
            </a:r>
          </a:p>
        </p:txBody>
      </p:sp>
      <p:sp>
        <p:nvSpPr>
          <p:cNvPr id="4" name="Content Placeholder 3"/>
          <p:cNvSpPr>
            <a:spLocks noGrp="1"/>
          </p:cNvSpPr>
          <p:nvPr>
            <p:ph sz="half" idx="2"/>
          </p:nvPr>
        </p:nvSpPr>
        <p:spPr>
          <a:xfrm>
            <a:off x="6105674" y="3208867"/>
            <a:ext cx="4995332" cy="3649133"/>
          </a:xfrm>
        </p:spPr>
        <p:txBody>
          <a:bodyPr>
            <a:normAutofit fontScale="92500" lnSpcReduction="20000"/>
          </a:bodyPr>
          <a:lstStyle/>
          <a:p>
            <a:pPr marL="0" indent="0">
              <a:buNone/>
            </a:pPr>
            <a:r>
              <a:rPr lang="en-US" sz="4000" dirty="0" err="1" smtClean="0">
                <a:solidFill>
                  <a:schemeClr val="accent4">
                    <a:lumMod val="40000"/>
                    <a:lumOff val="60000"/>
                  </a:schemeClr>
                </a:solidFill>
              </a:rPr>
              <a:t>F</a:t>
            </a:r>
            <a:r>
              <a:rPr lang="en-US" sz="4000" baseline="-25000" dirty="0" err="1" smtClean="0">
                <a:solidFill>
                  <a:schemeClr val="accent4">
                    <a:lumMod val="40000"/>
                    <a:lumOff val="60000"/>
                  </a:schemeClr>
                </a:solidFill>
              </a:rPr>
              <a:t>net</a:t>
            </a:r>
            <a:r>
              <a:rPr lang="en-US" sz="4000" dirty="0" smtClean="0">
                <a:solidFill>
                  <a:schemeClr val="accent4">
                    <a:lumMod val="40000"/>
                    <a:lumOff val="60000"/>
                  </a:schemeClr>
                </a:solidFill>
              </a:rPr>
              <a:t> = </a:t>
            </a:r>
            <a:r>
              <a:rPr lang="en-US" sz="4000" dirty="0" err="1">
                <a:solidFill>
                  <a:srgbClr val="FFFF00"/>
                </a:solidFill>
              </a:rPr>
              <a:t>F</a:t>
            </a:r>
            <a:r>
              <a:rPr lang="en-US" sz="4000" baseline="-25000" dirty="0" err="1">
                <a:solidFill>
                  <a:srgbClr val="FFFF00"/>
                </a:solidFill>
              </a:rPr>
              <a:t>y</a:t>
            </a:r>
            <a:r>
              <a:rPr lang="en-US" sz="4000" baseline="-25000" dirty="0">
                <a:solidFill>
                  <a:srgbClr val="FFFF00"/>
                </a:solidFill>
              </a:rPr>
              <a:t>-comp</a:t>
            </a:r>
            <a:r>
              <a:rPr lang="en-US" sz="4000" dirty="0"/>
              <a:t> + </a:t>
            </a:r>
            <a:r>
              <a:rPr lang="en-US" sz="4000" dirty="0">
                <a:solidFill>
                  <a:srgbClr val="00B0F0"/>
                </a:solidFill>
              </a:rPr>
              <a:t>F</a:t>
            </a:r>
            <a:r>
              <a:rPr lang="en-US" sz="4000" baseline="-25000" dirty="0">
                <a:solidFill>
                  <a:srgbClr val="00B0F0"/>
                </a:solidFill>
              </a:rPr>
              <a:t>N</a:t>
            </a:r>
            <a:r>
              <a:rPr lang="en-US" sz="4000" dirty="0">
                <a:solidFill>
                  <a:schemeClr val="accent4">
                    <a:lumMod val="40000"/>
                    <a:lumOff val="60000"/>
                  </a:schemeClr>
                </a:solidFill>
              </a:rPr>
              <a:t> + </a:t>
            </a:r>
            <a:r>
              <a:rPr lang="en-US" sz="4000" dirty="0" err="1" smtClean="0">
                <a:solidFill>
                  <a:schemeClr val="accent4">
                    <a:lumMod val="40000"/>
                    <a:lumOff val="60000"/>
                  </a:schemeClr>
                </a:solidFill>
              </a:rPr>
              <a:t>F</a:t>
            </a:r>
            <a:r>
              <a:rPr lang="en-US" sz="4000" baseline="-25000" dirty="0" err="1" smtClean="0">
                <a:solidFill>
                  <a:schemeClr val="accent4">
                    <a:lumMod val="40000"/>
                    <a:lumOff val="60000"/>
                  </a:schemeClr>
                </a:solidFill>
              </a:rPr>
              <a:t>w</a:t>
            </a:r>
            <a:r>
              <a:rPr lang="en-US" sz="4000" dirty="0" smtClean="0"/>
              <a:t> </a:t>
            </a:r>
            <a:endParaRPr lang="en-US" sz="4000" dirty="0" smtClean="0">
              <a:solidFill>
                <a:schemeClr val="accent4">
                  <a:lumMod val="40000"/>
                  <a:lumOff val="60000"/>
                </a:schemeClr>
              </a:solidFill>
            </a:endParaRPr>
          </a:p>
          <a:p>
            <a:pPr marL="0" indent="0">
              <a:buNone/>
            </a:pPr>
            <a:r>
              <a:rPr lang="en-US" sz="4000" dirty="0" smtClean="0">
                <a:solidFill>
                  <a:schemeClr val="accent4">
                    <a:lumMod val="40000"/>
                    <a:lumOff val="60000"/>
                  </a:schemeClr>
                </a:solidFill>
              </a:rPr>
              <a:t>0 </a:t>
            </a:r>
            <a:r>
              <a:rPr lang="en-US" sz="4000" dirty="0">
                <a:solidFill>
                  <a:schemeClr val="accent4">
                    <a:lumMod val="40000"/>
                    <a:lumOff val="60000"/>
                  </a:schemeClr>
                </a:solidFill>
              </a:rPr>
              <a:t>= </a:t>
            </a:r>
            <a:r>
              <a:rPr lang="en-US" sz="4000" dirty="0" err="1">
                <a:solidFill>
                  <a:srgbClr val="FFFF00"/>
                </a:solidFill>
              </a:rPr>
              <a:t>F</a:t>
            </a:r>
            <a:r>
              <a:rPr lang="en-US" sz="4000" baseline="-25000" dirty="0" err="1">
                <a:solidFill>
                  <a:srgbClr val="FFFF00"/>
                </a:solidFill>
              </a:rPr>
              <a:t>y</a:t>
            </a:r>
            <a:r>
              <a:rPr lang="en-US" sz="4000" baseline="-25000" dirty="0">
                <a:solidFill>
                  <a:srgbClr val="FFFF00"/>
                </a:solidFill>
              </a:rPr>
              <a:t>-comp</a:t>
            </a:r>
            <a:r>
              <a:rPr lang="en-US" sz="4000" dirty="0"/>
              <a:t> + </a:t>
            </a:r>
            <a:r>
              <a:rPr lang="en-US" sz="4000" dirty="0">
                <a:solidFill>
                  <a:srgbClr val="00B0F0"/>
                </a:solidFill>
              </a:rPr>
              <a:t>F</a:t>
            </a:r>
            <a:r>
              <a:rPr lang="en-US" sz="4000" baseline="-25000" dirty="0">
                <a:solidFill>
                  <a:srgbClr val="00B0F0"/>
                </a:solidFill>
              </a:rPr>
              <a:t>N</a:t>
            </a:r>
            <a:r>
              <a:rPr lang="en-US" sz="4000" dirty="0">
                <a:solidFill>
                  <a:schemeClr val="accent4">
                    <a:lumMod val="40000"/>
                    <a:lumOff val="60000"/>
                  </a:schemeClr>
                </a:solidFill>
              </a:rPr>
              <a:t> + </a:t>
            </a:r>
            <a:r>
              <a:rPr lang="en-US" sz="4000" dirty="0" err="1">
                <a:solidFill>
                  <a:schemeClr val="accent4">
                    <a:lumMod val="40000"/>
                    <a:lumOff val="60000"/>
                  </a:schemeClr>
                </a:solidFill>
              </a:rPr>
              <a:t>F</a:t>
            </a:r>
            <a:r>
              <a:rPr lang="en-US" sz="4000" baseline="-25000" dirty="0" err="1">
                <a:solidFill>
                  <a:schemeClr val="accent4">
                    <a:lumMod val="40000"/>
                    <a:lumOff val="60000"/>
                  </a:schemeClr>
                </a:solidFill>
              </a:rPr>
              <a:t>w</a:t>
            </a:r>
            <a:r>
              <a:rPr lang="en-US" sz="4000" dirty="0"/>
              <a:t> </a:t>
            </a:r>
            <a:endParaRPr lang="en-US" sz="4000" dirty="0">
              <a:solidFill>
                <a:schemeClr val="accent4">
                  <a:lumMod val="40000"/>
                  <a:lumOff val="60000"/>
                </a:schemeClr>
              </a:solidFill>
            </a:endParaRPr>
          </a:p>
          <a:p>
            <a:pPr marL="0" indent="0">
              <a:buNone/>
            </a:pPr>
            <a:r>
              <a:rPr lang="en-US" sz="4000" dirty="0" smtClean="0">
                <a:solidFill>
                  <a:schemeClr val="accent4">
                    <a:lumMod val="40000"/>
                    <a:lumOff val="60000"/>
                  </a:schemeClr>
                </a:solidFill>
              </a:rPr>
              <a:t>-</a:t>
            </a:r>
            <a:r>
              <a:rPr lang="en-US" sz="4000" dirty="0" err="1" smtClean="0">
                <a:solidFill>
                  <a:schemeClr val="accent4">
                    <a:lumMod val="40000"/>
                    <a:lumOff val="60000"/>
                  </a:schemeClr>
                </a:solidFill>
              </a:rPr>
              <a:t>F</a:t>
            </a:r>
            <a:r>
              <a:rPr lang="en-US" sz="4000" baseline="-25000" dirty="0" err="1" smtClean="0">
                <a:solidFill>
                  <a:schemeClr val="accent4">
                    <a:lumMod val="40000"/>
                    <a:lumOff val="60000"/>
                  </a:schemeClr>
                </a:solidFill>
              </a:rPr>
              <a:t>w</a:t>
            </a:r>
            <a:r>
              <a:rPr lang="en-US" sz="4000" dirty="0" smtClean="0"/>
              <a:t> = </a:t>
            </a:r>
            <a:r>
              <a:rPr lang="en-US" sz="4000" dirty="0" err="1" smtClean="0">
                <a:solidFill>
                  <a:srgbClr val="FFFF00"/>
                </a:solidFill>
              </a:rPr>
              <a:t>F</a:t>
            </a:r>
            <a:r>
              <a:rPr lang="en-US" sz="4000" baseline="-25000" dirty="0" err="1">
                <a:solidFill>
                  <a:srgbClr val="FFFF00"/>
                </a:solidFill>
              </a:rPr>
              <a:t>y</a:t>
            </a:r>
            <a:r>
              <a:rPr lang="en-US" sz="4000" baseline="-25000" dirty="0" smtClean="0">
                <a:solidFill>
                  <a:srgbClr val="FFFF00"/>
                </a:solidFill>
              </a:rPr>
              <a:t>-comp</a:t>
            </a:r>
            <a:r>
              <a:rPr lang="en-US" sz="4000" dirty="0" smtClean="0"/>
              <a:t> + </a:t>
            </a:r>
            <a:r>
              <a:rPr lang="en-US" sz="4000" dirty="0" smtClean="0">
                <a:solidFill>
                  <a:srgbClr val="00B0F0"/>
                </a:solidFill>
              </a:rPr>
              <a:t>F</a:t>
            </a:r>
            <a:r>
              <a:rPr lang="en-US" sz="4000" baseline="-25000" dirty="0" smtClean="0">
                <a:solidFill>
                  <a:srgbClr val="00B0F0"/>
                </a:solidFill>
              </a:rPr>
              <a:t>N</a:t>
            </a:r>
          </a:p>
          <a:p>
            <a:pPr marL="0" indent="0">
              <a:buNone/>
            </a:pPr>
            <a:endParaRPr lang="en-US" sz="4000" baseline="-25000" dirty="0">
              <a:solidFill>
                <a:srgbClr val="00B0F0"/>
              </a:solidFill>
            </a:endParaRPr>
          </a:p>
          <a:p>
            <a:pPr marL="0" indent="0">
              <a:buNone/>
            </a:pPr>
            <a:r>
              <a:rPr lang="en-US" sz="3000" dirty="0" smtClean="0"/>
              <a:t>No upward or downward motion means the total Y component forces will equal zero</a:t>
            </a:r>
          </a:p>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6" name="Straight Arrow Connector 5"/>
          <p:cNvCxnSpPr/>
          <p:nvPr/>
        </p:nvCxnSpPr>
        <p:spPr>
          <a:xfrm flipV="1">
            <a:off x="3068601" y="3846787"/>
            <a:ext cx="0" cy="87466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49856" y="3846787"/>
            <a:ext cx="0" cy="874663"/>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49856" y="5109254"/>
            <a:ext cx="0" cy="1406581"/>
          </a:xfrm>
          <a:prstGeom prst="straightConnector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83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6.  A 10-kg object is sliding across a rough surface.  A force </a:t>
            </a:r>
            <a:r>
              <a:rPr lang="en-US" b="1" i="1" dirty="0"/>
              <a:t>F</a:t>
            </a:r>
            <a:r>
              <a:rPr lang="en-US" dirty="0"/>
              <a:t> of </a:t>
            </a:r>
            <a:r>
              <a:rPr lang="en-US" dirty="0" smtClean="0"/>
              <a:t>50 N pulls </a:t>
            </a:r>
            <a:r>
              <a:rPr lang="en-US" dirty="0"/>
              <a:t>on the object at an upward angle of 25</a:t>
            </a:r>
            <a:r>
              <a:rPr lang="en-US" baseline="30000" dirty="0"/>
              <a:t>o</a:t>
            </a:r>
            <a:r>
              <a:rPr lang="en-US" dirty="0"/>
              <a:t>.  The force pulls the </a:t>
            </a:r>
            <a:r>
              <a:rPr lang="en-US" dirty="0" smtClean="0"/>
              <a:t>object </a:t>
            </a:r>
            <a:r>
              <a:rPr lang="en-US" dirty="0"/>
              <a:t>from rest to a speed of 10 m/s in 4 seconds.</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(f)   What is the magnitude of the normal force on the object?</a:t>
            </a:r>
          </a:p>
        </p:txBody>
      </p:sp>
      <p:sp>
        <p:nvSpPr>
          <p:cNvPr id="4" name="Content Placeholder 3"/>
          <p:cNvSpPr>
            <a:spLocks noGrp="1"/>
          </p:cNvSpPr>
          <p:nvPr>
            <p:ph sz="half" idx="2"/>
          </p:nvPr>
        </p:nvSpPr>
        <p:spPr>
          <a:xfrm>
            <a:off x="6336130" y="4284118"/>
            <a:ext cx="4995332" cy="3649133"/>
          </a:xfrm>
        </p:spPr>
        <p:txBody>
          <a:bodyPr>
            <a:normAutofit/>
          </a:bodyPr>
          <a:lstStyle/>
          <a:p>
            <a:pPr marL="0" indent="0">
              <a:buNone/>
            </a:pPr>
            <a:r>
              <a:rPr lang="en-US" sz="4000" dirty="0"/>
              <a:t>0</a:t>
            </a:r>
            <a:r>
              <a:rPr lang="en-US" sz="4000" dirty="0">
                <a:solidFill>
                  <a:schemeClr val="accent4">
                    <a:lumMod val="40000"/>
                    <a:lumOff val="60000"/>
                  </a:schemeClr>
                </a:solidFill>
              </a:rPr>
              <a:t> = </a:t>
            </a:r>
            <a:r>
              <a:rPr lang="en-US" sz="4000" dirty="0" err="1">
                <a:solidFill>
                  <a:srgbClr val="FFFF00"/>
                </a:solidFill>
              </a:rPr>
              <a:t>F</a:t>
            </a:r>
            <a:r>
              <a:rPr lang="en-US" sz="4000" baseline="-25000" dirty="0" err="1">
                <a:solidFill>
                  <a:srgbClr val="FFFF00"/>
                </a:solidFill>
              </a:rPr>
              <a:t>y</a:t>
            </a:r>
            <a:r>
              <a:rPr lang="en-US" sz="4000" baseline="-25000" dirty="0">
                <a:solidFill>
                  <a:srgbClr val="FFFF00"/>
                </a:solidFill>
              </a:rPr>
              <a:t>-comp</a:t>
            </a:r>
            <a:r>
              <a:rPr lang="en-US" sz="4000" dirty="0"/>
              <a:t> + </a:t>
            </a:r>
            <a:r>
              <a:rPr lang="en-US" sz="4000" dirty="0">
                <a:solidFill>
                  <a:srgbClr val="00B0F0"/>
                </a:solidFill>
              </a:rPr>
              <a:t>F</a:t>
            </a:r>
            <a:r>
              <a:rPr lang="en-US" sz="4000" baseline="-25000" dirty="0">
                <a:solidFill>
                  <a:srgbClr val="00B0F0"/>
                </a:solidFill>
              </a:rPr>
              <a:t>N</a:t>
            </a:r>
            <a:r>
              <a:rPr lang="en-US" sz="4000" dirty="0">
                <a:solidFill>
                  <a:schemeClr val="accent4">
                    <a:lumMod val="40000"/>
                    <a:lumOff val="60000"/>
                  </a:schemeClr>
                </a:solidFill>
              </a:rPr>
              <a:t> + </a:t>
            </a:r>
            <a:r>
              <a:rPr lang="en-US" sz="4000" dirty="0" err="1">
                <a:solidFill>
                  <a:schemeClr val="accent4">
                    <a:lumMod val="40000"/>
                    <a:lumOff val="60000"/>
                  </a:schemeClr>
                </a:solidFill>
              </a:rPr>
              <a:t>F</a:t>
            </a:r>
            <a:r>
              <a:rPr lang="en-US" sz="4000" baseline="-25000" dirty="0" err="1">
                <a:solidFill>
                  <a:schemeClr val="accent4">
                    <a:lumMod val="40000"/>
                    <a:lumOff val="60000"/>
                  </a:schemeClr>
                </a:solidFill>
              </a:rPr>
              <a:t>w</a:t>
            </a:r>
            <a:r>
              <a:rPr lang="en-US" sz="4000" dirty="0"/>
              <a:t> </a:t>
            </a:r>
            <a:endParaRPr lang="en-US" sz="4000" dirty="0">
              <a:solidFill>
                <a:schemeClr val="accent4">
                  <a:lumMod val="40000"/>
                  <a:lumOff val="60000"/>
                </a:schemeClr>
              </a:solidFill>
            </a:endParaRPr>
          </a:p>
          <a:p>
            <a:pPr marL="0" indent="0">
              <a:buNone/>
            </a:pPr>
            <a:r>
              <a:rPr lang="en-US" sz="4000" dirty="0" smtClean="0"/>
              <a:t>0 = </a:t>
            </a:r>
            <a:r>
              <a:rPr lang="en-US" sz="4000" dirty="0" err="1" smtClean="0">
                <a:solidFill>
                  <a:srgbClr val="FFFF00"/>
                </a:solidFill>
              </a:rPr>
              <a:t>F</a:t>
            </a:r>
            <a:r>
              <a:rPr lang="en-US" sz="4000" baseline="-25000" dirty="0" err="1">
                <a:solidFill>
                  <a:srgbClr val="FFFF00"/>
                </a:solidFill>
              </a:rPr>
              <a:t>y</a:t>
            </a:r>
            <a:r>
              <a:rPr lang="en-US" sz="4000" baseline="-25000" dirty="0" smtClean="0">
                <a:solidFill>
                  <a:srgbClr val="FFFF00"/>
                </a:solidFill>
              </a:rPr>
              <a:t>-comp</a:t>
            </a:r>
            <a:r>
              <a:rPr lang="en-US" sz="4000" dirty="0" smtClean="0"/>
              <a:t> + </a:t>
            </a:r>
            <a:r>
              <a:rPr lang="en-US" sz="4000" dirty="0" smtClean="0">
                <a:solidFill>
                  <a:srgbClr val="00B0F0"/>
                </a:solidFill>
              </a:rPr>
              <a:t>F</a:t>
            </a:r>
            <a:r>
              <a:rPr lang="en-US" sz="4000" baseline="-25000" dirty="0" smtClean="0">
                <a:solidFill>
                  <a:srgbClr val="00B0F0"/>
                </a:solidFill>
              </a:rPr>
              <a:t>N </a:t>
            </a:r>
            <a:r>
              <a:rPr lang="en-US" sz="4000" dirty="0">
                <a:solidFill>
                  <a:schemeClr val="accent4">
                    <a:lumMod val="40000"/>
                    <a:lumOff val="60000"/>
                  </a:schemeClr>
                </a:solidFill>
              </a:rPr>
              <a:t> </a:t>
            </a:r>
            <a:r>
              <a:rPr lang="en-US" sz="4000" dirty="0" smtClean="0">
                <a:solidFill>
                  <a:schemeClr val="accent4">
                    <a:lumMod val="40000"/>
                    <a:lumOff val="60000"/>
                  </a:schemeClr>
                </a:solidFill>
              </a:rPr>
              <a:t>+ F</a:t>
            </a:r>
            <a:r>
              <a:rPr lang="en-US" sz="4000" baseline="-25000" dirty="0" smtClean="0">
                <a:solidFill>
                  <a:schemeClr val="accent4">
                    <a:lumMod val="40000"/>
                    <a:lumOff val="60000"/>
                  </a:schemeClr>
                </a:solidFill>
              </a:rPr>
              <a:t>W</a:t>
            </a:r>
            <a:r>
              <a:rPr lang="en-US" sz="4000" dirty="0" smtClean="0"/>
              <a:t> </a:t>
            </a:r>
            <a:endParaRPr lang="en-US" sz="4000" baseline="-25000" dirty="0" smtClean="0">
              <a:solidFill>
                <a:srgbClr val="00B0F0"/>
              </a:solidFill>
            </a:endParaRPr>
          </a:p>
          <a:p>
            <a:pPr marL="0" indent="0">
              <a:buNone/>
            </a:pPr>
            <a:r>
              <a:rPr lang="en-US" sz="2400" dirty="0" smtClean="0"/>
              <a:t>0 = 21.13 N + </a:t>
            </a:r>
            <a:r>
              <a:rPr lang="en-US" sz="2400" dirty="0"/>
              <a:t>F</a:t>
            </a:r>
            <a:r>
              <a:rPr lang="en-US" sz="2400" baseline="-25000" dirty="0"/>
              <a:t>N</a:t>
            </a:r>
            <a:r>
              <a:rPr lang="en-US" sz="2400" dirty="0"/>
              <a:t> + -(</a:t>
            </a:r>
            <a:r>
              <a:rPr lang="en-US" sz="2400" dirty="0" smtClean="0"/>
              <a:t>10 kg</a:t>
            </a:r>
            <a:r>
              <a:rPr lang="en-US" sz="2400" dirty="0"/>
              <a:t>)(-</a:t>
            </a:r>
            <a:r>
              <a:rPr lang="en-US" sz="2400" dirty="0" smtClean="0"/>
              <a:t>9.8 m/s</a:t>
            </a:r>
            <a:r>
              <a:rPr lang="en-US" sz="2400" baseline="30000" dirty="0" smtClean="0"/>
              <a:t>2</a:t>
            </a:r>
            <a:r>
              <a:rPr lang="en-US" sz="2400" dirty="0"/>
              <a:t>) </a:t>
            </a:r>
          </a:p>
          <a:p>
            <a:pPr marL="0" indent="0">
              <a:buNone/>
            </a:pPr>
            <a:r>
              <a:rPr lang="en-US" sz="4000" dirty="0" smtClean="0"/>
              <a:t>98 N -21.13 N = </a:t>
            </a:r>
            <a:r>
              <a:rPr lang="en-US" sz="4000" dirty="0"/>
              <a:t>F</a:t>
            </a:r>
            <a:r>
              <a:rPr lang="en-US" sz="4000" baseline="-25000" dirty="0"/>
              <a:t>N</a:t>
            </a:r>
          </a:p>
          <a:p>
            <a:pPr marL="0" indent="0">
              <a:buNone/>
            </a:pPr>
            <a:r>
              <a:rPr lang="en-US" sz="4000" dirty="0" smtClean="0"/>
              <a:t>F</a:t>
            </a:r>
            <a:r>
              <a:rPr lang="en-US" sz="4000" baseline="-25000" dirty="0" smtClean="0"/>
              <a:t>N </a:t>
            </a:r>
            <a:r>
              <a:rPr lang="en-US" sz="4000" dirty="0" smtClean="0"/>
              <a:t>= 98 N – 21.13 N</a:t>
            </a:r>
            <a:endParaRPr lang="en-US" sz="4000" baseline="-25000" dirty="0"/>
          </a:p>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3846787"/>
            <a:ext cx="4786275" cy="2669048"/>
          </a:xfrm>
          <a:prstGeom prst="rect">
            <a:avLst/>
          </a:prstGeom>
        </p:spPr>
      </p:pic>
      <p:cxnSp>
        <p:nvCxnSpPr>
          <p:cNvPr id="6" name="Straight Arrow Connector 5"/>
          <p:cNvCxnSpPr/>
          <p:nvPr/>
        </p:nvCxnSpPr>
        <p:spPr>
          <a:xfrm flipV="1">
            <a:off x="3068601" y="3846787"/>
            <a:ext cx="0" cy="87466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49856" y="3846787"/>
            <a:ext cx="0" cy="874663"/>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49856" y="5109254"/>
            <a:ext cx="0" cy="1406581"/>
          </a:xfrm>
          <a:prstGeom prst="straightConnector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425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br>
              <a:rPr lang="en-US" dirty="0"/>
            </a:br>
            <a:r>
              <a:rPr lang="en-US" dirty="0"/>
              <a:t/>
            </a:r>
            <a:br>
              <a:rPr lang="en-US" dirty="0"/>
            </a:br>
            <a:endParaRPr lang="en-US" dirty="0"/>
          </a:p>
        </p:txBody>
      </p:sp>
      <p:sp>
        <p:nvSpPr>
          <p:cNvPr id="3" name="Content Placeholder 2"/>
          <p:cNvSpPr>
            <a:spLocks noGrp="1"/>
          </p:cNvSpPr>
          <p:nvPr>
            <p:ph sz="half" idx="1"/>
          </p:nvPr>
        </p:nvSpPr>
        <p:spPr>
          <a:xfrm>
            <a:off x="315310" y="1926312"/>
            <a:ext cx="5506583" cy="2330378"/>
          </a:xfrm>
        </p:spPr>
        <p:txBody>
          <a:bodyPr>
            <a:noAutofit/>
          </a:bodyPr>
          <a:lstStyle/>
          <a:p>
            <a:r>
              <a:rPr lang="en-US" sz="3200" dirty="0"/>
              <a:t>(a)  What is the weight of the object?</a:t>
            </a:r>
          </a:p>
        </p:txBody>
      </p:sp>
      <p:sp>
        <p:nvSpPr>
          <p:cNvPr id="4" name="Content Placeholder 3"/>
          <p:cNvSpPr>
            <a:spLocks noGrp="1"/>
          </p:cNvSpPr>
          <p:nvPr>
            <p:ph sz="half" idx="2"/>
          </p:nvPr>
        </p:nvSpPr>
        <p:spPr>
          <a:xfrm>
            <a:off x="6137205" y="3091501"/>
            <a:ext cx="4995332" cy="3649133"/>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6137203" y="3373821"/>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6515575" y="5478078"/>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335380" y="5261449"/>
            <a:ext cx="1682496" cy="707886"/>
          </a:xfrm>
          <a:prstGeom prst="rect">
            <a:avLst/>
          </a:prstGeom>
          <a:noFill/>
        </p:spPr>
        <p:txBody>
          <a:bodyPr wrap="square" rtlCol="0">
            <a:spAutoFit/>
          </a:bodyPr>
          <a:lstStyle/>
          <a:p>
            <a:r>
              <a:rPr lang="en-US" sz="4000" dirty="0" smtClean="0"/>
              <a:t>37°</a:t>
            </a:r>
            <a:endParaRPr lang="en-US" sz="4000" dirty="0"/>
          </a:p>
        </p:txBody>
      </p:sp>
      <p:sp>
        <p:nvSpPr>
          <p:cNvPr id="12" name="Rounded Rectangle 11"/>
          <p:cNvSpPr/>
          <p:nvPr/>
        </p:nvSpPr>
        <p:spPr>
          <a:xfrm rot="19864068">
            <a:off x="8446282" y="3844442"/>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7484677" y="3975582"/>
            <a:ext cx="861523" cy="1100138"/>
          </a:xfrm>
          <a:prstGeom prst="rect">
            <a:avLst/>
          </a:prstGeom>
        </p:spPr>
      </p:pic>
    </p:spTree>
    <p:extLst>
      <p:ext uri="{BB962C8B-B14F-4D97-AF65-F5344CB8AC3E}">
        <p14:creationId xmlns:p14="http://schemas.microsoft.com/office/powerpoint/2010/main" val="1051929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20" y="1504030"/>
            <a:ext cx="5493718" cy="2400460"/>
          </a:xfrm>
        </p:spPr>
        <p:txBody>
          <a:bodyPr>
            <a:noAutofit/>
          </a:bodyPr>
          <a:lstStyle/>
          <a:p>
            <a:r>
              <a:rPr lang="en-US" sz="3200" b="1" dirty="0" err="1" smtClean="0"/>
              <a:t>F</a:t>
            </a:r>
            <a:r>
              <a:rPr lang="en-US" sz="3200" b="1" baseline="-25000" dirty="0" err="1" smtClean="0"/>
              <a:t>w</a:t>
            </a:r>
            <a:r>
              <a:rPr lang="en-US" sz="3200" dirty="0" smtClean="0"/>
              <a:t> = mg = (10 kg)(-9.8 m/s</a:t>
            </a:r>
            <a:r>
              <a:rPr lang="en-US" sz="3200" baseline="30000" dirty="0" smtClean="0"/>
              <a:t>2</a:t>
            </a:r>
            <a:r>
              <a:rPr lang="en-US" sz="3200" dirty="0" smtClean="0"/>
              <a:t>)</a:t>
            </a:r>
            <a:endParaRPr lang="en-US" sz="3200" dirty="0"/>
          </a:p>
        </p:txBody>
      </p:sp>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1344485"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2567459" y="4345875"/>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3963260" y="4881472"/>
            <a:ext cx="143112" cy="1815310"/>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97331" y="166589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smtClean="0"/>
              <a:t>(a)  What is the weight of the object?</a:t>
            </a:r>
            <a:endParaRPr lang="en-US" sz="3200" dirty="0"/>
          </a:p>
        </p:txBody>
      </p:sp>
    </p:spTree>
    <p:extLst>
      <p:ext uri="{BB962C8B-B14F-4D97-AF65-F5344CB8AC3E}">
        <p14:creationId xmlns:p14="http://schemas.microsoft.com/office/powerpoint/2010/main" val="2264698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20" y="1504030"/>
            <a:ext cx="5493718" cy="2400460"/>
          </a:xfrm>
        </p:spPr>
        <p:txBody>
          <a:bodyPr>
            <a:noAutofit/>
          </a:bodyPr>
          <a:lstStyle/>
          <a:p>
            <a:endParaRPr lang="en-US" sz="3200" dirty="0"/>
          </a:p>
        </p:txBody>
      </p:sp>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1344485"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2567459" y="4345875"/>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3963260" y="4881472"/>
            <a:ext cx="143112" cy="1815310"/>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417538"/>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magnitude and direction of the person’s force?</a:t>
            </a:r>
          </a:p>
        </p:txBody>
      </p:sp>
    </p:spTree>
    <p:extLst>
      <p:ext uri="{BB962C8B-B14F-4D97-AF65-F5344CB8AC3E}">
        <p14:creationId xmlns:p14="http://schemas.microsoft.com/office/powerpoint/2010/main" val="382452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Newton’s First Law</a:t>
            </a:r>
            <a:endParaRPr lang="en-US" dirty="0"/>
          </a:p>
        </p:txBody>
      </p:sp>
      <p:sp>
        <p:nvSpPr>
          <p:cNvPr id="3" name="Content Placeholder 2"/>
          <p:cNvSpPr>
            <a:spLocks noGrp="1"/>
          </p:cNvSpPr>
          <p:nvPr>
            <p:ph sz="half" idx="1"/>
          </p:nvPr>
        </p:nvSpPr>
        <p:spPr/>
        <p:txBody>
          <a:bodyPr/>
          <a:lstStyle/>
          <a:p>
            <a:r>
              <a:rPr lang="en-US" sz="2400" dirty="0"/>
              <a:t>For an object to start moving, the NET force on the object is not zero.</a:t>
            </a:r>
          </a:p>
          <a:p>
            <a:r>
              <a:rPr lang="en-US" sz="2400" dirty="0"/>
              <a:t>For an object to stop moving, the NET force on the object is not zero.</a:t>
            </a:r>
          </a:p>
          <a:p>
            <a:r>
              <a:rPr lang="en-US" sz="2400" dirty="0"/>
              <a:t> </a:t>
            </a:r>
          </a:p>
          <a:p>
            <a:r>
              <a:rPr lang="en-US" sz="2400" b="1" dirty="0"/>
              <a:t>IF</a:t>
            </a:r>
            <a:r>
              <a:rPr lang="en-US" sz="2400" dirty="0"/>
              <a:t> an object accelerates </a:t>
            </a:r>
            <a:r>
              <a:rPr lang="en-US" sz="2400" b="1" dirty="0"/>
              <a:t>THEN</a:t>
            </a:r>
            <a:r>
              <a:rPr lang="en-US" sz="2400" dirty="0"/>
              <a:t> the NET force on the object is not zero</a:t>
            </a:r>
            <a:r>
              <a:rPr lang="en-US" dirty="0"/>
              <a:t>.</a:t>
            </a:r>
          </a:p>
          <a:p>
            <a:r>
              <a:rPr lang="en-US" dirty="0"/>
              <a:t> </a:t>
            </a:r>
          </a:p>
          <a:p>
            <a:endParaRPr lang="en-US" dirty="0"/>
          </a:p>
        </p:txBody>
      </p:sp>
      <p:pic>
        <p:nvPicPr>
          <p:cNvPr id="4098" name="Picture 2" descr="Image result for what happens to a moving object with zero net force acting on 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5901" y="1808480"/>
            <a:ext cx="5729578" cy="382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00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3200" dirty="0" smtClean="0"/>
              <a:t>0 </a:t>
            </a:r>
            <a:r>
              <a:rPr lang="en-US" sz="3200" dirty="0"/>
              <a:t>= </a:t>
            </a:r>
            <a:r>
              <a:rPr lang="en-US" sz="3200" dirty="0" smtClean="0"/>
              <a:t>F</a:t>
            </a:r>
            <a:r>
              <a:rPr lang="en-US" sz="3200" baseline="-25000" dirty="0" smtClean="0"/>
              <a:t>c </a:t>
            </a:r>
            <a:r>
              <a:rPr lang="en-US" sz="3200" dirty="0" smtClean="0"/>
              <a:t>+ </a:t>
            </a:r>
            <a:r>
              <a:rPr lang="en-US" sz="3200" dirty="0" err="1"/>
              <a:t>F</a:t>
            </a:r>
            <a:r>
              <a:rPr lang="en-US" sz="3200" baseline="-25000" dirty="0" err="1"/>
              <a:t>w</a:t>
            </a:r>
            <a:r>
              <a:rPr lang="en-US" sz="3200" dirty="0"/>
              <a:t> </a:t>
            </a:r>
            <a:r>
              <a:rPr lang="en-US" sz="3200" baseline="-25000" dirty="0">
                <a:solidFill>
                  <a:schemeClr val="accent5">
                    <a:lumMod val="60000"/>
                    <a:lumOff val="40000"/>
                  </a:schemeClr>
                </a:solidFill>
              </a:rPr>
              <a:t>(x-comp)</a:t>
            </a:r>
            <a:r>
              <a:rPr lang="en-US" sz="3200" dirty="0">
                <a:solidFill>
                  <a:schemeClr val="accent5">
                    <a:lumMod val="60000"/>
                    <a:lumOff val="40000"/>
                  </a:schemeClr>
                </a:solidFill>
              </a:rPr>
              <a:t> </a:t>
            </a:r>
            <a:endParaRPr lang="en-US" sz="3200" baseline="-25000" dirty="0">
              <a:solidFill>
                <a:schemeClr val="accent5">
                  <a:lumMod val="60000"/>
                  <a:lumOff val="40000"/>
                </a:schemeClr>
              </a:solidFill>
            </a:endParaRPr>
          </a:p>
          <a:p>
            <a:pPr marL="0" indent="0">
              <a:buNone/>
            </a:pPr>
            <a:endParaRPr lang="en-US" sz="3200" dirty="0" smtClean="0"/>
          </a:p>
          <a:p>
            <a:r>
              <a:rPr lang="en-US" sz="3200" dirty="0" smtClean="0"/>
              <a:t>-</a:t>
            </a:r>
            <a:r>
              <a:rPr lang="en-US" sz="3200" dirty="0" err="1" smtClean="0"/>
              <a:t>F</a:t>
            </a:r>
            <a:r>
              <a:rPr lang="en-US" sz="3200" baseline="-25000" dirty="0" err="1" smtClean="0"/>
              <a:t>w</a:t>
            </a:r>
            <a:r>
              <a:rPr lang="en-US" sz="3200" dirty="0" smtClean="0"/>
              <a:t> </a:t>
            </a:r>
            <a:r>
              <a:rPr lang="en-US" sz="3200" baseline="-25000" dirty="0" smtClean="0"/>
              <a:t>(x-comp)</a:t>
            </a:r>
            <a:r>
              <a:rPr lang="en-US" sz="3200" dirty="0" smtClean="0"/>
              <a:t> = F</a:t>
            </a:r>
            <a:r>
              <a:rPr lang="en-US" sz="3200" baseline="-25000" dirty="0" smtClean="0"/>
              <a:t>c</a:t>
            </a:r>
            <a:endParaRPr lang="en-US" sz="3200" baseline="-25000" dirty="0"/>
          </a:p>
        </p:txBody>
      </p:sp>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2567459" y="4345875"/>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417538"/>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magnitude and direction of the person’s force?</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38835" y="6264143"/>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2792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br>
              <a:rPr lang="en-US" dirty="0"/>
            </a:b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79519" y="1926312"/>
                <a:ext cx="5493718" cy="3663282"/>
              </a:xfrm>
            </p:spPr>
            <p:txBody>
              <a:bodyPr>
                <a:noAutofit/>
              </a:bodyPr>
              <a:lstStyle/>
              <a:p>
                <a:r>
                  <a:rPr lang="en-US" sz="3200" dirty="0" smtClean="0"/>
                  <a:t>-</a:t>
                </a:r>
                <a:r>
                  <a:rPr lang="en-US" sz="3200" dirty="0" err="1" smtClean="0"/>
                  <a:t>F</a:t>
                </a:r>
                <a:r>
                  <a:rPr lang="en-US" sz="3200" baseline="-25000" dirty="0" err="1" smtClean="0"/>
                  <a:t>w</a:t>
                </a:r>
                <a:r>
                  <a:rPr lang="en-US" sz="3200" dirty="0" smtClean="0"/>
                  <a:t> x-comp = F</a:t>
                </a:r>
                <a:r>
                  <a:rPr lang="en-US" sz="3200" baseline="-25000" dirty="0" smtClean="0"/>
                  <a:t>c </a:t>
                </a:r>
              </a:p>
              <a:p>
                <a:r>
                  <a:rPr lang="en-US" sz="3200" dirty="0"/>
                  <a:t>sin </a:t>
                </a:r>
                <a:r>
                  <a:rPr lang="el-GR" sz="3200" dirty="0"/>
                  <a:t>Θ</a:t>
                </a:r>
                <a:r>
                  <a:rPr lang="en-US" sz="3200" dirty="0"/>
                  <a:t>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𝑜𝑝𝑝</m:t>
                        </m:r>
                      </m:num>
                      <m:den>
                        <m:r>
                          <a:rPr lang="en-US" sz="3200" i="1">
                            <a:latin typeface="Cambria Math" panose="02040503050406030204" pitchFamily="18" charset="0"/>
                          </a:rPr>
                          <m:t>h𝑦𝑝</m:t>
                        </m:r>
                        <m:r>
                          <a:rPr lang="en-US" sz="3200" i="1">
                            <a:latin typeface="Cambria Math" panose="02040503050406030204" pitchFamily="18" charset="0"/>
                          </a:rPr>
                          <m:t>.</m:t>
                        </m:r>
                      </m:den>
                    </m:f>
                  </m:oMath>
                </a14:m>
                <a:r>
                  <a:rPr lang="en-US" sz="3200" dirty="0"/>
                  <a:t> =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𝑥</m:t>
                        </m:r>
                        <m:r>
                          <a:rPr lang="en-US" sz="3200" i="1">
                            <a:latin typeface="Cambria Math" panose="02040503050406030204" pitchFamily="18" charset="0"/>
                          </a:rPr>
                          <m:t> </m:t>
                        </m:r>
                        <m:r>
                          <a:rPr lang="en-US" sz="3200" i="1">
                            <a:latin typeface="Cambria Math" panose="02040503050406030204" pitchFamily="18" charset="0"/>
                          </a:rPr>
                          <m:t>𝑐𝑜𝑚𝑝</m:t>
                        </m:r>
                      </m:num>
                      <m:den>
                        <m:r>
                          <a:rPr lang="en-US" sz="3200" b="0" i="1" smtClean="0">
                            <a:latin typeface="Cambria Math" panose="02040503050406030204" pitchFamily="18" charset="0"/>
                          </a:rPr>
                          <m:t>−98 </m:t>
                        </m:r>
                        <m:r>
                          <a:rPr lang="en-US" sz="3200" b="0" i="1" smtClean="0">
                            <a:latin typeface="Cambria Math" panose="02040503050406030204" pitchFamily="18" charset="0"/>
                          </a:rPr>
                          <m:t>𝑁</m:t>
                        </m:r>
                      </m:den>
                    </m:f>
                  </m:oMath>
                </a14:m>
                <a:r>
                  <a:rPr lang="en-US" sz="3200" dirty="0" smtClean="0"/>
                  <a:t>- </a:t>
                </a:r>
              </a:p>
              <a:p>
                <a:r>
                  <a:rPr lang="en-US" sz="3200" dirty="0" smtClean="0"/>
                  <a:t>- (sin 37°)(-98 N) = Fc</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79519" y="1926312"/>
                <a:ext cx="5493718" cy="3663282"/>
              </a:xfrm>
              <a:blipFill rotWithShape="0">
                <a:blip r:embed="rId2"/>
                <a:stretch>
                  <a:fillRect l="-2553"/>
                </a:stretch>
              </a:blipFill>
            </p:spPr>
            <p:txBody>
              <a:bodyPr/>
              <a:lstStyle/>
              <a:p>
                <a:r>
                  <a:rPr lang="en-US">
                    <a:noFill/>
                  </a:rPr>
                  <a:t> </a:t>
                </a:r>
              </a:p>
            </p:txBody>
          </p:sp>
        </mc:Fallback>
      </mc:AlternateContent>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19286" t="19982" r="17327" b="-926"/>
          <a:stretch/>
        </p:blipFill>
        <p:spPr>
          <a:xfrm rot="3421617">
            <a:off x="2567459" y="4345875"/>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417538"/>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magnitude and direction of the person’s force?</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74080" y="6264143"/>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2630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r>
              <a:rPr lang="en-US" b="1" i="1" dirty="0"/>
              <a:t>The object is released and the object slides down the ramp.</a:t>
            </a: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3200" dirty="0"/>
          </a:p>
        </p:txBody>
      </p:sp>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1161753" y="4102131"/>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417538"/>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(c)  What is the NET force on the object while the object slides down the ramp?</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92993"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1564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r>
              <a:rPr lang="en-US" b="1" i="1" dirty="0"/>
              <a:t>The object is released and the object slides down the ramp.</a:t>
            </a:r>
            <a:r>
              <a:rPr lang="en-US" dirty="0"/>
              <a:t/>
            </a:r>
            <a:br>
              <a:rPr lang="en-US" dirty="0"/>
            </a:br>
            <a:r>
              <a:rPr lang="en-US" dirty="0"/>
              <a:t/>
            </a:r>
            <a:br>
              <a:rPr lang="en-US" dirty="0"/>
            </a:b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79519" y="1926312"/>
                <a:ext cx="5493718" cy="3663282"/>
              </a:xfrm>
            </p:spPr>
            <p:txBody>
              <a:bodyPr>
                <a:noAutofit/>
              </a:bodyPr>
              <a:lstStyle/>
              <a:p>
                <a:r>
                  <a:rPr lang="en-US" sz="3200" dirty="0" err="1"/>
                  <a:t>F</a:t>
                </a:r>
                <a:r>
                  <a:rPr lang="en-US" sz="3200" baseline="-25000" dirty="0" err="1" smtClean="0"/>
                  <a:t>w</a:t>
                </a:r>
                <a:r>
                  <a:rPr lang="en-US" sz="3200" dirty="0" smtClean="0"/>
                  <a:t> x-comp </a:t>
                </a:r>
                <a:endParaRPr lang="en-US" sz="3200" baseline="-25000" dirty="0" smtClean="0"/>
              </a:p>
              <a:p>
                <a:r>
                  <a:rPr lang="en-US" sz="3200" dirty="0"/>
                  <a:t>s</a:t>
                </a:r>
                <a:r>
                  <a:rPr lang="en-US" sz="3200" dirty="0" smtClean="0"/>
                  <a:t>in </a:t>
                </a:r>
                <a:r>
                  <a:rPr lang="el-GR" sz="3200" dirty="0"/>
                  <a:t>Θ</a:t>
                </a:r>
                <a:r>
                  <a:rPr lang="en-US" sz="3200" dirty="0"/>
                  <a:t>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𝑜𝑝𝑝</m:t>
                        </m:r>
                      </m:num>
                      <m:den>
                        <m:r>
                          <a:rPr lang="en-US" sz="3200" i="1">
                            <a:latin typeface="Cambria Math" panose="02040503050406030204" pitchFamily="18" charset="0"/>
                          </a:rPr>
                          <m:t>h𝑦𝑝</m:t>
                        </m:r>
                        <m:r>
                          <a:rPr lang="en-US" sz="3200" i="1">
                            <a:latin typeface="Cambria Math" panose="02040503050406030204" pitchFamily="18" charset="0"/>
                          </a:rPr>
                          <m:t>.</m:t>
                        </m:r>
                      </m:den>
                    </m:f>
                  </m:oMath>
                </a14:m>
                <a:r>
                  <a:rPr lang="en-US" sz="3200" dirty="0"/>
                  <a:t> =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𝑥</m:t>
                        </m:r>
                        <m:r>
                          <a:rPr lang="en-US" sz="3200" i="1">
                            <a:latin typeface="Cambria Math" panose="02040503050406030204" pitchFamily="18" charset="0"/>
                          </a:rPr>
                          <m:t> </m:t>
                        </m:r>
                        <m:r>
                          <a:rPr lang="en-US" sz="3200" i="1">
                            <a:latin typeface="Cambria Math" panose="02040503050406030204" pitchFamily="18" charset="0"/>
                          </a:rPr>
                          <m:t>𝑐𝑜𝑚𝑝</m:t>
                        </m:r>
                      </m:num>
                      <m:den>
                        <m:r>
                          <a:rPr lang="en-US" sz="3200" b="0" i="1" smtClean="0">
                            <a:latin typeface="Cambria Math" panose="02040503050406030204" pitchFamily="18" charset="0"/>
                          </a:rPr>
                          <m:t>−98 </m:t>
                        </m:r>
                        <m:r>
                          <a:rPr lang="en-US" sz="3200" b="0" i="1" smtClean="0">
                            <a:latin typeface="Cambria Math" panose="02040503050406030204" pitchFamily="18" charset="0"/>
                          </a:rPr>
                          <m:t>𝑁</m:t>
                        </m:r>
                      </m:den>
                    </m:f>
                  </m:oMath>
                </a14:m>
                <a:r>
                  <a:rPr lang="en-US" sz="3200" dirty="0" smtClean="0"/>
                  <a:t>- </a:t>
                </a:r>
              </a:p>
              <a:p>
                <a:r>
                  <a:rPr lang="en-US" sz="3200" dirty="0" smtClean="0"/>
                  <a:t> (sin 37°)(-98 N) = </a:t>
                </a:r>
              </a:p>
              <a:p>
                <a:r>
                  <a:rPr lang="en-US" sz="3200" dirty="0" smtClean="0"/>
                  <a:t>(same as before, except without opposing force)</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79519" y="1926312"/>
                <a:ext cx="5493718" cy="3663282"/>
              </a:xfrm>
              <a:blipFill rotWithShape="0">
                <a:blip r:embed="rId2"/>
                <a:stretch>
                  <a:fillRect l="-2553"/>
                </a:stretch>
              </a:blipFill>
            </p:spPr>
            <p:txBody>
              <a:bodyPr/>
              <a:lstStyle/>
              <a:p>
                <a:r>
                  <a:rPr lang="en-US">
                    <a:noFill/>
                  </a:rPr>
                  <a:t> </a:t>
                </a:r>
              </a:p>
            </p:txBody>
          </p:sp>
        </mc:Fallback>
      </mc:AlternateContent>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19286" t="19982" r="17327" b="-926"/>
          <a:stretch/>
        </p:blipFill>
        <p:spPr>
          <a:xfrm rot="3421617">
            <a:off x="1161753" y="4102131"/>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417538"/>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(c)  What is the NET force on the object while the object slides down the ramp?</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92993"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2383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r>
              <a:rPr lang="en-US" b="1" i="1" dirty="0"/>
              <a:t>The object is released and the object slides down the ramp.</a:t>
            </a: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3200" dirty="0"/>
          </a:p>
        </p:txBody>
      </p:sp>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srcRect l="19286" t="19982" r="17327" b="-926"/>
          <a:stretch/>
        </p:blipFill>
        <p:spPr>
          <a:xfrm rot="3421617">
            <a:off x="1161753" y="4102131"/>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(d)  What is the acceleration of the object while the object slides down the ramp?</a:t>
            </a:r>
          </a:p>
          <a:p>
            <a:r>
              <a:rPr lang="en-US" sz="3200" dirty="0"/>
              <a:t> </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92993"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35270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7.  A person holds a 10-kg object on a 37</a:t>
            </a:r>
            <a:r>
              <a:rPr lang="en-US" baseline="30000" dirty="0"/>
              <a:t>o</a:t>
            </a:r>
            <a:r>
              <a:rPr lang="en-US" dirty="0"/>
              <a:t> inclined, frictionless ramp. </a:t>
            </a:r>
            <a:r>
              <a:rPr lang="en-US" b="1" i="1" dirty="0"/>
              <a:t>The object is released and the object slides down the ramp.</a:t>
            </a:r>
            <a:r>
              <a:rPr lang="en-US" dirty="0"/>
              <a:t/>
            </a:r>
            <a:br>
              <a:rPr lang="en-US" dirty="0"/>
            </a:br>
            <a:r>
              <a:rPr lang="en-US" dirty="0"/>
              <a:t/>
            </a:r>
            <a:br>
              <a:rPr lang="en-US" dirty="0"/>
            </a:b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79519" y="1926312"/>
                <a:ext cx="5493718" cy="3663282"/>
              </a:xfrm>
            </p:spPr>
            <p:txBody>
              <a:bodyPr>
                <a:noAutofit/>
              </a:bodyPr>
              <a:lstStyle/>
              <a:p>
                <a:r>
                  <a:rPr lang="en-US" sz="3200" dirty="0" smtClean="0"/>
                  <a:t>Fnet = ma </a:t>
                </a:r>
              </a:p>
              <a:p>
                <a:r>
                  <a:rPr lang="en-US" sz="3200" dirty="0" smtClean="0"/>
                  <a:t>59 N= (10 kg) a</a:t>
                </a:r>
              </a:p>
              <a:p>
                <a:r>
                  <a:rPr lang="en-US" sz="3200" dirty="0" smtClean="0"/>
                  <a:t>a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59 </m:t>
                        </m:r>
                        <m:r>
                          <a:rPr lang="en-US" sz="4000" b="0" i="1" smtClean="0">
                            <a:latin typeface="Cambria Math" panose="02040503050406030204" pitchFamily="18" charset="0"/>
                          </a:rPr>
                          <m:t>𝑁</m:t>
                        </m:r>
                      </m:num>
                      <m:den>
                        <m:r>
                          <a:rPr lang="en-US" sz="4000" b="0" i="1" smtClean="0">
                            <a:latin typeface="Cambria Math" panose="02040503050406030204" pitchFamily="18" charset="0"/>
                          </a:rPr>
                          <m:t>10 </m:t>
                        </m:r>
                        <m:r>
                          <a:rPr lang="en-US" sz="4000" b="0" i="1" smtClean="0">
                            <a:latin typeface="Cambria Math" panose="02040503050406030204" pitchFamily="18" charset="0"/>
                          </a:rPr>
                          <m:t>𝑘𝑔</m:t>
                        </m:r>
                      </m:den>
                    </m:f>
                  </m:oMath>
                </a14:m>
                <a:endParaRPr lang="en-US" sz="4000" dirty="0" smtClean="0"/>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79519" y="1926312"/>
                <a:ext cx="5493718" cy="3663282"/>
              </a:xfrm>
              <a:blipFill rotWithShape="0">
                <a:blip r:embed="rId2"/>
                <a:stretch>
                  <a:fillRect l="-2553"/>
                </a:stretch>
              </a:blipFill>
            </p:spPr>
            <p:txBody>
              <a:bodyPr/>
              <a:lstStyle/>
              <a:p>
                <a:r>
                  <a:rPr lang="en-US">
                    <a:noFill/>
                  </a:rPr>
                  <a:t> </a:t>
                </a:r>
              </a:p>
            </p:txBody>
          </p:sp>
        </mc:Fallback>
      </mc:AlternateContent>
      <p:sp>
        <p:nvSpPr>
          <p:cNvPr id="4" name="Content Placeholder 3"/>
          <p:cNvSpPr>
            <a:spLocks noGrp="1"/>
          </p:cNvSpPr>
          <p:nvPr>
            <p:ph sz="half" idx="2"/>
          </p:nvPr>
        </p:nvSpPr>
        <p:spPr>
          <a:xfrm>
            <a:off x="685801" y="3482207"/>
            <a:ext cx="4726691" cy="340838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4000" dirty="0" smtClean="0">
              <a:solidFill>
                <a:srgbClr val="00B0F0"/>
              </a:solidFill>
            </a:endParaRPr>
          </a:p>
          <a:p>
            <a:pPr marL="0" indent="0">
              <a:buNone/>
            </a:pPr>
            <a:endParaRPr lang="en-US" sz="4000" dirty="0" smtClean="0">
              <a:solidFill>
                <a:srgbClr val="00B0F0"/>
              </a:solidFill>
            </a:endParaRPr>
          </a:p>
          <a:p>
            <a:pPr marL="0" indent="0">
              <a:buNone/>
            </a:pPr>
            <a:endParaRPr lang="en-US" sz="4000" dirty="0">
              <a:solidFill>
                <a:srgbClr val="00B0F0"/>
              </a:solidFill>
            </a:endParaRPr>
          </a:p>
          <a:p>
            <a:pPr marL="0" indent="0">
              <a:buNone/>
            </a:pPr>
            <a:endParaRPr lang="en-US" sz="4000" dirty="0" smtClean="0"/>
          </a:p>
          <a:p>
            <a:pPr marL="0" indent="0">
              <a:buNone/>
            </a:pPr>
            <a:endParaRPr lang="en-US" sz="4000" dirty="0" smtClean="0"/>
          </a:p>
        </p:txBody>
      </p:sp>
      <p:sp>
        <p:nvSpPr>
          <p:cNvPr id="9" name="Right Triangle 8"/>
          <p:cNvSpPr/>
          <p:nvPr/>
        </p:nvSpPr>
        <p:spPr>
          <a:xfrm flipH="1">
            <a:off x="902759" y="4060744"/>
            <a:ext cx="4425693" cy="268013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89724">
            <a:off x="3754891" y="4532020"/>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rot="19864068">
            <a:off x="3590969" y="4272733"/>
            <a:ext cx="788276" cy="5360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19286" t="19982" r="17327" b="-926"/>
          <a:stretch/>
        </p:blipFill>
        <p:spPr>
          <a:xfrm rot="3421617">
            <a:off x="1161753" y="4102131"/>
            <a:ext cx="861523" cy="1100138"/>
          </a:xfrm>
          <a:prstGeom prst="rect">
            <a:avLst/>
          </a:prstGeom>
        </p:spPr>
      </p:pic>
      <p:sp>
        <p:nvSpPr>
          <p:cNvPr id="11" name="TextBox 10"/>
          <p:cNvSpPr txBox="1"/>
          <p:nvPr/>
        </p:nvSpPr>
        <p:spPr>
          <a:xfrm>
            <a:off x="2349720" y="6021559"/>
            <a:ext cx="1682496" cy="707886"/>
          </a:xfrm>
          <a:prstGeom prst="rect">
            <a:avLst/>
          </a:prstGeom>
          <a:noFill/>
        </p:spPr>
        <p:txBody>
          <a:bodyPr wrap="square" rtlCol="0">
            <a:spAutoFit/>
          </a:bodyPr>
          <a:lstStyle/>
          <a:p>
            <a:r>
              <a:rPr lang="en-US" sz="4000" dirty="0" smtClean="0"/>
              <a:t>37°</a:t>
            </a:r>
            <a:endParaRPr lang="en-US" sz="4000" dirty="0"/>
          </a:p>
        </p:txBody>
      </p:sp>
      <p:cxnSp>
        <p:nvCxnSpPr>
          <p:cNvPr id="6" name="Straight Arrow Connector 5"/>
          <p:cNvCxnSpPr/>
          <p:nvPr/>
        </p:nvCxnSpPr>
        <p:spPr>
          <a:xfrm flipH="1">
            <a:off x="4032216" y="4881472"/>
            <a:ext cx="74156" cy="1976528"/>
          </a:xfrm>
          <a:prstGeom prst="straightConnector1">
            <a:avLst/>
          </a:prstGeom>
          <a:ln w="889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0501" y="3675159"/>
            <a:ext cx="1630588" cy="231350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9" idx="0"/>
          </p:cNvCxnSpPr>
          <p:nvPr/>
        </p:nvCxnSpPr>
        <p:spPr>
          <a:xfrm flipV="1">
            <a:off x="2757215" y="4060744"/>
            <a:ext cx="2571237" cy="1528850"/>
          </a:xfrm>
          <a:prstGeom prst="line">
            <a:avLst/>
          </a:prstGeom>
          <a:ln w="889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(d)  What is the acceleration of the object while the object slides down the ramp?</a:t>
            </a:r>
          </a:p>
          <a:p>
            <a:r>
              <a:rPr lang="en-US" sz="3200" dirty="0"/>
              <a:t> </a:t>
            </a:r>
          </a:p>
        </p:txBody>
      </p:sp>
      <p:cxnSp>
        <p:nvCxnSpPr>
          <p:cNvPr id="7" name="Straight Arrow Connector 6"/>
          <p:cNvCxnSpPr/>
          <p:nvPr/>
        </p:nvCxnSpPr>
        <p:spPr>
          <a:xfrm flipH="1">
            <a:off x="4032216" y="5589594"/>
            <a:ext cx="1108873" cy="842737"/>
          </a:xfrm>
          <a:prstGeom prst="straightConnector1">
            <a:avLst/>
          </a:prstGeom>
          <a:ln w="8890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1392993" y="6205584"/>
            <a:ext cx="788277" cy="107059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6004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dirty="0"/>
              <a:t>The objects are held motionless.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pPr marL="0" indent="0">
              <a:buNone/>
            </a:pPr>
            <a:endParaRPr lang="en-US" sz="4000" dirty="0" smtClean="0"/>
          </a:p>
          <a:p>
            <a:endParaRPr lang="en-US" sz="32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(a)  What is the tension in the connecting rope? </a:t>
            </a:r>
          </a:p>
        </p:txBody>
      </p:sp>
      <p:pic>
        <p:nvPicPr>
          <p:cNvPr id="8" name="Picture 7"/>
          <p:cNvPicPr>
            <a:picLocks noChangeAspect="1"/>
          </p:cNvPicPr>
          <p:nvPr/>
        </p:nvPicPr>
        <p:blipFill rotWithShape="1">
          <a:blip r:embed="rId2"/>
          <a:srcRect l="61309" t="49246" r="10337" b="18858"/>
          <a:stretch/>
        </p:blipFill>
        <p:spPr>
          <a:xfrm>
            <a:off x="5890191" y="2806263"/>
            <a:ext cx="5334283" cy="3373820"/>
          </a:xfrm>
          <a:prstGeom prst="rect">
            <a:avLst/>
          </a:prstGeom>
        </p:spPr>
      </p:pic>
    </p:spTree>
    <p:extLst>
      <p:ext uri="{BB962C8B-B14F-4D97-AF65-F5344CB8AC3E}">
        <p14:creationId xmlns:p14="http://schemas.microsoft.com/office/powerpoint/2010/main" val="815395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dirty="0"/>
              <a:t>The objects are held motionless.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pPr marL="0" indent="0">
              <a:buNone/>
            </a:pPr>
            <a:r>
              <a:rPr lang="en-US" sz="4000" dirty="0" smtClean="0"/>
              <a:t>If motionless, the </a:t>
            </a:r>
            <a:r>
              <a:rPr lang="en-US" sz="4000" dirty="0" err="1" smtClean="0"/>
              <a:t>F</a:t>
            </a:r>
            <a:r>
              <a:rPr lang="en-US" sz="4000" baseline="-25000" dirty="0" err="1" smtClean="0"/>
              <a:t>w</a:t>
            </a:r>
            <a:r>
              <a:rPr lang="en-US" sz="4000" dirty="0" smtClean="0"/>
              <a:t> of object B = F</a:t>
            </a:r>
            <a:r>
              <a:rPr lang="en-US" sz="4000" baseline="-25000" dirty="0" smtClean="0"/>
              <a:t>t</a:t>
            </a:r>
          </a:p>
          <a:p>
            <a:pPr marL="0" indent="0">
              <a:buNone/>
            </a:pPr>
            <a:r>
              <a:rPr lang="en-US" sz="4000" dirty="0" err="1"/>
              <a:t>F</a:t>
            </a:r>
            <a:r>
              <a:rPr lang="en-US" sz="4000" baseline="-25000" dirty="0" err="1"/>
              <a:t>w</a:t>
            </a:r>
            <a:r>
              <a:rPr lang="en-US" sz="4000" baseline="-25000" dirty="0"/>
              <a:t> </a:t>
            </a:r>
            <a:r>
              <a:rPr lang="en-US" sz="4000" baseline="-25000" dirty="0" smtClean="0"/>
              <a:t> </a:t>
            </a:r>
            <a:r>
              <a:rPr lang="en-US" sz="3600" dirty="0" smtClean="0"/>
              <a:t>= mg = (5 kg)(-9.8 m/s</a:t>
            </a:r>
            <a:r>
              <a:rPr lang="en-US" sz="3600" baseline="30000" dirty="0" smtClean="0"/>
              <a:t>2</a:t>
            </a:r>
            <a:r>
              <a:rPr lang="en-US" sz="3600" dirty="0" smtClean="0"/>
              <a:t>) </a:t>
            </a:r>
          </a:p>
          <a:p>
            <a:endParaRPr lang="en-US" sz="32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(a)  What is the tension in the connecting rope? </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661142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32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acceleration of object A?</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1221765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79519" y="1926312"/>
                <a:ext cx="5493718" cy="3663282"/>
              </a:xfrm>
            </p:spPr>
            <p:txBody>
              <a:bodyPr>
                <a:noAutofit/>
              </a:bodyPr>
              <a:lstStyle/>
              <a:p>
                <a:r>
                  <a:rPr lang="en-US" sz="3200" dirty="0" smtClean="0"/>
                  <a:t>V</a:t>
                </a:r>
                <a:r>
                  <a:rPr lang="en-US" sz="3200" baseline="-25000" dirty="0" smtClean="0"/>
                  <a:t>avg</a:t>
                </a:r>
                <a:r>
                  <a:rPr lang="en-US" sz="3200" dirty="0" smtClean="0"/>
                  <a:t> </a:t>
                </a:r>
                <a:r>
                  <a:rPr lang="en-US" sz="4400" dirty="0" smtClean="0"/>
                  <a:t>= </a:t>
                </a:r>
                <a14:m>
                  <m:oMath xmlns:m="http://schemas.openxmlformats.org/officeDocument/2006/math">
                    <m:f>
                      <m:fPr>
                        <m:ctrlPr>
                          <a:rPr lang="en-US" sz="4400" i="1" smtClean="0">
                            <a:latin typeface="Cambria Math" panose="02040503050406030204" pitchFamily="18" charset="0"/>
                          </a:rPr>
                        </m:ctrlPr>
                      </m:fPr>
                      <m:num>
                        <m:r>
                          <m:rPr>
                            <m:sty m:val="p"/>
                          </m:rPr>
                          <a:rPr lang="el-GR" sz="4400" i="1" smtClean="0">
                            <a:latin typeface="Cambria Math" panose="02040503050406030204" pitchFamily="18" charset="0"/>
                          </a:rPr>
                          <m:t>Δ</m:t>
                        </m:r>
                        <m:r>
                          <a:rPr lang="en-US" sz="4400" b="0" i="1" smtClean="0">
                            <a:latin typeface="Cambria Math" panose="02040503050406030204" pitchFamily="18" charset="0"/>
                          </a:rPr>
                          <m:t>𝑥</m:t>
                        </m:r>
                      </m:num>
                      <m:den>
                        <m:r>
                          <m:rPr>
                            <m:sty m:val="p"/>
                          </m:rPr>
                          <a:rPr lang="el-GR" sz="4400" i="1" smtClean="0">
                            <a:latin typeface="Cambria Math" panose="02040503050406030204" pitchFamily="18" charset="0"/>
                          </a:rPr>
                          <m:t>Δ</m:t>
                        </m:r>
                        <m:r>
                          <a:rPr lang="en-US" sz="4400" b="0" i="1" smtClean="0">
                            <a:latin typeface="Cambria Math" panose="02040503050406030204" pitchFamily="18" charset="0"/>
                          </a:rPr>
                          <m:t>𝑡</m:t>
                        </m:r>
                      </m:den>
                    </m:f>
                  </m:oMath>
                </a14:m>
                <a:r>
                  <a:rPr lang="en-US" sz="4400" dirty="0" smtClean="0"/>
                  <a:t> </a:t>
                </a:r>
                <a:r>
                  <a:rPr lang="en-US" sz="4400" dirty="0"/>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9</m:t>
                        </m:r>
                        <m:r>
                          <a:rPr lang="en-US" sz="4400" b="0" i="1" smtClean="0">
                            <a:latin typeface="Cambria Math" panose="02040503050406030204" pitchFamily="18" charset="0"/>
                          </a:rPr>
                          <m:t>𝑚</m:t>
                        </m:r>
                      </m:num>
                      <m:den>
                        <m:r>
                          <a:rPr lang="en-US" sz="4400" b="0" i="1" smtClean="0">
                            <a:latin typeface="Cambria Math" panose="02040503050406030204" pitchFamily="18" charset="0"/>
                          </a:rPr>
                          <m:t>3</m:t>
                        </m:r>
                        <m:r>
                          <a:rPr lang="en-US" sz="4400" b="0" i="1" smtClean="0">
                            <a:latin typeface="Cambria Math" panose="02040503050406030204" pitchFamily="18" charset="0"/>
                          </a:rPr>
                          <m:t>𝑠</m:t>
                        </m:r>
                      </m:den>
                    </m:f>
                  </m:oMath>
                </a14:m>
                <a:r>
                  <a:rPr lang="en-US" sz="4400" dirty="0" smtClean="0"/>
                  <a:t> </a:t>
                </a:r>
              </a:p>
              <a:p>
                <a:r>
                  <a:rPr lang="en-US" sz="4400" dirty="0" err="1"/>
                  <a:t>V</a:t>
                </a:r>
                <a:r>
                  <a:rPr lang="en-US" sz="4400" baseline="-25000" dirty="0" err="1"/>
                  <a:t>avg</a:t>
                </a:r>
                <a:r>
                  <a:rPr lang="en-US" sz="4400" baseline="-25000" dirty="0"/>
                  <a:t> </a:t>
                </a:r>
                <a:r>
                  <a:rPr lang="en-US" sz="4400" dirty="0" smtClean="0"/>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𝑉𝑜</m:t>
                        </m:r>
                        <m:r>
                          <a:rPr lang="en-US" sz="4400" b="0" i="1" smtClean="0">
                            <a:latin typeface="Cambria Math" panose="02040503050406030204" pitchFamily="18" charset="0"/>
                          </a:rPr>
                          <m:t>+</m:t>
                        </m:r>
                        <m:r>
                          <a:rPr lang="en-US" sz="4400" b="0" i="1" smtClean="0">
                            <a:latin typeface="Cambria Math" panose="02040503050406030204" pitchFamily="18" charset="0"/>
                          </a:rPr>
                          <m:t>𝑉𝑓</m:t>
                        </m:r>
                      </m:num>
                      <m:den>
                        <m:r>
                          <a:rPr lang="en-US" sz="4400" b="0" i="1" smtClean="0">
                            <a:latin typeface="Cambria Math" panose="02040503050406030204" pitchFamily="18" charset="0"/>
                          </a:rPr>
                          <m:t>2</m:t>
                        </m:r>
                      </m:den>
                    </m:f>
                  </m:oMath>
                </a14:m>
                <a:endParaRPr lang="en-US" sz="4400" dirty="0" smtClean="0"/>
              </a:p>
              <a:p>
                <a:r>
                  <a:rPr lang="en-US" sz="4400" dirty="0" smtClean="0"/>
                  <a:t>3 m/s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0+</m:t>
                        </m:r>
                        <m:r>
                          <a:rPr lang="en-US" sz="4400" b="0" i="1" smtClean="0">
                            <a:latin typeface="Cambria Math" panose="02040503050406030204" pitchFamily="18" charset="0"/>
                          </a:rPr>
                          <m:t>𝑉𝑓</m:t>
                        </m:r>
                      </m:num>
                      <m:den>
                        <m:r>
                          <a:rPr lang="en-US" sz="4400" b="0" i="1" smtClean="0">
                            <a:latin typeface="Cambria Math" panose="02040503050406030204" pitchFamily="18" charset="0"/>
                          </a:rPr>
                          <m:t>2</m:t>
                        </m:r>
                      </m:den>
                    </m:f>
                  </m:oMath>
                </a14:m>
                <a:endParaRPr lang="en-US" sz="4400" dirty="0" smtClean="0"/>
              </a:p>
              <a:p>
                <a:r>
                  <a:rPr lang="en-US" sz="4400" dirty="0" err="1" smtClean="0"/>
                  <a:t>Vf</a:t>
                </a:r>
                <a:r>
                  <a:rPr lang="en-US" sz="4400" dirty="0" smtClean="0"/>
                  <a:t>= 6 m/s</a:t>
                </a:r>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79519" y="1926312"/>
                <a:ext cx="5493718" cy="3663282"/>
              </a:xfrm>
              <a:blipFill rotWithShape="0">
                <a:blip r:embed="rId2"/>
                <a:stretch>
                  <a:fillRect l="-4107" t="-4160" b="-13145"/>
                </a:stretch>
              </a:blipFill>
            </p:spPr>
            <p:txBody>
              <a:bodyPr/>
              <a:lstStyle/>
              <a:p>
                <a:r>
                  <a:rPr lang="en-US">
                    <a:noFill/>
                  </a:rPr>
                  <a:t> </a:t>
                </a:r>
              </a:p>
            </p:txBody>
          </p:sp>
        </mc:Fallback>
      </mc:AlternateContent>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acceleration of object A?</a:t>
            </a:r>
          </a:p>
        </p:txBody>
      </p:sp>
      <p:pic>
        <p:nvPicPr>
          <p:cNvPr id="8" name="Picture 7"/>
          <p:cNvPicPr>
            <a:picLocks noChangeAspect="1"/>
          </p:cNvPicPr>
          <p:nvPr/>
        </p:nvPicPr>
        <p:blipFill rotWithShape="1">
          <a:blip r:embed="rId3"/>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411486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23" y="317500"/>
            <a:ext cx="10131425" cy="1456267"/>
          </a:xfrm>
        </p:spPr>
        <p:txBody>
          <a:bodyPr/>
          <a:lstStyle/>
          <a:p>
            <a:r>
              <a:rPr lang="en-US" b="1" dirty="0" smtClean="0"/>
              <a:t>Newton’s 2</a:t>
            </a:r>
            <a:r>
              <a:rPr lang="en-US" b="1" baseline="30000" dirty="0" smtClean="0"/>
              <a:t>nd</a:t>
            </a:r>
            <a:r>
              <a:rPr lang="en-US" b="1" dirty="0" smtClean="0"/>
              <a:t> Law</a:t>
            </a:r>
            <a:endParaRPr lang="en-US" b="1" dirty="0"/>
          </a:p>
        </p:txBody>
      </p:sp>
      <p:sp>
        <p:nvSpPr>
          <p:cNvPr id="3" name="Content Placeholder 2"/>
          <p:cNvSpPr>
            <a:spLocks noGrp="1"/>
          </p:cNvSpPr>
          <p:nvPr>
            <p:ph sz="half" idx="1"/>
          </p:nvPr>
        </p:nvSpPr>
        <p:spPr/>
        <p:txBody>
          <a:bodyPr>
            <a:normAutofit fontScale="47500" lnSpcReduction="20000"/>
          </a:bodyPr>
          <a:lstStyle/>
          <a:p>
            <a:r>
              <a:rPr lang="en-US" sz="6700" b="1" i="1" dirty="0"/>
              <a:t>Newton’s Second Law</a:t>
            </a:r>
            <a:r>
              <a:rPr lang="en-US" sz="6700" dirty="0"/>
              <a:t> – law of acceleration – The acceleration of an object is directly proportional to the NET force on the object and inversely proportional to the mass of the object.  </a:t>
            </a:r>
          </a:p>
          <a:p>
            <a:endParaRPr lang="en-US" dirty="0"/>
          </a:p>
        </p:txBody>
      </p:sp>
      <mc:AlternateContent xmlns:mc="http://schemas.openxmlformats.org/markup-compatibility/2006" xmlns:a14="http://schemas.microsoft.com/office/drawing/2010/main">
        <mc:Choice Requires="a14">
          <p:sp>
            <p:nvSpPr>
              <p:cNvPr id="8" name="AutoShape 8" descr="Image result for what happens to a moving object with zero net force acting on it"/>
              <p:cNvSpPr>
                <a:spLocks noGrp="1" noChangeAspect="1" noChangeArrowheads="1"/>
              </p:cNvSpPr>
              <p:nvPr>
                <p:ph sz="half" idx="2"/>
              </p:nvPr>
            </p:nvSpPr>
            <p:spPr bwMode="auto">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rmAutofit fontScale="47500" lnSpcReduction="20000"/>
              </a:bodyPr>
              <a:lstStyle/>
              <a:p>
                <a:r>
                  <a:rPr lang="en-US" sz="8700" dirty="0" smtClean="0"/>
                  <a:t>F = ma</a:t>
                </a:r>
                <a:endParaRPr lang="en-US" sz="8700" dirty="0"/>
              </a:p>
              <a:p>
                <a:r>
                  <a:rPr lang="en-US" sz="8700" dirty="0"/>
                  <a:t>a</a:t>
                </a:r>
                <a:r>
                  <a:rPr lang="en-US" sz="8700" dirty="0" smtClean="0"/>
                  <a:t> = </a:t>
                </a:r>
                <a14:m>
                  <m:oMath xmlns:m="http://schemas.openxmlformats.org/officeDocument/2006/math">
                    <m:f>
                      <m:fPr>
                        <m:ctrlPr>
                          <a:rPr lang="en-US" sz="8700" i="1" smtClean="0">
                            <a:latin typeface="Cambria Math" panose="02040503050406030204" pitchFamily="18" charset="0"/>
                          </a:rPr>
                        </m:ctrlPr>
                      </m:fPr>
                      <m:num>
                        <m:r>
                          <a:rPr lang="en-US" sz="8700" b="0" i="1" smtClean="0">
                            <a:latin typeface="Cambria Math" panose="02040503050406030204" pitchFamily="18" charset="0"/>
                          </a:rPr>
                          <m:t>𝐹</m:t>
                        </m:r>
                        <m:r>
                          <a:rPr lang="en-US" sz="8700" b="0" i="1" baseline="-25000" smtClean="0">
                            <a:latin typeface="Cambria Math" panose="02040503050406030204" pitchFamily="18" charset="0"/>
                          </a:rPr>
                          <m:t>𝑛𝑒𝑡</m:t>
                        </m:r>
                      </m:num>
                      <m:den>
                        <m:r>
                          <a:rPr lang="en-US" sz="8700" b="0" i="1" smtClean="0">
                            <a:latin typeface="Cambria Math" panose="02040503050406030204" pitchFamily="18" charset="0"/>
                          </a:rPr>
                          <m:t>𝑚</m:t>
                        </m:r>
                      </m:den>
                    </m:f>
                  </m:oMath>
                </a14:m>
                <a:endParaRPr lang="en-US" sz="8700" dirty="0" smtClean="0"/>
              </a:p>
              <a:p>
                <a:endParaRPr lang="en-US" sz="4400" i="1" dirty="0" smtClean="0"/>
              </a:p>
              <a:p>
                <a:r>
                  <a:rPr lang="en-US" sz="4400" i="1" dirty="0" smtClean="0"/>
                  <a:t>a</a:t>
                </a:r>
                <a:r>
                  <a:rPr lang="en-US" sz="4400" dirty="0" smtClean="0"/>
                  <a:t> </a:t>
                </a:r>
                <a:r>
                  <a:rPr lang="en-US" sz="4400" dirty="0"/>
                  <a:t>– the acceleration of the object in m/s</a:t>
                </a:r>
                <a:r>
                  <a:rPr lang="en-US" sz="4400" baseline="30000" dirty="0"/>
                  <a:t>2</a:t>
                </a:r>
                <a:endParaRPr lang="en-US" sz="4400" dirty="0"/>
              </a:p>
              <a:p>
                <a:r>
                  <a:rPr lang="en-US" sz="4400" i="1" dirty="0"/>
                  <a:t>F</a:t>
                </a:r>
                <a:r>
                  <a:rPr lang="en-US" sz="4400" dirty="0"/>
                  <a:t> – NET force - the vector sum of all the forces on the object in </a:t>
                </a:r>
                <a:r>
                  <a:rPr lang="en-US" sz="4400" dirty="0" err="1"/>
                  <a:t>newtons</a:t>
                </a:r>
                <a:r>
                  <a:rPr lang="en-US" sz="4400" dirty="0"/>
                  <a:t>, N</a:t>
                </a:r>
              </a:p>
              <a:p>
                <a:r>
                  <a:rPr lang="en-US" sz="4400" i="1" dirty="0"/>
                  <a:t>m</a:t>
                </a:r>
                <a:r>
                  <a:rPr lang="en-US" sz="4400" dirty="0"/>
                  <a:t> – mass of the object in kg</a:t>
                </a:r>
              </a:p>
              <a:p>
                <a:pPr marL="0" indent="0">
                  <a:buNone/>
                </a:pPr>
                <a:endParaRPr lang="en-US" sz="4400" dirty="0"/>
              </a:p>
              <a:p>
                <a:endParaRPr lang="en-US" sz="4400" dirty="0"/>
              </a:p>
            </p:txBody>
          </p:sp>
        </mc:Choice>
        <mc:Fallback xmlns="">
          <p:sp>
            <p:nvSpPr>
              <p:cNvPr id="8" name="AutoShape 8" descr="Image result for what happens to a moving object with zero net force acting on it"/>
              <p:cNvSpPr>
                <a:spLocks noGrp="1" noRot="1" noChangeAspect="1" noMove="1" noResize="1" noEditPoints="1" noAdjustHandles="1" noChangeArrowheads="1" noChangeShapeType="1" noTextEdit="1"/>
              </p:cNvSpPr>
              <p:nvPr>
                <p:ph sz="half" idx="2"/>
              </p:nvPr>
            </p:nvSpPr>
            <p:spPr bwMode="auto">
              <a:prstGeom prst="rect">
                <a:avLst/>
              </a:prstGeom>
              <a:blipFill rotWithShape="0">
                <a:blip r:embed="rId2"/>
                <a:stretch>
                  <a:fillRect l="-4029" t="-5843"/>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9" name="AutoShape 10" descr="Image result for force mass acceleration"/>
          <p:cNvSpPr>
            <a:spLocks noChangeAspect="1" noChangeArrowheads="1"/>
          </p:cNvSpPr>
          <p:nvPr/>
        </p:nvSpPr>
        <p:spPr bwMode="auto">
          <a:xfrm>
            <a:off x="8858250" y="1613958"/>
            <a:ext cx="333375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120" y="911157"/>
            <a:ext cx="3524304" cy="2487152"/>
          </a:xfrm>
          <a:prstGeom prst="rect">
            <a:avLst/>
          </a:prstGeom>
        </p:spPr>
      </p:pic>
    </p:spTree>
    <p:extLst>
      <p:ext uri="{BB962C8B-B14F-4D97-AF65-F5344CB8AC3E}">
        <p14:creationId xmlns:p14="http://schemas.microsoft.com/office/powerpoint/2010/main" val="1951555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smtClean="0"/>
          </a:p>
          <a:p>
            <a:r>
              <a:rPr lang="en-US" sz="4400" dirty="0" err="1" smtClean="0"/>
              <a:t>V</a:t>
            </a:r>
            <a:r>
              <a:rPr lang="en-US" sz="4400" baseline="-25000" dirty="0" err="1" smtClean="0"/>
              <a:t>f</a:t>
            </a:r>
            <a:r>
              <a:rPr lang="en-US" sz="4400" dirty="0" smtClean="0"/>
              <a:t>= 6 m/s</a:t>
            </a:r>
          </a:p>
          <a:p>
            <a:r>
              <a:rPr lang="en-US" sz="4400" dirty="0" err="1" smtClean="0"/>
              <a:t>V</a:t>
            </a:r>
            <a:r>
              <a:rPr lang="en-US" sz="4400" baseline="-25000" dirty="0" err="1" smtClean="0"/>
              <a:t>f</a:t>
            </a:r>
            <a:r>
              <a:rPr lang="en-US" sz="4400" dirty="0" smtClean="0"/>
              <a:t> = V</a:t>
            </a:r>
            <a:r>
              <a:rPr lang="en-US" sz="4400" baseline="-25000" dirty="0" smtClean="0"/>
              <a:t>o</a:t>
            </a:r>
            <a:r>
              <a:rPr lang="en-US" sz="4400" dirty="0" smtClean="0"/>
              <a:t> + at</a:t>
            </a:r>
          </a:p>
          <a:p>
            <a:r>
              <a:rPr lang="en-US" sz="4400" dirty="0" smtClean="0"/>
              <a:t>6 m/s = 0 + a (3s)</a:t>
            </a:r>
          </a:p>
          <a:p>
            <a:r>
              <a:rPr lang="en-US" sz="4400" dirty="0" smtClean="0"/>
              <a:t>a = 2 m/s</a:t>
            </a:r>
            <a:r>
              <a:rPr lang="en-US" sz="4400" baseline="30000" dirty="0" smtClean="0"/>
              <a:t>2</a:t>
            </a:r>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(b)  What is the acceleration of object A?</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379626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smtClean="0"/>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(c)  What is the acceleration of object B?</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1938395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smtClean="0"/>
          </a:p>
          <a:p>
            <a:r>
              <a:rPr lang="en-US" sz="4400" dirty="0" smtClean="0"/>
              <a:t>a = -2 m/s</a:t>
            </a:r>
            <a:r>
              <a:rPr lang="en-US" sz="4400" baseline="30000" dirty="0" smtClean="0"/>
              <a:t>2</a:t>
            </a:r>
          </a:p>
          <a:p>
            <a:endParaRPr lang="en-US" sz="4400" baseline="30000" dirty="0"/>
          </a:p>
          <a:p>
            <a:r>
              <a:rPr lang="en-US" sz="4400" baseline="30000" dirty="0" smtClean="0"/>
              <a:t>Object B and A accelerate at the same rate (In downward direction).</a:t>
            </a:r>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(c)  What is the acceleration of object B?</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1946549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smtClean="0"/>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(d)  What is the NET force on object A?</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779678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4400" dirty="0" err="1" smtClean="0"/>
              <a:t>Fnet</a:t>
            </a:r>
            <a:r>
              <a:rPr lang="en-US" sz="4400" dirty="0" smtClean="0"/>
              <a:t> = ma </a:t>
            </a:r>
          </a:p>
          <a:p>
            <a:r>
              <a:rPr lang="en-US" sz="4400" dirty="0" smtClean="0"/>
              <a:t>= (20 kg)(2m/s</a:t>
            </a:r>
            <a:r>
              <a:rPr lang="en-US" sz="4400" baseline="30000" dirty="0" smtClean="0"/>
              <a:t>2</a:t>
            </a:r>
            <a:r>
              <a:rPr lang="en-US" sz="4400" dirty="0" smtClean="0"/>
              <a:t>)</a:t>
            </a:r>
          </a:p>
          <a:p>
            <a:r>
              <a:rPr lang="en-US" sz="4400" dirty="0" smtClean="0"/>
              <a:t>To the right</a:t>
            </a:r>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(d)  What is the NET force on object A?</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1965965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(e)  What is the NET force on object B?</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1496826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4400" dirty="0" err="1" smtClean="0"/>
              <a:t>Fnet</a:t>
            </a:r>
            <a:r>
              <a:rPr lang="en-US" sz="4400" dirty="0" smtClean="0"/>
              <a:t> = ma </a:t>
            </a:r>
          </a:p>
          <a:p>
            <a:r>
              <a:rPr lang="en-US" sz="4400" dirty="0" smtClean="0"/>
              <a:t>= (5 kg)(-2m/s</a:t>
            </a:r>
            <a:r>
              <a:rPr lang="en-US" sz="4400" baseline="30000" dirty="0" smtClean="0"/>
              <a:t>2</a:t>
            </a:r>
            <a:r>
              <a:rPr lang="en-US" sz="4400" dirty="0" smtClean="0"/>
              <a:t>)</a:t>
            </a:r>
          </a:p>
          <a:p>
            <a:r>
              <a:rPr lang="en-US" sz="4400" dirty="0" smtClean="0"/>
              <a:t>downward</a:t>
            </a:r>
          </a:p>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(e)  What is the NET force on object B?</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651872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endParaRPr lang="en-US" sz="44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(f)   What is the tension in the connecting rope while object A moves?</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941018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2800" dirty="0" smtClean="0"/>
              <a:t>We do not have enough information to solve tension for object A based on what we need for object A</a:t>
            </a:r>
          </a:p>
          <a:p>
            <a:r>
              <a:rPr lang="en-US" sz="4400" dirty="0" err="1" smtClean="0"/>
              <a:t>F</a:t>
            </a:r>
            <a:r>
              <a:rPr lang="en-US" sz="4400" baseline="-25000" dirty="0" err="1" smtClean="0"/>
              <a:t>net</a:t>
            </a:r>
            <a:r>
              <a:rPr lang="en-US" sz="4400" dirty="0" smtClean="0"/>
              <a:t> = F</a:t>
            </a:r>
            <a:r>
              <a:rPr lang="en-US" sz="4400" baseline="-25000" dirty="0" smtClean="0"/>
              <a:t>t</a:t>
            </a:r>
            <a:r>
              <a:rPr lang="en-US" sz="4400" dirty="0" smtClean="0"/>
              <a:t> + </a:t>
            </a:r>
            <a:r>
              <a:rPr lang="en-US" sz="4400" dirty="0" err="1" smtClean="0"/>
              <a:t>F</a:t>
            </a:r>
            <a:r>
              <a:rPr lang="en-US" sz="4400" baseline="-25000" dirty="0" err="1" smtClean="0"/>
              <a:t>f</a:t>
            </a:r>
            <a:endParaRPr lang="en-US" sz="4400" dirty="0" smtClean="0"/>
          </a:p>
          <a:p>
            <a:r>
              <a:rPr lang="en-US" sz="4400" dirty="0" smtClean="0"/>
              <a:t>40 N </a:t>
            </a:r>
            <a:r>
              <a:rPr lang="en-US" sz="4400" dirty="0"/>
              <a:t>= ?</a:t>
            </a:r>
            <a:r>
              <a:rPr lang="en-US" sz="4400" dirty="0" smtClean="0"/>
              <a:t> </a:t>
            </a:r>
            <a:r>
              <a:rPr lang="en-US" sz="4400" dirty="0"/>
              <a:t>+ ?</a:t>
            </a:r>
            <a:endParaRPr lang="en-US" sz="4400" baseline="-25000" dirty="0"/>
          </a:p>
          <a:p>
            <a:endParaRPr lang="en-US" sz="4400" baseline="-250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(f)   What is the tension in the connecting rope while object A moves?</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754094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2800" dirty="0" smtClean="0"/>
              <a:t>However, we do know that the tension force is the same on object A as it is for object B.</a:t>
            </a:r>
          </a:p>
          <a:p>
            <a:r>
              <a:rPr lang="en-US" sz="2800" dirty="0" smtClean="0"/>
              <a:t>So, we can solve for the tension in object B and it will be the same tension on object A.</a:t>
            </a:r>
            <a:endParaRPr lang="en-US" sz="28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(f)   What is the tension in the connecting rope while object A moves?</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79833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Newton’s 2</a:t>
            </a:r>
            <a:r>
              <a:rPr lang="en-US" b="1" baseline="30000" dirty="0"/>
              <a:t>nd</a:t>
            </a:r>
            <a:r>
              <a:rPr lang="en-US" b="1" dirty="0"/>
              <a:t> Law</a:t>
            </a:r>
            <a:endParaRPr lang="en-US" dirty="0"/>
          </a:p>
        </p:txBody>
      </p:sp>
      <p:sp>
        <p:nvSpPr>
          <p:cNvPr id="4" name="Content Placeholder 3"/>
          <p:cNvSpPr>
            <a:spLocks noGrp="1"/>
          </p:cNvSpPr>
          <p:nvPr>
            <p:ph sz="half" idx="2"/>
          </p:nvPr>
        </p:nvSpPr>
        <p:spPr/>
        <p:txBody>
          <a:bodyPr>
            <a:noAutofit/>
          </a:bodyPr>
          <a:lstStyle/>
          <a:p>
            <a:r>
              <a:rPr lang="en-US" sz="2400" dirty="0"/>
              <a:t>The acceleration of an object depends upon the combined effect of </a:t>
            </a:r>
            <a:r>
              <a:rPr lang="en-US" sz="2400" b="1" dirty="0"/>
              <a:t>ALL</a:t>
            </a:r>
            <a:r>
              <a:rPr lang="en-US" sz="2400" dirty="0"/>
              <a:t> the forces on the object.</a:t>
            </a:r>
          </a:p>
          <a:p>
            <a:r>
              <a:rPr lang="en-US" sz="2400" dirty="0"/>
              <a:t> </a:t>
            </a:r>
            <a:r>
              <a:rPr lang="en-US" sz="2400" dirty="0" smtClean="0"/>
              <a:t>Acceleration </a:t>
            </a:r>
            <a:r>
              <a:rPr lang="en-US" sz="2400" dirty="0"/>
              <a:t>and NET force are vector quantities.  They have direction.  The direction of the acceleration is the same as the direction of the NET force.  Mass is a scalar quantity.</a:t>
            </a:r>
          </a:p>
          <a:p>
            <a:endParaRPr lang="en-US" sz="2400" dirty="0"/>
          </a:p>
        </p:txBody>
      </p:sp>
      <p:pic>
        <p:nvPicPr>
          <p:cNvPr id="5122" name="Picture 2" descr="Image result for force mass acceler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886537">
            <a:off x="241763" y="2510656"/>
            <a:ext cx="5428316" cy="291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55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0045"/>
            <a:ext cx="10131425" cy="1456267"/>
          </a:xfrm>
        </p:spPr>
        <p:txBody>
          <a:bodyPr>
            <a:normAutofit fontScale="90000"/>
          </a:bodyPr>
          <a:lstStyle/>
          <a:p>
            <a:r>
              <a:rPr lang="en-US" dirty="0" smtClean="0"/>
              <a:t/>
            </a:r>
            <a:br>
              <a:rPr lang="en-US" dirty="0" smtClean="0"/>
            </a:br>
            <a:r>
              <a:rPr lang="en-US" dirty="0"/>
              <a:t/>
            </a:r>
            <a:br>
              <a:rPr lang="en-US" dirty="0"/>
            </a:br>
            <a:r>
              <a:rPr lang="en-US" dirty="0"/>
              <a:t>8.  Object A has a mass of 20 kg and object B has a mass of 5 kg</a:t>
            </a:r>
            <a:r>
              <a:rPr lang="en-US" dirty="0" smtClean="0"/>
              <a:t>. </a:t>
            </a:r>
            <a:r>
              <a:rPr lang="en-US" b="1" i="1" dirty="0"/>
              <a:t>When released, object A moves a distance of 9 meters in 3 seconds.</a:t>
            </a:r>
            <a:r>
              <a:rPr lang="en-US" dirty="0"/>
              <a:t/>
            </a:r>
            <a:br>
              <a:rPr lang="en-US" dirty="0"/>
            </a:br>
            <a:r>
              <a:rPr lang="en-US" dirty="0" smtClean="0"/>
              <a:t>.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6179519" y="1926312"/>
            <a:ext cx="5493718" cy="3663282"/>
          </a:xfrm>
        </p:spPr>
        <p:txBody>
          <a:bodyPr>
            <a:noAutofit/>
          </a:bodyPr>
          <a:lstStyle/>
          <a:p>
            <a:r>
              <a:rPr lang="en-US" sz="4400" dirty="0" err="1" smtClean="0"/>
              <a:t>F</a:t>
            </a:r>
            <a:r>
              <a:rPr lang="en-US" sz="4400" baseline="-25000" dirty="0" err="1" smtClean="0"/>
              <a:t>net</a:t>
            </a:r>
            <a:r>
              <a:rPr lang="en-US" sz="4400" baseline="-25000" dirty="0" smtClean="0"/>
              <a:t> B </a:t>
            </a:r>
            <a:r>
              <a:rPr lang="en-US" sz="4400" dirty="0" smtClean="0"/>
              <a:t>= </a:t>
            </a:r>
            <a:r>
              <a:rPr lang="en-US" sz="4400" dirty="0" err="1" smtClean="0"/>
              <a:t>F</a:t>
            </a:r>
            <a:r>
              <a:rPr lang="en-US" sz="4400" baseline="-25000" dirty="0" err="1" smtClean="0"/>
              <a:t>w</a:t>
            </a:r>
            <a:r>
              <a:rPr lang="en-US" sz="4400" baseline="-25000" dirty="0" smtClean="0"/>
              <a:t> B</a:t>
            </a:r>
            <a:r>
              <a:rPr lang="en-US" sz="4400" dirty="0" smtClean="0"/>
              <a:t> </a:t>
            </a:r>
            <a:r>
              <a:rPr lang="en-US" sz="4400" dirty="0" smtClean="0"/>
              <a:t>+ </a:t>
            </a:r>
            <a:r>
              <a:rPr lang="en-US" sz="4400" dirty="0" smtClean="0"/>
              <a:t>F</a:t>
            </a:r>
            <a:r>
              <a:rPr lang="en-US" sz="4400" baseline="-25000" dirty="0" smtClean="0"/>
              <a:t>t B</a:t>
            </a:r>
            <a:endParaRPr lang="en-US" sz="4400" baseline="-25000" dirty="0" smtClean="0"/>
          </a:p>
          <a:p>
            <a:r>
              <a:rPr lang="en-US" sz="3200" dirty="0" smtClean="0"/>
              <a:t>-10 N = (5 </a:t>
            </a:r>
            <a:r>
              <a:rPr lang="en-US" sz="3200" dirty="0" smtClean="0"/>
              <a:t>kg * </a:t>
            </a:r>
            <a:r>
              <a:rPr lang="en-US" sz="3200" dirty="0" smtClean="0"/>
              <a:t>-9.8 m/s</a:t>
            </a:r>
            <a:r>
              <a:rPr lang="en-US" sz="3200" baseline="30000" dirty="0" smtClean="0"/>
              <a:t>2</a:t>
            </a:r>
            <a:r>
              <a:rPr lang="en-US" sz="3200" dirty="0" smtClean="0"/>
              <a:t>) + Ft</a:t>
            </a:r>
          </a:p>
          <a:p>
            <a:r>
              <a:rPr lang="en-US" sz="3200" dirty="0" smtClean="0"/>
              <a:t>Ft = -10 N + 49 N</a:t>
            </a:r>
            <a:endParaRPr lang="en-US" sz="3200" dirty="0"/>
          </a:p>
        </p:txBody>
      </p:sp>
      <p:sp>
        <p:nvSpPr>
          <p:cNvPr id="27" name="Content Placeholder 2"/>
          <p:cNvSpPr txBox="1">
            <a:spLocks/>
          </p:cNvSpPr>
          <p:nvPr/>
        </p:nvSpPr>
        <p:spPr>
          <a:xfrm>
            <a:off x="444109" y="1728710"/>
            <a:ext cx="5493718" cy="240046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200" dirty="0"/>
              <a:t>(f)   What is the tension in the connecting rope while object A moves?</a:t>
            </a:r>
          </a:p>
        </p:txBody>
      </p:sp>
      <p:pic>
        <p:nvPicPr>
          <p:cNvPr id="8" name="Picture 7"/>
          <p:cNvPicPr>
            <a:picLocks noChangeAspect="1"/>
          </p:cNvPicPr>
          <p:nvPr/>
        </p:nvPicPr>
        <p:blipFill rotWithShape="1">
          <a:blip r:embed="rId2"/>
          <a:srcRect l="61309" t="49246" r="10337" b="18858"/>
          <a:stretch/>
        </p:blipFill>
        <p:spPr>
          <a:xfrm>
            <a:off x="832133" y="3688907"/>
            <a:ext cx="4133751" cy="2614509"/>
          </a:xfrm>
          <a:prstGeom prst="rect">
            <a:avLst/>
          </a:prstGeom>
        </p:spPr>
      </p:pic>
    </p:spTree>
    <p:extLst>
      <p:ext uri="{BB962C8B-B14F-4D97-AF65-F5344CB8AC3E}">
        <p14:creationId xmlns:p14="http://schemas.microsoft.com/office/powerpoint/2010/main" val="3171199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1816</TotalTime>
  <Words>3481</Words>
  <Application>Microsoft Office PowerPoint</Application>
  <PresentationFormat>Widescreen</PresentationFormat>
  <Paragraphs>495</Paragraphs>
  <Slides>90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Calibri</vt:lpstr>
      <vt:lpstr>Calibri Light</vt:lpstr>
      <vt:lpstr>Cambria Math</vt:lpstr>
      <vt:lpstr>Symbol</vt:lpstr>
      <vt:lpstr>Times New Roman</vt:lpstr>
      <vt:lpstr>Celestial</vt:lpstr>
      <vt:lpstr>Forces and Motion</vt:lpstr>
      <vt:lpstr>Newton’s Laws of Motion – Accelerated Motion Version</vt:lpstr>
      <vt:lpstr>Newton’s First Law </vt:lpstr>
      <vt:lpstr>Newton’s First Law The Law of Inertia</vt:lpstr>
      <vt:lpstr>   Newton’s First Law </vt:lpstr>
      <vt:lpstr>   Newton’s First Law </vt:lpstr>
      <vt:lpstr>Newton’s First Law</vt:lpstr>
      <vt:lpstr>Newton’s 2nd Law</vt:lpstr>
      <vt:lpstr>Newton’s 2nd Law</vt:lpstr>
      <vt:lpstr>Newton’s 3rd Law</vt:lpstr>
      <vt:lpstr>Free Body Diagrams</vt:lpstr>
      <vt:lpstr>Free Body Diagrams</vt:lpstr>
      <vt:lpstr>Types of Forces</vt:lpstr>
      <vt:lpstr>Types of Forces</vt:lpstr>
      <vt:lpstr>Types of Forces</vt:lpstr>
      <vt:lpstr>Types of Forces</vt:lpstr>
      <vt:lpstr>Types of Forces</vt:lpstr>
      <vt:lpstr>How to calculate Forces</vt:lpstr>
      <vt:lpstr>1. A single force of 1.5 N pulls a 3 kg object from rest across a surface.  </vt:lpstr>
      <vt:lpstr>1. A single force of 1.5 N pulls a 3 kg object from rest across a surface.  </vt:lpstr>
      <vt:lpstr>1. A single force of 1.5 N pulls a 3 kg object from rest across a surface.  </vt:lpstr>
      <vt:lpstr>1. A single force of 1.5 N pulls a 3 kg object from rest across a surface.  </vt:lpstr>
      <vt:lpstr>2. A 3-kg object accelerates from 2 m/s right to 7 m/s right in 2.5 seconds.  A force of 10 N produces this acceleration. </vt:lpstr>
      <vt:lpstr>2. A 3-kg object accelerates from 2 m/s right to 7 m/s right in 2.5 seconds.  A force of 10 N produces this acceleration. </vt:lpstr>
      <vt:lpstr>2. A 3-kg object accelerates from 2 m/s right to 7 m/s right in 2.5 seconds.  A force of 10 N produces this acceleration. </vt:lpstr>
      <vt:lpstr>2. A 3-kg object accelerates from 2 m/s right to 7 m/s right in 2.5 seconds.  A force of 10 N produces this acceleration. </vt:lpstr>
      <vt:lpstr>2. A 3-kg object accelerates from 2 m/s right to 7 m/s right in 2.5 seconds.  A force of 10 N produces this acceleration. </vt:lpstr>
      <vt:lpstr>2. A 3-kg object accelerates from 2 m/s right to 7 m/s right in 2.5 seconds.  A force of 10 N produces this acceleration.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3. A 50-kg object is hanging by a cable from a motor.  What force must the motor exert on the object if the object: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4. A 10-kg object is moving downward at 6 m/s.  I pull upward on the object with a force of 120 N.   </vt:lpstr>
      <vt:lpstr>  5. A 50-kg person (person L) and a 20-kg person (person R) are standing on slippery ice.   The 50-kg person pushes the 20-kg person right with a force of 10 N.  </vt:lpstr>
      <vt:lpstr>  5. A 50-kg person (person L) and a 20-kg person (person R) are standing on slippery ice.   The 50-kg person pushes the 20-kg person right with a force of 10 N.  </vt:lpstr>
      <vt:lpstr>  5. A 50-kg person (person L) and a 20-kg person (person R) are standing on slippery ice.   The 50-kg person pushes the 20-kg person right with a force of 10 N.  </vt:lpstr>
      <vt:lpstr>  5. A 50-kg person (person L) and a 20-kg person (person R) are standing on slippery ice.   The 50-kg person pushes the 20-kg person right with a force of 10 N.  </vt:lpstr>
      <vt:lpstr>  5. A 50-kg person (person L) and a 20-kg person (person R) are standing on slippery ice.   The 50-kg person pushes the 20-kg person right with a force of 10 N.  </vt:lpstr>
      <vt:lpstr>  5. A 50-kg person (person L) and a 20-kg person (person R) are standing on slippery ice.   The 50-kg person pushes the 20-kg person right with a force of 10 N.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6.  A 10-kg object is sliding across a rough surface.  A force F of 50 N pulls on the object at an upward angle of 25o.  The force pulls the object from rest to a speed of 10 m/s in 4 seconds.  </vt:lpstr>
      <vt:lpstr>  7.  A person holds a 10-kg object on a 37o inclined, frictionless ramp.    </vt:lpstr>
      <vt:lpstr>  7.  A person holds a 10-kg object on a 37o inclined, frictionless ramp.    </vt:lpstr>
      <vt:lpstr>  7.  A person holds a 10-kg object on a 37o inclined, frictionless ramp.    </vt:lpstr>
      <vt:lpstr>  7.  A person holds a 10-kg object on a 37o inclined, frictionless ramp.    </vt:lpstr>
      <vt:lpstr>  7.  A person holds a 10-kg object on a 37o inclined, frictionless ramp.    </vt:lpstr>
      <vt:lpstr>  7.  A person holds a 10-kg object on a 37o inclined, frictionless ramp. The object is released and the object slides down the ramp.   </vt:lpstr>
      <vt:lpstr>  7.  A person holds a 10-kg object on a 37o inclined, frictionless ramp. The object is released and the object slides down the ramp.   </vt:lpstr>
      <vt:lpstr>  7.  A person holds a 10-kg object on a 37o inclined, frictionless ramp. The object is released and the object slides down the ramp.   </vt:lpstr>
      <vt:lpstr>  7.  A person holds a 10-kg object on a 37o inclined, frictionless ramp. The object is released and the object slides down the ramp.   </vt:lpstr>
      <vt:lpstr>  8.  Object A has a mass of 20 kg and object B has a mass of 5 kg. The objects are held motionless.   </vt:lpstr>
      <vt:lpstr>  8.  Object A has a mass of 20 kg and object B has a mass of 5 kg. The objects are held motionless.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lpstr>  8.  Object A has a mass of 20 kg and object B has a mass of 5 kg. When released, object A moves a distance of 9 meters in 3 seconds. .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and Motion</dc:title>
  <dc:creator>Rowland Webb</dc:creator>
  <cp:lastModifiedBy>Rowland Webb</cp:lastModifiedBy>
  <cp:revision>62</cp:revision>
  <dcterms:created xsi:type="dcterms:W3CDTF">2016-09-19T14:40:53Z</dcterms:created>
  <dcterms:modified xsi:type="dcterms:W3CDTF">2017-02-20T17:26:13Z</dcterms:modified>
</cp:coreProperties>
</file>