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93" r:id="rId9"/>
    <p:sldId id="262" r:id="rId10"/>
    <p:sldId id="264" r:id="rId11"/>
    <p:sldId id="265" r:id="rId12"/>
    <p:sldId id="272" r:id="rId13"/>
    <p:sldId id="278" r:id="rId14"/>
    <p:sldId id="291" r:id="rId15"/>
    <p:sldId id="279" r:id="rId16"/>
    <p:sldId id="280" r:id="rId17"/>
    <p:sldId id="303" r:id="rId18"/>
    <p:sldId id="295" r:id="rId19"/>
    <p:sldId id="316" r:id="rId20"/>
    <p:sldId id="290" r:id="rId21"/>
    <p:sldId id="292" r:id="rId22"/>
    <p:sldId id="276" r:id="rId23"/>
    <p:sldId id="284" r:id="rId24"/>
    <p:sldId id="304" r:id="rId25"/>
    <p:sldId id="282" r:id="rId26"/>
    <p:sldId id="286" r:id="rId27"/>
    <p:sldId id="305" r:id="rId28"/>
    <p:sldId id="306" r:id="rId29"/>
    <p:sldId id="283" r:id="rId30"/>
    <p:sldId id="285" r:id="rId31"/>
    <p:sldId id="287" r:id="rId32"/>
    <p:sldId id="288" r:id="rId33"/>
    <p:sldId id="289" r:id="rId34"/>
    <p:sldId id="294" r:id="rId35"/>
    <p:sldId id="297" r:id="rId36"/>
    <p:sldId id="298" r:id="rId37"/>
    <p:sldId id="307" r:id="rId38"/>
    <p:sldId id="299" r:id="rId39"/>
    <p:sldId id="300" r:id="rId40"/>
    <p:sldId id="301" r:id="rId41"/>
    <p:sldId id="302" r:id="rId42"/>
    <p:sldId id="308" r:id="rId43"/>
    <p:sldId id="309" r:id="rId44"/>
    <p:sldId id="310" r:id="rId45"/>
    <p:sldId id="311" r:id="rId46"/>
    <p:sldId id="312" r:id="rId47"/>
    <p:sldId id="313" r:id="rId48"/>
    <p:sldId id="317" r:id="rId49"/>
    <p:sldId id="319" r:id="rId50"/>
    <p:sldId id="320" r:id="rId51"/>
    <p:sldId id="321" r:id="rId52"/>
    <p:sldId id="322" r:id="rId53"/>
    <p:sldId id="323" r:id="rId54"/>
    <p:sldId id="266" r:id="rId55"/>
    <p:sldId id="273" r:id="rId56"/>
    <p:sldId id="267" r:id="rId57"/>
    <p:sldId id="275" r:id="rId58"/>
    <p:sldId id="274" r:id="rId59"/>
    <p:sldId id="268" r:id="rId60"/>
    <p:sldId id="269" r:id="rId61"/>
    <p:sldId id="270" r:id="rId62"/>
    <p:sldId id="271" r:id="rId63"/>
    <p:sldId id="314" r:id="rId64"/>
    <p:sldId id="315" r:id="rId65"/>
    <p:sldId id="296" r:id="rId6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6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>
                <a:gd name="T0" fmla="*/ 0 w 860"/>
                <a:gd name="T1" fmla="*/ 2445 h 2502"/>
                <a:gd name="T2" fmla="*/ 228 w 860"/>
                <a:gd name="T3" fmla="*/ 2502 h 2502"/>
                <a:gd name="T4" fmla="*/ 860 w 860"/>
                <a:gd name="T5" fmla="*/ 0 h 2502"/>
                <a:gd name="T6" fmla="*/ 620 w 860"/>
                <a:gd name="T7" fmla="*/ 0 h 2502"/>
                <a:gd name="T8" fmla="*/ 0 w 860"/>
                <a:gd name="T9" fmla="*/ 2445 h 2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28 w 228"/>
              <a:gd name="T1" fmla="*/ 57 h 57"/>
              <a:gd name="T2" fmla="*/ 0 w 228"/>
              <a:gd name="T3" fmla="*/ 0 h 57"/>
              <a:gd name="T4" fmla="*/ 222 w 228"/>
              <a:gd name="T5" fmla="*/ 54 h 57"/>
              <a:gd name="T6" fmla="*/ 228 w 228"/>
              <a:gd name="T7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39 w 39"/>
              <a:gd name="T3" fmla="*/ 51 h 51"/>
              <a:gd name="T4" fmla="*/ 3 w 39"/>
              <a:gd name="T5" fmla="*/ 0 h 51"/>
              <a:gd name="T6" fmla="*/ 0 w 39"/>
              <a:gd name="T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81706-EC95-4C4C-BC89-3DAF347BAF72}" type="datetimeFigureOut">
              <a:rPr lang="en-US"/>
              <a:pPr>
                <a:defRPr/>
              </a:pPr>
              <a:t>1/27/2017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AA965-802A-44E2-BFD9-5A4ECB0D44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97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71B2C-033A-4B3D-9051-7448B5B141D4}" type="datetimeFigureOut">
              <a:rPr lang="en-US"/>
              <a:pPr>
                <a:defRPr/>
              </a:pPr>
              <a:t>1/27/2017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4909A-F6C1-46AE-A0C4-00E359C292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26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03DDB-1399-4854-89B5-55F3D9138743}" type="datetimeFigureOut">
              <a:rPr lang="en-US"/>
              <a:pPr>
                <a:defRPr/>
              </a:pPr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3F152-B9A5-46D8-9C6E-F835D7B9A3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652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AB470-89C4-4596-94C3-CDBA323403F5}" type="datetimeFigureOut">
              <a:rPr lang="en-US"/>
              <a:pPr>
                <a:defRPr/>
              </a:pPr>
              <a:t>1/27/2017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DE1BA-1596-4D43-BCC0-195764E10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318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6E89A-8CE8-4908-AF1D-F4CD574D0C5D}" type="datetimeFigureOut">
              <a:rPr lang="en-US"/>
              <a:pPr>
                <a:defRPr/>
              </a:pPr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C1B04-4C4C-4F6A-B514-0A607017A7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88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588E2-74DA-42C8-AF1B-02DC6E724623}" type="datetimeFigureOut">
              <a:rPr lang="en-US"/>
              <a:pPr>
                <a:defRPr/>
              </a:pPr>
              <a:t>1/27/2017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F5C60-8867-4924-A0B2-B74F42C63E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470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A74AD-51E9-4C34-A4F4-9D1A28C9FD8B}" type="datetimeFigureOut">
              <a:rPr lang="en-US"/>
              <a:pPr>
                <a:defRPr/>
              </a:pPr>
              <a:t>1/27/2017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B7C6B-2873-4591-A74D-C955A5B421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180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ED2D1-6703-4DD5-957C-A5AF8490B558}" type="datetimeFigureOut">
              <a:rPr lang="en-US"/>
              <a:pPr>
                <a:defRPr/>
              </a:pPr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28609-97F6-4E0E-A4C5-ED005E8BEB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238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3FDB1-6ED5-4BC9-99FF-C13000DEBEBB}" type="datetimeFigureOut">
              <a:rPr lang="en-US"/>
              <a:pPr>
                <a:defRPr/>
              </a:pPr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455A9-2339-4CDA-BA69-3833E3618A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42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F491D-6AD2-4ADE-B5FF-9F03E47E3068}" type="datetimeFigureOut">
              <a:rPr lang="en-US"/>
              <a:pPr>
                <a:defRPr/>
              </a:pPr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3FE1A-FA16-47CD-9CA7-2E09342BC9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1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9CD39-96F7-4A4E-835D-B2D22EA255F8}" type="datetimeFigureOut">
              <a:rPr lang="en-US"/>
              <a:pPr>
                <a:defRPr/>
              </a:pPr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8D374-7D86-4DF6-936B-0E65C5F8A4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75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6B7BE-4310-448A-A34B-5EB22F2F21AD}" type="datetimeFigureOut">
              <a:rPr lang="en-US"/>
              <a:pPr>
                <a:defRPr/>
              </a:pPr>
              <a:t>1/27/2017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B11E3-4951-4C5F-A042-5CF86B1147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1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76173-AC3A-436F-AA98-408BC1C2F830}" type="datetimeFigureOut">
              <a:rPr lang="en-US"/>
              <a:pPr>
                <a:defRPr/>
              </a:pPr>
              <a:t>1/27/2017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6F3CF-8F7C-426A-9B5B-3DFF43F039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055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B52D7-0401-4E0F-BCF5-43B703E5E0DC}" type="datetimeFigureOut">
              <a:rPr lang="en-US"/>
              <a:pPr>
                <a:defRPr/>
              </a:pPr>
              <a:t>1/27/2017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44905-88F9-4025-9871-20B66E927E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47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3FEBD-2689-43FB-B973-3B77DB37FFDF}" type="datetimeFigureOut">
              <a:rPr lang="en-US"/>
              <a:pPr>
                <a:defRPr/>
              </a:pPr>
              <a:t>1/27/2017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DCFC2-7975-43EF-B638-EFCCF7225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26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690B4-C394-46ED-9CA7-94E6EA7FBB81}" type="datetimeFigureOut">
              <a:rPr lang="en-US"/>
              <a:pPr>
                <a:defRPr/>
              </a:pPr>
              <a:t>1/27/2017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983C6-E0D9-4B78-8351-07BBDC58CF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1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93794-57E0-4E09-8A1D-2DE8A29807A2}" type="datetimeFigureOut">
              <a:rPr lang="en-US"/>
              <a:pPr>
                <a:defRPr/>
              </a:pPr>
              <a:t>1/27/2017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96315-4124-404B-B454-845EAEDD9D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54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1032" name="Freeform 6"/>
            <p:cNvSpPr>
              <a:spLocks/>
            </p:cNvSpPr>
            <p:nvPr/>
          </p:nvSpPr>
          <p:spPr bwMode="auto">
            <a:xfrm>
              <a:off x="0" y="0"/>
              <a:ext cx="1073150" cy="5291138"/>
            </a:xfrm>
            <a:custGeom>
              <a:avLst/>
              <a:gdLst>
                <a:gd name="T0" fmla="*/ 0 w 676"/>
                <a:gd name="T1" fmla="*/ 3132 h 3333"/>
                <a:gd name="T2" fmla="*/ 0 w 676"/>
                <a:gd name="T3" fmla="*/ 3312 h 3333"/>
                <a:gd name="T4" fmla="*/ 126 w 676"/>
                <a:gd name="T5" fmla="*/ 3333 h 3333"/>
                <a:gd name="T6" fmla="*/ 676 w 676"/>
                <a:gd name="T7" fmla="*/ 0 h 3333"/>
                <a:gd name="T8" fmla="*/ 514 w 676"/>
                <a:gd name="T9" fmla="*/ 0 h 3333"/>
                <a:gd name="T10" fmla="*/ 0 w 676"/>
                <a:gd name="T11" fmla="*/ 3132 h 3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6D370CB-CDB6-4CA0-9DA4-7E521D5D735A}" type="datetimeFigureOut">
              <a:rPr lang="en-US"/>
              <a:pPr>
                <a:defRPr/>
              </a:pPr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FC80B26-A06A-4512-9E0B-E4F14369D2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53" r:id="rId12"/>
    <p:sldLayoutId id="2147483847" r:id="rId13"/>
    <p:sldLayoutId id="2147483854" r:id="rId14"/>
    <p:sldLayoutId id="2147483848" r:id="rId15"/>
    <p:sldLayoutId id="2147483849" r:id="rId16"/>
    <p:sldLayoutId id="2147483850" r:id="rId17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1739900" y="914400"/>
            <a:ext cx="6946900" cy="3487738"/>
          </a:xfrm>
        </p:spPr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Motion and Acceleration</a:t>
            </a: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2924175" y="4402138"/>
            <a:ext cx="5762625" cy="1365250"/>
          </a:xfrm>
        </p:spPr>
        <p:txBody>
          <a:bodyPr/>
          <a:lstStyle/>
          <a:p>
            <a:pPr>
              <a:spcAft>
                <a:spcPct val="0"/>
              </a:spcAft>
            </a:pPr>
            <a:endParaRPr lang="en-US" alt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</p:spPr>
        <p:txBody>
          <a:bodyPr/>
          <a:lstStyle/>
          <a:p>
            <a:endParaRPr lang="en-US" altLang="en-US" smtClean="0">
              <a:ln>
                <a:noFill/>
              </a:ln>
            </a:endParaRPr>
          </a:p>
        </p:txBody>
      </p:sp>
      <p:pic>
        <p:nvPicPr>
          <p:cNvPr id="14339" name="Content Placeholder 3" descr="velocity vs speed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2663" y="442511"/>
            <a:ext cx="7848600" cy="53895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</p:spPr>
        <p:txBody>
          <a:bodyPr/>
          <a:lstStyle/>
          <a:p>
            <a:endParaRPr lang="en-US" altLang="en-US" smtClean="0">
              <a:ln>
                <a:noFill/>
              </a:ln>
            </a:endParaRPr>
          </a:p>
        </p:txBody>
      </p:sp>
      <p:pic>
        <p:nvPicPr>
          <p:cNvPr id="15363" name="Content Placeholder 3" descr="Speed and Velocity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52400"/>
            <a:ext cx="8534400" cy="65976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</p:spPr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Acceleration</a:t>
            </a:r>
          </a:p>
        </p:txBody>
      </p:sp>
      <p:sp>
        <p:nvSpPr>
          <p:cNvPr id="16387" name="Content Placeholder 5"/>
          <p:cNvSpPr>
            <a:spLocks noGrp="1"/>
          </p:cNvSpPr>
          <p:nvPr>
            <p:ph idx="1"/>
          </p:nvPr>
        </p:nvSpPr>
        <p:spPr>
          <a:xfrm>
            <a:off x="982663" y="2667000"/>
            <a:ext cx="7704137" cy="3332163"/>
          </a:xfrm>
        </p:spPr>
        <p:txBody>
          <a:bodyPr/>
          <a:lstStyle/>
          <a:p>
            <a:r>
              <a:rPr lang="en-US" altLang="en-US" smtClean="0"/>
              <a:t>Acceleration- rate of change of velocity.</a:t>
            </a:r>
          </a:p>
          <a:p>
            <a:r>
              <a:rPr lang="en-US" altLang="en-US" smtClean="0"/>
              <a:t>a</a:t>
            </a:r>
            <a:r>
              <a:rPr lang="en-US" altLang="en-US" baseline="-25000" smtClean="0"/>
              <a:t>avg</a:t>
            </a:r>
            <a:r>
              <a:rPr lang="en-US" altLang="en-US" smtClean="0"/>
              <a:t> = change in velocity/time = Δν/ Δt              = ν</a:t>
            </a:r>
            <a:r>
              <a:rPr lang="en-US" altLang="en-US" baseline="-25000" smtClean="0"/>
              <a:t>f</a:t>
            </a:r>
            <a:r>
              <a:rPr lang="en-US" altLang="en-US" smtClean="0"/>
              <a:t>-ν</a:t>
            </a:r>
            <a:r>
              <a:rPr lang="en-US" altLang="en-US" baseline="-25000" smtClean="0"/>
              <a:t>i</a:t>
            </a:r>
            <a:r>
              <a:rPr lang="en-US" altLang="en-US" smtClean="0"/>
              <a:t> / t</a:t>
            </a:r>
            <a:r>
              <a:rPr lang="en-US" altLang="en-US" baseline="-25000" smtClean="0"/>
              <a:t>f</a:t>
            </a:r>
            <a:r>
              <a:rPr lang="en-US" altLang="en-US" smtClean="0"/>
              <a:t>-t</a:t>
            </a:r>
            <a:r>
              <a:rPr lang="en-US" altLang="en-US" baseline="-25000" smtClean="0"/>
              <a:t>i</a:t>
            </a:r>
          </a:p>
          <a:p>
            <a:r>
              <a:rPr lang="en-US" altLang="en-US" smtClean="0"/>
              <a:t>SI units are m/s</a:t>
            </a:r>
            <a:r>
              <a:rPr lang="en-US" altLang="en-US" baseline="30000" smtClean="0"/>
              <a:t>2</a:t>
            </a:r>
            <a:r>
              <a:rPr lang="en-US" altLang="en-US" smtClean="0"/>
              <a:t> [(m/s)/s].</a:t>
            </a:r>
          </a:p>
          <a:p>
            <a:r>
              <a:rPr lang="en-US" altLang="en-US" smtClean="0"/>
              <a:t>Acceleration has direction and magnitude (vector quantity).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>
          <a:xfrm>
            <a:off x="982663" y="685800"/>
            <a:ext cx="7704137" cy="1752600"/>
          </a:xfrm>
        </p:spPr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Acceleration occurs when…</a:t>
            </a:r>
          </a:p>
        </p:txBody>
      </p:sp>
      <p:sp>
        <p:nvSpPr>
          <p:cNvPr id="12291" name="Content Placeholder 5"/>
          <p:cNvSpPr>
            <a:spLocks noGrp="1"/>
          </p:cNvSpPr>
          <p:nvPr>
            <p:ph sz="half" idx="1"/>
          </p:nvPr>
        </p:nvSpPr>
        <p:spPr>
          <a:xfrm>
            <a:off x="982663" y="2667000"/>
            <a:ext cx="3740150" cy="3368675"/>
          </a:xfrm>
        </p:spPr>
        <p:txBody>
          <a:bodyPr rtlCol="0">
            <a:normAutofit fontScale="92500" lnSpcReduction="20000"/>
          </a:bodyPr>
          <a:lstStyle/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/>
              <a:t>1.  an object speeds up</a:t>
            </a:r>
          </a:p>
          <a:p>
            <a:pPr marL="0" indent="0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en-US" dirty="0"/>
              <a:t>		OR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smtClean="0"/>
              <a:t>2</a:t>
            </a:r>
            <a:r>
              <a:rPr lang="en-US" dirty="0"/>
              <a:t>.  an object slows</a:t>
            </a:r>
          </a:p>
          <a:p>
            <a:pPr marL="0" indent="0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en-US" dirty="0"/>
              <a:t>		OR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smtClean="0"/>
              <a:t>3</a:t>
            </a:r>
            <a:r>
              <a:rPr lang="en-US" dirty="0"/>
              <a:t>.  an object moves along a nonlinear </a:t>
            </a:r>
            <a:r>
              <a:rPr lang="en-US" dirty="0" smtClean="0"/>
              <a:t>path (changes direction)</a:t>
            </a:r>
            <a:endParaRPr lang="en-US" dirty="0"/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b="1" dirty="0" smtClean="0"/>
              <a:t>Please </a:t>
            </a:r>
            <a:r>
              <a:rPr lang="en-US" b="1" dirty="0"/>
              <a:t>note:  Acceleration does not </a:t>
            </a:r>
            <a:r>
              <a:rPr lang="en-US" b="1" dirty="0" smtClean="0"/>
              <a:t>mean just </a:t>
            </a:r>
            <a:r>
              <a:rPr lang="en-US" b="1" dirty="0"/>
              <a:t>“speeding up.”  </a:t>
            </a:r>
            <a:endParaRPr lang="en-US" dirty="0"/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alt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946650" y="2667000"/>
            <a:ext cx="3740150" cy="3346450"/>
          </a:xfrm>
        </p:spPr>
        <p:txBody>
          <a:bodyPr rtlCol="0">
            <a:normAutofit fontScale="92500" lnSpcReduction="20000"/>
          </a:bodyPr>
          <a:lstStyle/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2200" dirty="0" smtClean="0"/>
              <a:t>Ex. Your </a:t>
            </a:r>
            <a:r>
              <a:rPr lang="en-US" sz="2200" dirty="0"/>
              <a:t>car has three acceleration controls:  the gas pedal, the brake pedal, and the steering wheel.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2200" dirty="0" smtClean="0"/>
              <a:t>Some </a:t>
            </a:r>
            <a:r>
              <a:rPr lang="en-US" sz="2200" dirty="0"/>
              <a:t>authors will use the term </a:t>
            </a:r>
            <a:r>
              <a:rPr lang="en-US" sz="2200" i="1" dirty="0"/>
              <a:t>deceleration</a:t>
            </a:r>
            <a:r>
              <a:rPr lang="en-US" sz="2200" dirty="0"/>
              <a:t>.  They use this term to mean an object slows and use </a:t>
            </a:r>
            <a:r>
              <a:rPr lang="en-US" sz="2200" i="1" dirty="0"/>
              <a:t>acceleration</a:t>
            </a:r>
            <a:r>
              <a:rPr lang="en-US" sz="2200" dirty="0"/>
              <a:t> to mean the object speeds up. </a:t>
            </a:r>
            <a:r>
              <a:rPr lang="en-US" sz="2200" dirty="0" smtClean="0"/>
              <a:t>The </a:t>
            </a:r>
            <a:r>
              <a:rPr lang="en-US" sz="2200" dirty="0"/>
              <a:t>term </a:t>
            </a:r>
            <a:r>
              <a:rPr lang="en-US" sz="2200" i="1" dirty="0" smtClean="0"/>
              <a:t>deceleration can be misleading</a:t>
            </a:r>
            <a:r>
              <a:rPr lang="en-US" sz="2200" dirty="0" smtClean="0"/>
              <a:t> </a:t>
            </a:r>
            <a:r>
              <a:rPr lang="en-US" sz="2200" dirty="0"/>
              <a:t>and </a:t>
            </a:r>
            <a:r>
              <a:rPr lang="en-US" sz="2200" dirty="0" smtClean="0"/>
              <a:t>I will </a:t>
            </a:r>
            <a:r>
              <a:rPr lang="en-US" sz="2200" dirty="0"/>
              <a:t>try not to use it</a:t>
            </a:r>
            <a:r>
              <a:rPr lang="en-US" sz="2200" dirty="0" smtClean="0"/>
              <a:t>. Use negative acceleration instead.</a:t>
            </a:r>
            <a:endParaRPr lang="en-US" sz="2200" dirty="0"/>
          </a:p>
          <a:p>
            <a:pPr marL="0" indent="0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endParaRPr lang="en-US" dirty="0"/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Acceleration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IF an object speeds up THEN velocity and acceleration have the </a:t>
            </a:r>
            <a:r>
              <a:rPr lang="en-US" b="1" dirty="0"/>
              <a:t>SAME</a:t>
            </a:r>
            <a:r>
              <a:rPr lang="en-US" dirty="0"/>
              <a:t> sign</a:t>
            </a:r>
            <a:r>
              <a:rPr lang="en-US" dirty="0" smtClean="0"/>
              <a:t>. (v+, a+)</a:t>
            </a:r>
            <a:endParaRPr lang="en-US" dirty="0"/>
          </a:p>
          <a:p>
            <a:r>
              <a:rPr lang="en-US" dirty="0"/>
              <a:t>IF an object slows THEN velocity and acceleration have </a:t>
            </a:r>
            <a:r>
              <a:rPr lang="en-US" b="1" dirty="0"/>
              <a:t>OPPOSITE</a:t>
            </a:r>
            <a:r>
              <a:rPr lang="en-US" dirty="0"/>
              <a:t> signs</a:t>
            </a:r>
            <a:r>
              <a:rPr lang="en-US" dirty="0" smtClean="0"/>
              <a:t>. (</a:t>
            </a:r>
            <a:r>
              <a:rPr lang="en-US" dirty="0" err="1" smtClean="0"/>
              <a:t>v+,a</a:t>
            </a:r>
            <a:r>
              <a:rPr lang="en-US" dirty="0" smtClean="0"/>
              <a:t>-)</a:t>
            </a:r>
          </a:p>
          <a:p>
            <a:r>
              <a:rPr lang="en-US" dirty="0" smtClean="0"/>
              <a:t>IF </a:t>
            </a:r>
            <a:r>
              <a:rPr lang="en-US" dirty="0"/>
              <a:t>an object moves in a straight line </a:t>
            </a:r>
            <a:r>
              <a:rPr lang="en-US" b="1" dirty="0"/>
              <a:t>at constant speed</a:t>
            </a:r>
            <a:r>
              <a:rPr lang="en-US" dirty="0"/>
              <a:t> THEN the acceleration of the object is </a:t>
            </a:r>
            <a:r>
              <a:rPr lang="en-US" b="1" dirty="0"/>
              <a:t>ZERO</a:t>
            </a:r>
            <a:endParaRPr lang="en-US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982133" y="3047750"/>
            <a:ext cx="3666067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defTabSz="914400" ea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 Newton’s second law of motion we know that a nonzero NET force must act on the object for the object to accelerate.  The acceleration of the object is </a:t>
            </a:r>
            <a:r>
              <a:rPr lang="en-US" altLang="en-US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directly proportional </a:t>
            </a:r>
            <a:r>
              <a:rPr lang="en-US" alt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the NET force and </a:t>
            </a:r>
            <a:r>
              <a:rPr lang="en-US" altLang="en-US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inversely proportional </a:t>
            </a:r>
            <a:r>
              <a:rPr lang="en-US" alt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the mass of the object.</a:t>
            </a:r>
            <a:endParaRPr lang="en-US" altLang="en-US" sz="40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97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82663" y="685800"/>
            <a:ext cx="7704137" cy="1752600"/>
          </a:xfrm>
        </p:spPr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Other terms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663" y="2667000"/>
            <a:ext cx="3740150" cy="3368675"/>
          </a:xfrm>
        </p:spPr>
        <p:txBody>
          <a:bodyPr rtlCol="0">
            <a:normAutofit fontScale="92500"/>
          </a:bodyPr>
          <a:lstStyle/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b="1" dirty="0"/>
              <a:t>reference point - </a:t>
            </a:r>
            <a:r>
              <a:rPr lang="en-US" dirty="0"/>
              <a:t> point from which all distances and displacements are measured – the origin of the frame of reference coordinates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b="1" dirty="0" smtClean="0"/>
              <a:t>location </a:t>
            </a:r>
            <a:r>
              <a:rPr lang="en-US" b="1" dirty="0"/>
              <a:t>or position – </a:t>
            </a:r>
            <a:r>
              <a:rPr lang="en-US" dirty="0"/>
              <a:t>how far the object is from the reference point and in what direction (vector)</a:t>
            </a:r>
          </a:p>
          <a:p>
            <a:pPr marL="0" indent="0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endParaRPr lang="en-US" dirty="0"/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dirty="0"/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/>
              <a:t> 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650" y="2667000"/>
            <a:ext cx="3740150" cy="3346450"/>
          </a:xfrm>
        </p:spPr>
        <p:txBody>
          <a:bodyPr rtlCol="0">
            <a:normAutofit fontScale="92500"/>
          </a:bodyPr>
          <a:lstStyle/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b="1" dirty="0"/>
              <a:t>velocity – </a:t>
            </a:r>
            <a:r>
              <a:rPr lang="en-US" dirty="0"/>
              <a:t>speed of an object and the direction in which the object moves (vector) – rate of change of position</a:t>
            </a:r>
          </a:p>
          <a:p>
            <a:pPr marL="0" indent="0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endParaRPr lang="en-US" dirty="0"/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b="1" dirty="0"/>
              <a:t>speed - </a:t>
            </a:r>
            <a:r>
              <a:rPr lang="en-US" dirty="0"/>
              <a:t> how fast and object is moving  (scalar) – rate of change of distance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82663" y="685800"/>
            <a:ext cx="7704137" cy="1752600"/>
          </a:xfrm>
        </p:spPr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Other terms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663" y="2667000"/>
            <a:ext cx="3740150" cy="3368675"/>
          </a:xfrm>
        </p:spPr>
        <p:txBody>
          <a:bodyPr rtlCol="0">
            <a:normAutofit fontScale="85000" lnSpcReduction="10000"/>
          </a:bodyPr>
          <a:lstStyle/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2400" b="1" dirty="0"/>
              <a:t>distance – </a:t>
            </a:r>
            <a:r>
              <a:rPr lang="en-US" sz="2400" dirty="0"/>
              <a:t>length of the path an object travels during a time interval (scalar)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2400" b="1" dirty="0" smtClean="0"/>
              <a:t>displacement </a:t>
            </a:r>
            <a:r>
              <a:rPr lang="en-US" sz="2400" b="1" dirty="0"/>
              <a:t>- </a:t>
            </a:r>
            <a:r>
              <a:rPr lang="en-US" sz="2400" dirty="0"/>
              <a:t> change in position during a time interval (vector) – comparison of where an object is at the end of the time interval to where it was at the beginning of the time interval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650" y="2667000"/>
            <a:ext cx="3740150" cy="3346450"/>
          </a:xfrm>
        </p:spPr>
        <p:txBody>
          <a:bodyPr rtlCol="0">
            <a:normAutofit fontScale="85000" lnSpcReduction="10000"/>
          </a:bodyPr>
          <a:lstStyle/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b="1" dirty="0"/>
              <a:t>instantaneous - </a:t>
            </a:r>
            <a:r>
              <a:rPr lang="en-US" dirty="0"/>
              <a:t> describes a quantity that we examine at a specified instant of time</a:t>
            </a:r>
          </a:p>
          <a:p>
            <a:pPr marL="0" indent="0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endParaRPr lang="en-US" dirty="0"/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b="1" dirty="0"/>
              <a:t>average – </a:t>
            </a:r>
            <a:r>
              <a:rPr lang="en-US" dirty="0"/>
              <a:t>describes a quantity over a period of time longer than an instant</a:t>
            </a:r>
          </a:p>
          <a:p>
            <a:pPr marL="0" indent="0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endParaRPr lang="en-US" dirty="0"/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Situational meanings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400" b="1" dirty="0"/>
              <a:t>starts from rest </a:t>
            </a:r>
            <a:r>
              <a:rPr lang="en-US" sz="1400" dirty="0"/>
              <a:t> 	</a:t>
            </a:r>
            <a:r>
              <a:rPr lang="en-US" sz="1400" dirty="0" smtClean="0"/>
              <a:t>MEANS </a:t>
            </a:r>
            <a:r>
              <a:rPr lang="en-US" sz="1400" dirty="0"/>
              <a:t>	V</a:t>
            </a:r>
            <a:r>
              <a:rPr lang="en-US" sz="1400" baseline="-25000" dirty="0"/>
              <a:t>0</a:t>
            </a:r>
            <a:r>
              <a:rPr lang="en-US" sz="1400" dirty="0"/>
              <a:t> = zero</a:t>
            </a:r>
          </a:p>
          <a:p>
            <a:endParaRPr lang="en-US" sz="1400" dirty="0"/>
          </a:p>
          <a:p>
            <a:r>
              <a:rPr lang="en-US" sz="1400" b="1" dirty="0"/>
              <a:t>a stationary object 	</a:t>
            </a:r>
            <a:r>
              <a:rPr lang="en-US" sz="1400" dirty="0"/>
              <a:t>MEANS 	V</a:t>
            </a:r>
            <a:r>
              <a:rPr lang="en-US" sz="1400" baseline="-25000" dirty="0"/>
              <a:t>0</a:t>
            </a:r>
            <a:r>
              <a:rPr lang="en-US" sz="1400" dirty="0"/>
              <a:t> = zero</a:t>
            </a:r>
          </a:p>
          <a:p>
            <a:endParaRPr lang="en-US" sz="1400" dirty="0"/>
          </a:p>
          <a:p>
            <a:r>
              <a:rPr lang="en-US" sz="1400" b="1" dirty="0"/>
              <a:t>stops			</a:t>
            </a:r>
            <a:r>
              <a:rPr lang="en-US" sz="1400" dirty="0"/>
              <a:t>MEANS	</a:t>
            </a:r>
            <a:r>
              <a:rPr lang="en-US" sz="1400" dirty="0" err="1" smtClean="0"/>
              <a:t>V</a:t>
            </a:r>
            <a:r>
              <a:rPr lang="en-US" sz="1400" baseline="-25000" dirty="0" err="1" smtClean="0"/>
              <a:t>f</a:t>
            </a:r>
            <a:r>
              <a:rPr lang="en-US" sz="1400" dirty="0" smtClean="0"/>
              <a:t> </a:t>
            </a:r>
            <a:r>
              <a:rPr lang="en-US" sz="1400" dirty="0"/>
              <a:t>= zero</a:t>
            </a:r>
          </a:p>
          <a:p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400" dirty="0"/>
              <a:t> </a:t>
            </a:r>
          </a:p>
          <a:p>
            <a:r>
              <a:rPr lang="en-US" sz="3000" b="1" dirty="0"/>
              <a:t>at constant </a:t>
            </a:r>
            <a:r>
              <a:rPr lang="en-US" sz="3000" b="1" dirty="0" smtClean="0"/>
              <a:t>speed	</a:t>
            </a:r>
            <a:r>
              <a:rPr lang="en-US" sz="3000" dirty="0" smtClean="0"/>
              <a:t>MEANS</a:t>
            </a:r>
            <a:r>
              <a:rPr lang="en-US" sz="3000" dirty="0"/>
              <a:t>	</a:t>
            </a:r>
            <a:r>
              <a:rPr lang="en-US" sz="3000" i="1" dirty="0" smtClean="0"/>
              <a:t>a</a:t>
            </a:r>
            <a:r>
              <a:rPr lang="en-US" sz="3000" dirty="0" smtClean="0"/>
              <a:t> </a:t>
            </a:r>
            <a:r>
              <a:rPr lang="en-US" sz="3000" dirty="0"/>
              <a:t>= zero</a:t>
            </a:r>
          </a:p>
          <a:p>
            <a:endParaRPr lang="en-US" sz="3000" dirty="0"/>
          </a:p>
          <a:p>
            <a:r>
              <a:rPr lang="en-US" sz="3000" b="1" dirty="0"/>
              <a:t>returns to its </a:t>
            </a:r>
            <a:endParaRPr lang="en-US" sz="3000" dirty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     starting </a:t>
            </a:r>
            <a:r>
              <a:rPr lang="en-US" sz="3000" b="1" dirty="0"/>
              <a:t>point	</a:t>
            </a:r>
            <a:r>
              <a:rPr lang="en-US" sz="3000" b="1" dirty="0" smtClean="0"/>
              <a:t>	</a:t>
            </a:r>
            <a:r>
              <a:rPr lang="en-US" sz="3000" dirty="0" smtClean="0"/>
              <a:t>MEANS</a:t>
            </a:r>
            <a:r>
              <a:rPr lang="en-US" sz="3000" dirty="0"/>
              <a:t>	</a:t>
            </a:r>
            <a:r>
              <a:rPr lang="en-US" sz="3000" dirty="0" smtClean="0"/>
              <a:t>ΔX </a:t>
            </a:r>
            <a:r>
              <a:rPr lang="en-US" sz="3000" dirty="0"/>
              <a:t>= zero</a:t>
            </a:r>
          </a:p>
          <a:p>
            <a:endParaRPr lang="en-US" sz="3000" dirty="0"/>
          </a:p>
          <a:p>
            <a:r>
              <a:rPr lang="en-US" sz="3000" b="1" dirty="0"/>
              <a:t>falls freely</a:t>
            </a:r>
            <a:r>
              <a:rPr lang="en-US" sz="3000" dirty="0"/>
              <a:t>	</a:t>
            </a:r>
            <a:r>
              <a:rPr lang="en-US" sz="3000" dirty="0" smtClean="0"/>
              <a:t>	MEANS	</a:t>
            </a:r>
            <a:r>
              <a:rPr lang="en-US" sz="2500" i="1" dirty="0" smtClean="0"/>
              <a:t>a</a:t>
            </a:r>
            <a:r>
              <a:rPr lang="en-US" sz="2500" dirty="0" smtClean="0"/>
              <a:t> </a:t>
            </a:r>
            <a:r>
              <a:rPr lang="en-US" sz="2500" dirty="0"/>
              <a:t>= </a:t>
            </a:r>
            <a:r>
              <a:rPr lang="en-US" sz="2500" i="1" dirty="0"/>
              <a:t>g</a:t>
            </a:r>
            <a:r>
              <a:rPr lang="en-US" sz="2500" dirty="0"/>
              <a:t>  with </a:t>
            </a:r>
            <a:r>
              <a:rPr lang="en-US" sz="2500" dirty="0" smtClean="0"/>
              <a:t>						the sign you 						choose </a:t>
            </a:r>
            <a:r>
              <a:rPr lang="en-US" sz="2500" dirty="0"/>
              <a:t>for 					downward direction</a:t>
            </a:r>
          </a:p>
          <a:p>
            <a:endParaRPr lang="en-US" sz="3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49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Situational meanings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200" b="1" dirty="0"/>
              <a:t>at its highest </a:t>
            </a:r>
            <a:r>
              <a:rPr lang="en-US" sz="1200" b="1" dirty="0" smtClean="0"/>
              <a:t>point</a:t>
            </a:r>
            <a:r>
              <a:rPr lang="en-US" sz="1200" dirty="0" smtClean="0"/>
              <a:t>	MEANS</a:t>
            </a:r>
            <a:r>
              <a:rPr lang="en-US" sz="1200" dirty="0"/>
              <a:t>	</a:t>
            </a:r>
            <a:r>
              <a:rPr lang="en-US" sz="1200" dirty="0" smtClean="0"/>
              <a:t>V </a:t>
            </a:r>
            <a:r>
              <a:rPr lang="en-US" sz="1200" dirty="0"/>
              <a:t>at that </a:t>
            </a:r>
            <a:r>
              <a:rPr lang="en-US" sz="1200" dirty="0" smtClean="0"/>
              <a:t>						point </a:t>
            </a:r>
            <a:r>
              <a:rPr lang="en-US" sz="1200" dirty="0"/>
              <a:t>= zero</a:t>
            </a:r>
          </a:p>
          <a:p>
            <a:endParaRPr lang="en-US" sz="1200" b="1" dirty="0"/>
          </a:p>
          <a:p>
            <a:r>
              <a:rPr lang="en-US" sz="1200" b="1" dirty="0"/>
              <a:t>is dropped from a</a:t>
            </a:r>
            <a:endParaRPr lang="en-US" sz="1200" dirty="0"/>
          </a:p>
          <a:p>
            <a:pPr marL="0" indent="0">
              <a:buNone/>
            </a:pPr>
            <a:r>
              <a:rPr lang="en-US" sz="1200" b="1" dirty="0"/>
              <a:t>nonmoving platform 	</a:t>
            </a:r>
            <a:r>
              <a:rPr lang="en-US" sz="1200" dirty="0" smtClean="0"/>
              <a:t>MEANS</a:t>
            </a:r>
            <a:r>
              <a:rPr lang="en-US" sz="1200" dirty="0"/>
              <a:t>	</a:t>
            </a:r>
            <a:r>
              <a:rPr lang="en-US" sz="1200" dirty="0" smtClean="0"/>
              <a:t>V</a:t>
            </a:r>
            <a:r>
              <a:rPr lang="en-US" sz="1200" baseline="-25000" dirty="0" smtClean="0"/>
              <a:t>0</a:t>
            </a:r>
            <a:r>
              <a:rPr lang="en-US" sz="1200" dirty="0" smtClean="0"/>
              <a:t> </a:t>
            </a:r>
            <a:r>
              <a:rPr lang="en-US" sz="1200" dirty="0"/>
              <a:t>= zero</a:t>
            </a:r>
          </a:p>
          <a:p>
            <a:endParaRPr lang="en-US" sz="1200" dirty="0"/>
          </a:p>
          <a:p>
            <a:r>
              <a:rPr lang="en-US" sz="1200" b="1" dirty="0"/>
              <a:t>is dropped from a</a:t>
            </a:r>
            <a:endParaRPr lang="en-US" sz="1200" dirty="0"/>
          </a:p>
          <a:p>
            <a:pPr marL="0" indent="0">
              <a:buNone/>
            </a:pPr>
            <a:r>
              <a:rPr lang="en-US" sz="1200" b="1" dirty="0"/>
              <a:t>platform moving	</a:t>
            </a:r>
            <a:r>
              <a:rPr lang="en-US" sz="1200" b="1" dirty="0" smtClean="0"/>
              <a:t>	</a:t>
            </a:r>
            <a:r>
              <a:rPr lang="en-US" sz="1200" dirty="0" smtClean="0"/>
              <a:t>MEANS</a:t>
            </a:r>
            <a:r>
              <a:rPr lang="en-US" sz="1200" dirty="0"/>
              <a:t>	</a:t>
            </a:r>
            <a:r>
              <a:rPr lang="en-US" sz="1200" dirty="0" smtClean="0"/>
              <a:t>V</a:t>
            </a:r>
            <a:r>
              <a:rPr lang="en-US" sz="1200" baseline="-25000" dirty="0" smtClean="0"/>
              <a:t>0</a:t>
            </a:r>
            <a:r>
              <a:rPr lang="en-US" sz="1200" dirty="0" smtClean="0"/>
              <a:t> </a:t>
            </a:r>
            <a:r>
              <a:rPr lang="en-US" sz="1200" dirty="0"/>
              <a:t>= velocity </a:t>
            </a:r>
            <a:r>
              <a:rPr lang="en-US" sz="1200" b="1" dirty="0" smtClean="0"/>
              <a:t>upward </a:t>
            </a:r>
            <a:r>
              <a:rPr lang="en-US" sz="1200" b="1" dirty="0"/>
              <a:t>or downward		</a:t>
            </a:r>
            <a:r>
              <a:rPr lang="en-US" sz="1200" dirty="0"/>
              <a:t> 	</a:t>
            </a:r>
            <a:r>
              <a:rPr lang="en-US" sz="1200" dirty="0" smtClean="0"/>
              <a:t> </a:t>
            </a:r>
            <a:r>
              <a:rPr lang="en-US" sz="1200" dirty="0"/>
              <a:t>of the </a:t>
            </a:r>
            <a:r>
              <a:rPr lang="en-US" sz="1200" dirty="0" smtClean="0"/>
              <a:t>						moving platform</a:t>
            </a:r>
            <a:endParaRPr lang="en-US" sz="1200" dirty="0"/>
          </a:p>
          <a:p>
            <a:pPr marL="0" indent="0">
              <a:buNone/>
            </a:pPr>
            <a:r>
              <a:rPr lang="en-US" sz="1100" b="1" dirty="0"/>
              <a:t> </a:t>
            </a:r>
            <a:endParaRPr lang="en-US" sz="1100" dirty="0"/>
          </a:p>
          <a:p>
            <a:endParaRPr lang="en-US" sz="11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3700" b="1" dirty="0" smtClean="0"/>
              <a:t>is </a:t>
            </a:r>
            <a:r>
              <a:rPr lang="en-US" sz="3700" b="1" dirty="0"/>
              <a:t>thrown straight</a:t>
            </a:r>
            <a:endParaRPr lang="en-US" sz="3700" dirty="0"/>
          </a:p>
          <a:p>
            <a:pPr marL="0" indent="0">
              <a:buNone/>
            </a:pPr>
            <a:r>
              <a:rPr lang="en-US" sz="3700" b="1" dirty="0"/>
              <a:t>upward	</a:t>
            </a:r>
            <a:r>
              <a:rPr lang="en-US" sz="3700" b="1" dirty="0" smtClean="0"/>
              <a:t>	</a:t>
            </a:r>
            <a:r>
              <a:rPr lang="en-US" sz="3700" dirty="0" smtClean="0"/>
              <a:t>MEANS</a:t>
            </a:r>
            <a:r>
              <a:rPr lang="en-US" sz="3700" dirty="0"/>
              <a:t>	</a:t>
            </a:r>
            <a:r>
              <a:rPr lang="en-US" sz="3700" dirty="0" smtClean="0"/>
              <a:t>V</a:t>
            </a:r>
            <a:r>
              <a:rPr lang="en-US" sz="3700" baseline="-25000" dirty="0" smtClean="0"/>
              <a:t>0</a:t>
            </a:r>
            <a:r>
              <a:rPr lang="en-US" sz="3700" dirty="0" smtClean="0"/>
              <a:t> </a:t>
            </a:r>
            <a:r>
              <a:rPr lang="en-US" sz="3700" dirty="0"/>
              <a:t>= speed of </a:t>
            </a:r>
            <a:r>
              <a:rPr lang="en-US" sz="3700" dirty="0" smtClean="0"/>
              <a:t>					the </a:t>
            </a:r>
            <a:r>
              <a:rPr lang="en-US" sz="3700" dirty="0"/>
              <a:t>throw with </a:t>
            </a:r>
            <a:r>
              <a:rPr lang="en-US" sz="3700" dirty="0" smtClean="0"/>
              <a:t>				 </a:t>
            </a:r>
            <a:r>
              <a:rPr lang="en-US" sz="3700" dirty="0"/>
              <a:t>	 the sign you </a:t>
            </a:r>
            <a:r>
              <a:rPr lang="en-US" sz="3700" dirty="0" smtClean="0"/>
              <a:t>						choose  </a:t>
            </a:r>
            <a:r>
              <a:rPr lang="en-US" sz="3700" dirty="0"/>
              <a:t>for </a:t>
            </a:r>
            <a:r>
              <a:rPr lang="en-US" sz="3700" dirty="0" smtClean="0"/>
              <a:t>						upward  direction</a:t>
            </a:r>
          </a:p>
          <a:p>
            <a:endParaRPr lang="en-US" sz="3700" dirty="0"/>
          </a:p>
          <a:p>
            <a:r>
              <a:rPr lang="en-US" sz="3700" b="1" dirty="0"/>
              <a:t>speeds up</a:t>
            </a:r>
            <a:r>
              <a:rPr lang="en-US" sz="3700" dirty="0"/>
              <a:t>	</a:t>
            </a:r>
            <a:r>
              <a:rPr lang="en-US" sz="3700" dirty="0" smtClean="0"/>
              <a:t>MEANS</a:t>
            </a:r>
            <a:r>
              <a:rPr lang="en-US" sz="3700" dirty="0"/>
              <a:t>	</a:t>
            </a:r>
            <a:r>
              <a:rPr lang="en-US" sz="3700" dirty="0" smtClean="0"/>
              <a:t>V</a:t>
            </a:r>
            <a:r>
              <a:rPr lang="en-US" sz="3700" baseline="-25000" dirty="0" smtClean="0"/>
              <a:t>0</a:t>
            </a:r>
            <a:r>
              <a:rPr lang="en-US" sz="3700" dirty="0" smtClean="0"/>
              <a:t> </a:t>
            </a:r>
            <a:r>
              <a:rPr lang="en-US" sz="3700" dirty="0"/>
              <a:t>and </a:t>
            </a:r>
            <a:r>
              <a:rPr lang="en-US" sz="3700" i="1" dirty="0"/>
              <a:t>a</a:t>
            </a:r>
            <a:r>
              <a:rPr lang="en-US" sz="3700" dirty="0"/>
              <a:t> </a:t>
            </a:r>
            <a:r>
              <a:rPr lang="en-US" sz="3700" dirty="0" smtClean="0"/>
              <a:t>						have </a:t>
            </a:r>
            <a:r>
              <a:rPr lang="en-US" sz="3700" dirty="0"/>
              <a:t>the same </a:t>
            </a:r>
            <a:r>
              <a:rPr lang="en-US" sz="3700" dirty="0" smtClean="0"/>
              <a:t>					sign</a:t>
            </a:r>
            <a:endParaRPr lang="en-US" sz="3700" dirty="0"/>
          </a:p>
          <a:p>
            <a:endParaRPr lang="en-US" sz="3700" dirty="0"/>
          </a:p>
          <a:p>
            <a:r>
              <a:rPr lang="en-US" sz="3700" b="1" dirty="0"/>
              <a:t>slows</a:t>
            </a:r>
            <a:r>
              <a:rPr lang="en-US" sz="3700" dirty="0"/>
              <a:t>		</a:t>
            </a:r>
            <a:r>
              <a:rPr lang="en-US" sz="3700" dirty="0" smtClean="0"/>
              <a:t>MEANS</a:t>
            </a:r>
            <a:r>
              <a:rPr lang="en-US" sz="3700" dirty="0"/>
              <a:t>	</a:t>
            </a:r>
            <a:r>
              <a:rPr lang="en-US" sz="3700" dirty="0" smtClean="0"/>
              <a:t>V</a:t>
            </a:r>
            <a:r>
              <a:rPr lang="en-US" sz="3700" baseline="-25000" dirty="0" smtClean="0"/>
              <a:t>0</a:t>
            </a:r>
            <a:r>
              <a:rPr lang="en-US" sz="3700" dirty="0" smtClean="0"/>
              <a:t> </a:t>
            </a:r>
            <a:r>
              <a:rPr lang="en-US" sz="3700" dirty="0"/>
              <a:t>and </a:t>
            </a:r>
            <a:r>
              <a:rPr lang="en-US" sz="3700" i="1" dirty="0"/>
              <a:t>a</a:t>
            </a:r>
            <a:r>
              <a:rPr lang="en-US" sz="3700" dirty="0"/>
              <a:t> have </a:t>
            </a:r>
            <a:r>
              <a:rPr lang="en-US" sz="3700" dirty="0" smtClean="0"/>
              <a:t>					opposite signs</a:t>
            </a:r>
            <a:endParaRPr lang="en-US" sz="3700" dirty="0"/>
          </a:p>
          <a:p>
            <a:pPr marL="0" indent="0">
              <a:buNone/>
            </a:pPr>
            <a:r>
              <a:rPr lang="en-US" sz="3700" dirty="0"/>
              <a:t> </a:t>
            </a:r>
          </a:p>
          <a:p>
            <a:endParaRPr lang="en-US" sz="3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35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vs Accelerated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209800"/>
            <a:ext cx="3739896" cy="3825874"/>
          </a:xfrm>
        </p:spPr>
        <p:txBody>
          <a:bodyPr>
            <a:normAutofit fontScale="92500" lnSpcReduction="20000"/>
          </a:bodyPr>
          <a:lstStyle/>
          <a:p>
            <a:r>
              <a:rPr lang="en-US" sz="2200" b="1" dirty="0" smtClean="0"/>
              <a:t>Uniform Motion</a:t>
            </a:r>
          </a:p>
          <a:p>
            <a:r>
              <a:rPr lang="en-US" u="sng" dirty="0" smtClean="0"/>
              <a:t>Direction</a:t>
            </a:r>
            <a:r>
              <a:rPr lang="en-US" dirty="0" smtClean="0"/>
              <a:t>: moves </a:t>
            </a:r>
            <a:r>
              <a:rPr lang="en-US" dirty="0"/>
              <a:t>in a straight </a:t>
            </a:r>
            <a:r>
              <a:rPr lang="en-US" dirty="0" smtClean="0"/>
              <a:t>line</a:t>
            </a:r>
          </a:p>
          <a:p>
            <a:r>
              <a:rPr lang="en-US" u="sng" dirty="0"/>
              <a:t>SPEED</a:t>
            </a:r>
            <a:r>
              <a:rPr lang="en-US" dirty="0" smtClean="0"/>
              <a:t>: </a:t>
            </a:r>
            <a:r>
              <a:rPr lang="en-US" dirty="0"/>
              <a:t>Speed will not change</a:t>
            </a:r>
            <a:r>
              <a:rPr lang="en-US" dirty="0" smtClean="0"/>
              <a:t>. (same speed each second)</a:t>
            </a:r>
          </a:p>
          <a:p>
            <a:r>
              <a:rPr lang="en-US" u="sng" dirty="0" smtClean="0"/>
              <a:t>DISPLACEMENT</a:t>
            </a:r>
            <a:r>
              <a:rPr lang="en-US" dirty="0" smtClean="0"/>
              <a:t>: </a:t>
            </a:r>
            <a:r>
              <a:rPr lang="en-US" dirty="0"/>
              <a:t>Same amount and </a:t>
            </a:r>
            <a:r>
              <a:rPr lang="en-US" dirty="0" smtClean="0"/>
              <a:t>direction </a:t>
            </a:r>
            <a:r>
              <a:rPr lang="en-US" dirty="0"/>
              <a:t>of displacement each second.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209800"/>
            <a:ext cx="3739896" cy="3804024"/>
          </a:xfrm>
        </p:spPr>
        <p:txBody>
          <a:bodyPr>
            <a:normAutofit fontScale="92500" lnSpcReduction="20000"/>
          </a:bodyPr>
          <a:lstStyle/>
          <a:p>
            <a:r>
              <a:rPr lang="en-US" sz="2200" b="1" dirty="0" smtClean="0"/>
              <a:t>Accelerated Motion</a:t>
            </a:r>
          </a:p>
          <a:p>
            <a:r>
              <a:rPr lang="en-US" u="sng" dirty="0" smtClean="0"/>
              <a:t>Direction</a:t>
            </a:r>
            <a:r>
              <a:rPr lang="en-US" dirty="0" smtClean="0"/>
              <a:t>: </a:t>
            </a:r>
            <a:r>
              <a:rPr lang="en-US" b="1" dirty="0" smtClean="0"/>
              <a:t>linear</a:t>
            </a:r>
            <a:r>
              <a:rPr lang="en-US" dirty="0" smtClean="0"/>
              <a:t> </a:t>
            </a:r>
            <a:r>
              <a:rPr lang="en-US" dirty="0"/>
              <a:t>– moves in a straight line but may change </a:t>
            </a:r>
            <a:r>
              <a:rPr lang="en-US" dirty="0" smtClean="0"/>
              <a:t>direction </a:t>
            </a:r>
            <a:r>
              <a:rPr lang="en-US" dirty="0"/>
              <a:t>along this line</a:t>
            </a:r>
          </a:p>
          <a:p>
            <a:r>
              <a:rPr lang="en-US" b="1" dirty="0"/>
              <a:t>nonlinear</a:t>
            </a:r>
            <a:r>
              <a:rPr lang="en-US" dirty="0"/>
              <a:t> – moves in a curved </a:t>
            </a:r>
            <a:r>
              <a:rPr lang="en-US" dirty="0" smtClean="0"/>
              <a:t>path</a:t>
            </a:r>
          </a:p>
          <a:p>
            <a:r>
              <a:rPr lang="en-US" u="sng" dirty="0"/>
              <a:t>SPEED</a:t>
            </a:r>
            <a:r>
              <a:rPr lang="en-US" dirty="0" smtClean="0"/>
              <a:t>: </a:t>
            </a:r>
            <a:r>
              <a:rPr lang="en-US" b="1" dirty="0"/>
              <a:t>linear – </a:t>
            </a:r>
            <a:r>
              <a:rPr lang="en-US" dirty="0"/>
              <a:t>Speed may increase and/or decrease</a:t>
            </a:r>
            <a:r>
              <a:rPr lang="en-US" dirty="0" smtClean="0"/>
              <a:t>.(speed will </a:t>
            </a:r>
            <a:r>
              <a:rPr lang="en-US" b="1" dirty="0" smtClean="0"/>
              <a:t>change</a:t>
            </a:r>
            <a:r>
              <a:rPr lang="en-US" dirty="0" smtClean="0"/>
              <a:t> by same amount each second)</a:t>
            </a:r>
          </a:p>
          <a:p>
            <a:r>
              <a:rPr lang="en-US" b="1" dirty="0"/>
              <a:t>nonlinear</a:t>
            </a:r>
            <a:r>
              <a:rPr lang="en-US" dirty="0"/>
              <a:t> – Speed may increase and/or decrease </a:t>
            </a:r>
            <a:r>
              <a:rPr lang="en-US" dirty="0" smtClean="0"/>
              <a:t>or may </a:t>
            </a:r>
            <a:r>
              <a:rPr lang="en-US" dirty="0"/>
              <a:t>be </a:t>
            </a:r>
            <a:r>
              <a:rPr lang="en-US" dirty="0" smtClean="0"/>
              <a:t>constant</a:t>
            </a:r>
          </a:p>
          <a:p>
            <a:r>
              <a:rPr lang="en-US" u="sng" dirty="0" smtClean="0"/>
              <a:t>DISPLACEMENT</a:t>
            </a:r>
            <a:r>
              <a:rPr lang="en-US" dirty="0" smtClean="0"/>
              <a:t>: </a:t>
            </a:r>
            <a:r>
              <a:rPr lang="en-US" b="1" dirty="0"/>
              <a:t>linear</a:t>
            </a:r>
            <a:r>
              <a:rPr lang="en-US" dirty="0"/>
              <a:t> – Displacement will not be the same each second</a:t>
            </a:r>
            <a:r>
              <a:rPr lang="en-US" dirty="0" smtClean="0"/>
              <a:t>. </a:t>
            </a:r>
            <a:r>
              <a:rPr lang="en-US" dirty="0"/>
              <a:t>Amount and/or direction may change.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39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</p:spPr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63" y="2667000"/>
            <a:ext cx="7704137" cy="33321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smtClean="0"/>
              <a:t>One dimensional motion is the simplest form of motion.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smtClean="0"/>
              <a:t>Frame of Reference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smtClean="0"/>
              <a:t>- A coordinate system for specifying the precise location of objects in space.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smtClean="0"/>
              <a:t>Motion takes place over time and depends upon the frame of reference.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smtClean="0"/>
              <a:t>It all depends on where you are measuring from.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smtClean="0"/>
              <a:t>A train moves on a track</a:t>
            </a:r>
            <a:r>
              <a:rPr lang="en-US" dirty="0" smtClean="0">
                <a:sym typeface="Wingdings" pitchFamily="2" charset="2"/>
              </a:rPr>
              <a:t>, on Earth spinning on axis, which orbits the Sun, which moves in the solar system, which moves in the Milky Way galaxy, that moves through space.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Accelerated motion </a:t>
            </a:r>
            <a:r>
              <a:rPr lang="en-US" dirty="0"/>
              <a:t>BIG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Based on:</a:t>
            </a:r>
          </a:p>
          <a:p>
            <a:r>
              <a:rPr lang="en-US" dirty="0" err="1" smtClean="0"/>
              <a:t>a</a:t>
            </a:r>
            <a:r>
              <a:rPr lang="en-US" baseline="-25000" dirty="0" err="1" smtClean="0"/>
              <a:t>avg</a:t>
            </a:r>
            <a:r>
              <a:rPr lang="en-US" dirty="0" smtClean="0"/>
              <a:t> = ∆</a:t>
            </a:r>
            <a:r>
              <a:rPr lang="en-US" i="1" dirty="0" smtClean="0"/>
              <a:t>v</a:t>
            </a:r>
            <a:r>
              <a:rPr lang="en-US" dirty="0" smtClean="0"/>
              <a:t> / ∆t or </a:t>
            </a:r>
            <a:r>
              <a:rPr lang="en-US" dirty="0"/>
              <a:t>∆</a:t>
            </a:r>
            <a:r>
              <a:rPr lang="en-US" i="1" dirty="0" smtClean="0"/>
              <a:t>v = a</a:t>
            </a:r>
            <a:r>
              <a:rPr lang="en-US" dirty="0"/>
              <a:t> ∆</a:t>
            </a:r>
            <a:r>
              <a:rPr lang="en-US" dirty="0" smtClean="0"/>
              <a:t>t</a:t>
            </a:r>
          </a:p>
          <a:p>
            <a:r>
              <a:rPr lang="en-US" dirty="0"/>
              <a:t>average speed = distance / 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/>
              <a:t>t</a:t>
            </a:r>
          </a:p>
          <a:p>
            <a:r>
              <a:rPr lang="en-US" dirty="0"/>
              <a:t>average V = ½ (</a:t>
            </a:r>
            <a:r>
              <a:rPr lang="en-US" dirty="0" err="1"/>
              <a:t>V</a:t>
            </a:r>
            <a:r>
              <a:rPr lang="en-US" baseline="-25000" dirty="0" err="1"/>
              <a:t>f</a:t>
            </a:r>
            <a:r>
              <a:rPr lang="en-US" dirty="0"/>
              <a:t> + V</a:t>
            </a:r>
            <a:r>
              <a:rPr lang="en-US" baseline="-25000" dirty="0"/>
              <a:t>0</a:t>
            </a:r>
            <a:r>
              <a:rPr lang="en-US" dirty="0" smtClean="0"/>
              <a:t>)</a:t>
            </a:r>
          </a:p>
          <a:p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/>
              <a:t>X = </a:t>
            </a:r>
            <a:r>
              <a:rPr lang="en-US" dirty="0" err="1"/>
              <a:t>X</a:t>
            </a:r>
            <a:r>
              <a:rPr lang="en-US" baseline="-25000" dirty="0" err="1"/>
              <a:t>f</a:t>
            </a:r>
            <a:r>
              <a:rPr lang="en-US" dirty="0"/>
              <a:t> – </a:t>
            </a:r>
            <a:r>
              <a:rPr lang="en-US" dirty="0" smtClean="0"/>
              <a:t>X</a:t>
            </a:r>
            <a:r>
              <a:rPr lang="en-US" baseline="-25000" dirty="0" smtClean="0"/>
              <a:t>0</a:t>
            </a:r>
          </a:p>
          <a:p>
            <a:r>
              <a:rPr lang="en-US" dirty="0"/>
              <a:t>average V = 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/>
              <a:t>X / 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/>
              <a:t>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err="1"/>
              <a:t>V</a:t>
            </a:r>
            <a:r>
              <a:rPr lang="en-US" b="1" baseline="-25000" dirty="0" err="1"/>
              <a:t>f</a:t>
            </a:r>
            <a:r>
              <a:rPr lang="en-US" b="1" dirty="0"/>
              <a:t> = V</a:t>
            </a:r>
            <a:r>
              <a:rPr lang="en-US" b="1" baseline="-25000" dirty="0"/>
              <a:t>0</a:t>
            </a:r>
            <a:r>
              <a:rPr lang="en-US" b="1" dirty="0"/>
              <a:t> + </a:t>
            </a:r>
            <a:r>
              <a:rPr lang="en-US" b="1" dirty="0">
                <a:sym typeface="Symbol" panose="05050102010706020507" pitchFamily="18" charset="2"/>
              </a:rPr>
              <a:t></a:t>
            </a:r>
            <a:r>
              <a:rPr lang="en-US" b="1" dirty="0" smtClean="0"/>
              <a:t>V  or  </a:t>
            </a:r>
          </a:p>
          <a:p>
            <a:r>
              <a:rPr lang="en-US" b="1" dirty="0" err="1"/>
              <a:t>V</a:t>
            </a:r>
            <a:r>
              <a:rPr lang="en-US" b="1" baseline="-25000" dirty="0" err="1"/>
              <a:t>f</a:t>
            </a:r>
            <a:r>
              <a:rPr lang="en-US" b="1" dirty="0"/>
              <a:t> = V</a:t>
            </a:r>
            <a:r>
              <a:rPr lang="en-US" b="1" baseline="-25000" dirty="0"/>
              <a:t>0</a:t>
            </a:r>
            <a:r>
              <a:rPr lang="en-US" b="1" dirty="0"/>
              <a:t> + </a:t>
            </a:r>
            <a:r>
              <a:rPr lang="en-US" b="1" dirty="0" err="1"/>
              <a:t>a</a:t>
            </a:r>
            <a:r>
              <a:rPr lang="en-US" b="1" dirty="0" err="1">
                <a:sym typeface="Symbol" panose="05050102010706020507" pitchFamily="18" charset="2"/>
              </a:rPr>
              <a:t></a:t>
            </a:r>
            <a:r>
              <a:rPr lang="en-US" b="1" dirty="0" err="1"/>
              <a:t>t</a:t>
            </a:r>
            <a:r>
              <a:rPr lang="en-US" b="1" dirty="0"/>
              <a:t>   </a:t>
            </a:r>
            <a:r>
              <a:rPr lang="en-US" b="1" dirty="0" smtClean="0"/>
              <a:t>(</a:t>
            </a:r>
            <a:r>
              <a:rPr lang="en-US" b="1" dirty="0"/>
              <a:t>equation I)</a:t>
            </a:r>
            <a:endParaRPr lang="en-US" b="1" dirty="0">
              <a:sym typeface="Symbol" panose="05050102010706020507" pitchFamily="18" charset="2"/>
            </a:endParaRPr>
          </a:p>
          <a:p>
            <a:r>
              <a:rPr lang="en-US" b="1" dirty="0" smtClean="0">
                <a:sym typeface="Symbol" panose="05050102010706020507" pitchFamily="18" charset="2"/>
              </a:rPr>
              <a:t></a:t>
            </a:r>
            <a:r>
              <a:rPr lang="en-US" b="1" dirty="0"/>
              <a:t>X = V</a:t>
            </a:r>
            <a:r>
              <a:rPr lang="en-US" b="1" baseline="-25000" dirty="0"/>
              <a:t>0</a:t>
            </a:r>
            <a:r>
              <a:rPr lang="en-US" b="1" dirty="0">
                <a:sym typeface="Symbol" panose="05050102010706020507" pitchFamily="18" charset="2"/>
              </a:rPr>
              <a:t></a:t>
            </a:r>
            <a:r>
              <a:rPr lang="en-US" b="1" dirty="0"/>
              <a:t>t + ½ a(</a:t>
            </a:r>
            <a:r>
              <a:rPr lang="en-US" b="1" dirty="0">
                <a:sym typeface="Symbol" panose="05050102010706020507" pitchFamily="18" charset="2"/>
              </a:rPr>
              <a:t></a:t>
            </a:r>
            <a:r>
              <a:rPr lang="en-US" b="1" dirty="0"/>
              <a:t>t)</a:t>
            </a:r>
            <a:r>
              <a:rPr lang="en-US" b="1" baseline="30000" dirty="0"/>
              <a:t>2</a:t>
            </a:r>
            <a:r>
              <a:rPr lang="en-US" b="1" dirty="0"/>
              <a:t>  </a:t>
            </a:r>
            <a:r>
              <a:rPr lang="en-US" b="1" dirty="0" smtClean="0"/>
              <a:t>(</a:t>
            </a:r>
            <a:r>
              <a:rPr lang="en-US" b="1" dirty="0"/>
              <a:t>equation II</a:t>
            </a:r>
            <a:r>
              <a:rPr lang="en-US" b="1" dirty="0" smtClean="0"/>
              <a:t>)</a:t>
            </a:r>
          </a:p>
          <a:p>
            <a:r>
              <a:rPr lang="en-US" b="1" dirty="0"/>
              <a:t>V</a:t>
            </a:r>
            <a:r>
              <a:rPr lang="en-US" b="1" baseline="-25000" dirty="0"/>
              <a:t>f</a:t>
            </a:r>
            <a:r>
              <a:rPr lang="en-US" b="1" baseline="30000" dirty="0"/>
              <a:t>2</a:t>
            </a:r>
            <a:r>
              <a:rPr lang="en-US" b="1" dirty="0"/>
              <a:t> = V</a:t>
            </a:r>
            <a:r>
              <a:rPr lang="en-US" b="1" baseline="-25000" dirty="0"/>
              <a:t>0</a:t>
            </a:r>
            <a:r>
              <a:rPr lang="en-US" b="1" baseline="30000" dirty="0"/>
              <a:t>2</a:t>
            </a:r>
            <a:r>
              <a:rPr lang="en-US" b="1" dirty="0"/>
              <a:t> + 2a</a:t>
            </a:r>
            <a:r>
              <a:rPr lang="en-US" b="1" dirty="0">
                <a:sym typeface="Symbol" panose="05050102010706020507" pitchFamily="18" charset="2"/>
              </a:rPr>
              <a:t></a:t>
            </a:r>
            <a:r>
              <a:rPr lang="en-US" b="1" dirty="0"/>
              <a:t>X   </a:t>
            </a:r>
            <a:r>
              <a:rPr lang="en-US" b="1" dirty="0" smtClean="0"/>
              <a:t>(</a:t>
            </a:r>
            <a:r>
              <a:rPr lang="en-US" b="1" dirty="0"/>
              <a:t>equation III</a:t>
            </a:r>
            <a:r>
              <a:rPr lang="en-US" b="1" dirty="0" smtClean="0"/>
              <a:t>)</a:t>
            </a:r>
          </a:p>
          <a:p>
            <a:r>
              <a:rPr lang="en-US" b="1" dirty="0">
                <a:sym typeface="Symbol" panose="05050102010706020507" pitchFamily="18" charset="2"/>
              </a:rPr>
              <a:t></a:t>
            </a:r>
            <a:r>
              <a:rPr lang="en-US" b="1" dirty="0"/>
              <a:t>X = ½ (</a:t>
            </a:r>
            <a:r>
              <a:rPr lang="en-US" b="1" dirty="0" err="1"/>
              <a:t>V</a:t>
            </a:r>
            <a:r>
              <a:rPr lang="en-US" b="1" baseline="-25000" dirty="0" err="1"/>
              <a:t>f</a:t>
            </a:r>
            <a:r>
              <a:rPr lang="en-US" b="1" dirty="0"/>
              <a:t> + V</a:t>
            </a:r>
            <a:r>
              <a:rPr lang="en-US" b="1" baseline="-25000" dirty="0"/>
              <a:t>0</a:t>
            </a:r>
            <a:r>
              <a:rPr lang="en-US" b="1" dirty="0"/>
              <a:t>)</a:t>
            </a:r>
            <a:r>
              <a:rPr lang="en-US" b="1" dirty="0">
                <a:sym typeface="Symbol" panose="05050102010706020507" pitchFamily="18" charset="2"/>
              </a:rPr>
              <a:t></a:t>
            </a:r>
            <a:r>
              <a:rPr lang="en-US" b="1" dirty="0"/>
              <a:t>t   </a:t>
            </a:r>
            <a:r>
              <a:rPr lang="en-US" b="1" dirty="0" smtClean="0"/>
              <a:t>(</a:t>
            </a:r>
            <a:r>
              <a:rPr lang="en-US" b="1" dirty="0"/>
              <a:t>equation IV</a:t>
            </a:r>
            <a:r>
              <a:rPr lang="en-US" b="1" dirty="0" smtClean="0"/>
              <a:t>)</a:t>
            </a:r>
          </a:p>
          <a:p>
            <a:r>
              <a:rPr lang="en-US" b="1" dirty="0">
                <a:sym typeface="Symbol" panose="05050102010706020507" pitchFamily="18" charset="2"/>
              </a:rPr>
              <a:t></a:t>
            </a:r>
            <a:r>
              <a:rPr lang="en-US" b="1" dirty="0"/>
              <a:t>X = </a:t>
            </a:r>
            <a:r>
              <a:rPr lang="en-US" b="1" dirty="0" err="1"/>
              <a:t>V</a:t>
            </a:r>
            <a:r>
              <a:rPr lang="en-US" b="1" baseline="-25000" dirty="0" err="1"/>
              <a:t>f</a:t>
            </a:r>
            <a:r>
              <a:rPr lang="en-US" b="1" dirty="0" err="1">
                <a:sym typeface="Symbol" panose="05050102010706020507" pitchFamily="18" charset="2"/>
              </a:rPr>
              <a:t></a:t>
            </a:r>
            <a:r>
              <a:rPr lang="en-US" b="1" dirty="0" err="1"/>
              <a:t>t</a:t>
            </a:r>
            <a:r>
              <a:rPr lang="en-US" b="1" dirty="0"/>
              <a:t> - ½ a(</a:t>
            </a:r>
            <a:r>
              <a:rPr lang="en-US" b="1" dirty="0">
                <a:sym typeface="Symbol" panose="05050102010706020507" pitchFamily="18" charset="2"/>
              </a:rPr>
              <a:t></a:t>
            </a:r>
            <a:r>
              <a:rPr lang="en-US" b="1" dirty="0"/>
              <a:t>t)</a:t>
            </a:r>
            <a:r>
              <a:rPr lang="en-US" b="1" baseline="30000" dirty="0"/>
              <a:t>2</a:t>
            </a:r>
            <a:r>
              <a:rPr lang="en-US" b="1" dirty="0"/>
              <a:t>  </a:t>
            </a:r>
            <a:r>
              <a:rPr lang="en-US" b="1" dirty="0" smtClean="0"/>
              <a:t>(</a:t>
            </a:r>
            <a:r>
              <a:rPr lang="en-US" b="1" dirty="0"/>
              <a:t>equation V)</a:t>
            </a:r>
          </a:p>
        </p:txBody>
      </p:sp>
    </p:spTree>
    <p:extLst>
      <p:ext uri="{BB962C8B-B14F-4D97-AF65-F5344CB8AC3E}">
        <p14:creationId xmlns:p14="http://schemas.microsoft.com/office/powerpoint/2010/main" val="1666049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must know three out of the four variables to calculate the fourth.</a:t>
            </a:r>
          </a:p>
          <a:p>
            <a:r>
              <a:rPr lang="en-US" dirty="0" smtClean="0"/>
              <a:t>If you have		</a:t>
            </a:r>
            <a:r>
              <a:rPr lang="en-US" dirty="0"/>
              <a:t> </a:t>
            </a:r>
            <a:r>
              <a:rPr lang="en-US" dirty="0" err="1"/>
              <a:t>V</a:t>
            </a:r>
            <a:r>
              <a:rPr lang="en-US" baseline="-25000" dirty="0" err="1"/>
              <a:t>f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/>
              <a:t>V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/>
              <a:t>a </a:t>
            </a:r>
            <a:r>
              <a:rPr lang="en-US" dirty="0" smtClean="0"/>
              <a:t>, 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 smtClean="0"/>
              <a:t>t		use </a:t>
            </a:r>
            <a:r>
              <a:rPr lang="en-US" dirty="0"/>
              <a:t>Equation 1 </a:t>
            </a:r>
            <a:endParaRPr lang="en-US" dirty="0" smtClean="0"/>
          </a:p>
          <a:p>
            <a:r>
              <a:rPr lang="en-US" dirty="0" smtClean="0"/>
              <a:t>“ “ “				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/>
              <a:t>X </a:t>
            </a:r>
            <a:r>
              <a:rPr lang="en-US" dirty="0" smtClean="0"/>
              <a:t>, </a:t>
            </a:r>
            <a:r>
              <a:rPr lang="en-US" dirty="0"/>
              <a:t>V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/>
              <a:t>a </a:t>
            </a:r>
            <a:r>
              <a:rPr lang="en-US" dirty="0" smtClean="0"/>
              <a:t>, 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 smtClean="0"/>
              <a:t>t		use </a:t>
            </a:r>
            <a:r>
              <a:rPr lang="en-US" dirty="0"/>
              <a:t>Equation 2</a:t>
            </a:r>
            <a:endParaRPr lang="en-US" dirty="0" smtClean="0"/>
          </a:p>
          <a:p>
            <a:r>
              <a:rPr lang="en-US" dirty="0"/>
              <a:t>“ “ “ </a:t>
            </a:r>
            <a:r>
              <a:rPr lang="en-US" dirty="0" smtClean="0"/>
              <a:t>				 </a:t>
            </a:r>
            <a:r>
              <a:rPr lang="en-US" dirty="0" err="1"/>
              <a:t>V</a:t>
            </a:r>
            <a:r>
              <a:rPr lang="en-US" baseline="-25000" dirty="0" err="1"/>
              <a:t>f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/>
              <a:t>V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/>
              <a:t>a </a:t>
            </a:r>
            <a:r>
              <a:rPr lang="en-US" dirty="0" smtClean="0"/>
              <a:t>, 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 smtClean="0"/>
              <a:t>X		use </a:t>
            </a:r>
            <a:r>
              <a:rPr lang="en-US" dirty="0"/>
              <a:t>Equation 3</a:t>
            </a:r>
            <a:endParaRPr lang="en-US" dirty="0" smtClean="0"/>
          </a:p>
          <a:p>
            <a:r>
              <a:rPr lang="en-US" dirty="0"/>
              <a:t>“ “ “ </a:t>
            </a:r>
            <a:r>
              <a:rPr lang="en-US" dirty="0" smtClean="0"/>
              <a:t>				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/>
              <a:t>X </a:t>
            </a:r>
            <a:r>
              <a:rPr lang="en-US" dirty="0" smtClean="0"/>
              <a:t>, </a:t>
            </a:r>
            <a:r>
              <a:rPr lang="en-US" dirty="0" err="1"/>
              <a:t>V</a:t>
            </a:r>
            <a:r>
              <a:rPr lang="en-US" baseline="-25000" dirty="0" err="1"/>
              <a:t>f</a:t>
            </a:r>
            <a:r>
              <a:rPr lang="en-US" dirty="0"/>
              <a:t>  </a:t>
            </a:r>
            <a:r>
              <a:rPr lang="en-US" dirty="0" smtClean="0"/>
              <a:t>,V</a:t>
            </a:r>
            <a:r>
              <a:rPr lang="en-US" baseline="-25000" dirty="0" smtClean="0"/>
              <a:t>0</a:t>
            </a:r>
            <a:r>
              <a:rPr lang="en-US" dirty="0" smtClean="0"/>
              <a:t> , 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 smtClean="0"/>
              <a:t>t		use </a:t>
            </a:r>
            <a:r>
              <a:rPr lang="en-US" dirty="0"/>
              <a:t>Equation 4</a:t>
            </a:r>
            <a:endParaRPr lang="en-US" dirty="0" smtClean="0"/>
          </a:p>
          <a:p>
            <a:r>
              <a:rPr lang="en-US" dirty="0"/>
              <a:t>“ “ “ </a:t>
            </a:r>
            <a:r>
              <a:rPr lang="en-US" dirty="0" smtClean="0"/>
              <a:t>		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		</a:t>
            </a:r>
            <a:r>
              <a:rPr lang="en-US" dirty="0"/>
              <a:t>X </a:t>
            </a:r>
            <a:r>
              <a:rPr lang="en-US" dirty="0" smtClean="0"/>
              <a:t>, </a:t>
            </a:r>
            <a:r>
              <a:rPr lang="en-US" dirty="0" err="1"/>
              <a:t>V</a:t>
            </a:r>
            <a:r>
              <a:rPr lang="en-US" baseline="-25000" dirty="0" err="1"/>
              <a:t>f</a:t>
            </a:r>
            <a:r>
              <a:rPr lang="en-US" dirty="0"/>
              <a:t> </a:t>
            </a:r>
            <a:r>
              <a:rPr lang="en-US" dirty="0" smtClean="0"/>
              <a:t>, a , 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/>
              <a:t>t	</a:t>
            </a:r>
            <a:r>
              <a:rPr lang="en-US" dirty="0" smtClean="0"/>
              <a:t>	use </a:t>
            </a:r>
            <a:r>
              <a:rPr lang="en-US" dirty="0"/>
              <a:t>Equation 5</a:t>
            </a:r>
          </a:p>
        </p:txBody>
      </p:sp>
    </p:spTree>
    <p:extLst>
      <p:ext uri="{BB962C8B-B14F-4D97-AF65-F5344CB8AC3E}">
        <p14:creationId xmlns:p14="http://schemas.microsoft.com/office/powerpoint/2010/main" val="2144572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663" y="685800"/>
            <a:ext cx="7704137" cy="1752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/>
              <a:t>Example Problem 1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/>
              <a:t>A sprinter starts from rest and covers a distance of 40 meters in 5 seconds.  </a:t>
            </a:r>
            <a:r>
              <a:rPr lang="en-US" sz="2400" dirty="0" smtClean="0"/>
              <a:t>The </a:t>
            </a:r>
            <a:r>
              <a:rPr lang="en-US" sz="2400" dirty="0"/>
              <a:t>acceleration of the sprinter is constant during this time.	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82663" y="2667000"/>
            <a:ext cx="3740150" cy="3368675"/>
          </a:xfrm>
        </p:spPr>
        <p:txBody>
          <a:bodyPr rtlCol="0">
            <a:normAutofit/>
          </a:bodyPr>
          <a:lstStyle/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/>
              <a:t>(a)  What is the acceleration of the sprinter?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dirty="0" smtClean="0"/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smtClean="0"/>
              <a:t>Identify given info: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smtClean="0"/>
              <a:t>V</a:t>
            </a:r>
            <a:r>
              <a:rPr lang="en-US" baseline="-25000" dirty="0" smtClean="0"/>
              <a:t>o</a:t>
            </a:r>
            <a:r>
              <a:rPr lang="en-US" dirty="0" smtClean="0"/>
              <a:t>= 0 m/s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smtClean="0"/>
              <a:t>x = 40 m 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smtClean="0"/>
              <a:t>t = 5 s</a:t>
            </a:r>
            <a:endParaRPr lang="en-US" dirty="0"/>
          </a:p>
        </p:txBody>
      </p:sp>
      <p:sp>
        <p:nvSpPr>
          <p:cNvPr id="5" name="Content Placeholder 4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2"/>
          </p:nvPr>
        </p:nvSpPr>
        <p:spPr>
          <a:xfrm>
            <a:off x="4946904" y="2667000"/>
            <a:ext cx="3663696" cy="838200"/>
          </a:xfrm>
          <a:blipFill rotWithShape="0">
            <a:blip r:embed="rId2"/>
            <a:srcRect/>
            <a:stretch>
              <a:fillRect l="-2332" t="-16002" r="-2080" b="-299284"/>
            </a:stretch>
          </a:blipFill>
        </p:spPr>
        <p:txBody>
          <a:bodyPr>
            <a:normAutofit/>
          </a:bodyPr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53000" y="38862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want to use an equation that has the variables included and the missing variable (so you can solve for the missing variable).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663" y="685800"/>
            <a:ext cx="7704137" cy="1752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/>
              <a:t>Example Problem 1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/>
              <a:t>A sprinter starts from rest and covers a distance of 40 meters in 5 seconds.  </a:t>
            </a:r>
            <a:r>
              <a:rPr lang="en-US" sz="2400" dirty="0" smtClean="0"/>
              <a:t>The </a:t>
            </a:r>
            <a:r>
              <a:rPr lang="en-US" sz="2400" dirty="0"/>
              <a:t>acceleration of the sprinter is constant during this time.	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82663" y="2667000"/>
            <a:ext cx="3740150" cy="3368675"/>
          </a:xfrm>
        </p:spPr>
        <p:txBody>
          <a:bodyPr rtlCol="0">
            <a:normAutofit/>
          </a:bodyPr>
          <a:lstStyle/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/>
              <a:t>(a)  What is the acceleration of the sprinter?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dirty="0" smtClean="0"/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smtClean="0"/>
              <a:t>Identify given info: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smtClean="0"/>
              <a:t>V</a:t>
            </a:r>
            <a:r>
              <a:rPr lang="en-US" baseline="-25000" dirty="0" smtClean="0"/>
              <a:t>o</a:t>
            </a:r>
            <a:r>
              <a:rPr lang="en-US" dirty="0" smtClean="0"/>
              <a:t>= 0 m/s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smtClean="0"/>
              <a:t>x = 40 m 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smtClean="0"/>
              <a:t>t = 5 s</a:t>
            </a:r>
            <a:endParaRPr lang="en-US" dirty="0"/>
          </a:p>
        </p:txBody>
      </p:sp>
      <p:sp>
        <p:nvSpPr>
          <p:cNvPr id="5" name="Content Placeholder 4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2"/>
          </p:nvPr>
        </p:nvSpPr>
        <p:spPr>
          <a:xfrm>
            <a:off x="4946904" y="2667000"/>
            <a:ext cx="3435096" cy="1295400"/>
          </a:xfrm>
          <a:blipFill rotWithShape="0">
            <a:blip r:embed="rId2"/>
            <a:srcRect/>
            <a:stretch>
              <a:fillRect l="-2487" t="-10353" r="-8873" b="-158362"/>
            </a:stretch>
          </a:blipFill>
        </p:spPr>
        <p:txBody>
          <a:bodyPr>
            <a:normAutofit/>
          </a:bodyPr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62698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663" y="685800"/>
            <a:ext cx="7704137" cy="1752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/>
              <a:t>Example Problem 1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/>
              <a:t>A sprinter starts from rest and covers a distance of 40 meters in 5 seconds.  </a:t>
            </a:r>
            <a:r>
              <a:rPr lang="en-US" sz="2400" dirty="0" smtClean="0"/>
              <a:t>The </a:t>
            </a:r>
            <a:r>
              <a:rPr lang="en-US" sz="2400" dirty="0"/>
              <a:t>acceleration of the sprinter is constant during this time.	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82663" y="2667000"/>
            <a:ext cx="3740150" cy="3368675"/>
          </a:xfrm>
        </p:spPr>
        <p:txBody>
          <a:bodyPr rtlCol="0">
            <a:normAutofit/>
          </a:bodyPr>
          <a:lstStyle/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/>
              <a:t>(a)  What is the acceleration of the sprinter?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dirty="0" smtClean="0"/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smtClean="0"/>
              <a:t>Identify given info: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smtClean="0"/>
              <a:t>V</a:t>
            </a:r>
            <a:r>
              <a:rPr lang="en-US" baseline="-25000" dirty="0" smtClean="0"/>
              <a:t>o</a:t>
            </a:r>
            <a:r>
              <a:rPr lang="en-US" dirty="0" smtClean="0"/>
              <a:t>= 0 m/s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smtClean="0"/>
              <a:t>x = 40 m 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smtClean="0"/>
              <a:t>t = 5 s</a:t>
            </a:r>
            <a:endParaRPr lang="en-US" dirty="0"/>
          </a:p>
        </p:txBody>
      </p:sp>
      <p:sp>
        <p:nvSpPr>
          <p:cNvPr id="5" name="Content Placeholder 4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2"/>
          </p:nvPr>
        </p:nvSpPr>
        <p:spPr>
          <a:blipFill rotWithShape="0">
            <a:blip r:embed="rId2"/>
            <a:stretch>
              <a:fillRect l="-2284" t="-4007"/>
            </a:stretch>
          </a:blipFill>
        </p:spPr>
        <p:txBody>
          <a:bodyPr>
            <a:normAutofit/>
          </a:bodyPr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49353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663" y="685800"/>
            <a:ext cx="7704137" cy="1752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/>
              <a:t>Example Problem 1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/>
              <a:t>A sprinter starts from rest and covers a distance of 40 meters in 5 seconds.  </a:t>
            </a:r>
            <a:r>
              <a:rPr lang="en-US" sz="2400" dirty="0" smtClean="0"/>
              <a:t>The </a:t>
            </a:r>
            <a:r>
              <a:rPr lang="en-US" sz="2400" dirty="0"/>
              <a:t>acceleration of the sprinter is constant during this time.	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82663" y="2438400"/>
            <a:ext cx="3740150" cy="3597275"/>
          </a:xfrm>
        </p:spPr>
        <p:txBody>
          <a:bodyPr rtlCol="0">
            <a:normAutofit/>
          </a:bodyPr>
          <a:lstStyle/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/>
              <a:t>(b)  What is the speed of the sprinter at the 40-meter mark?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dirty="0" smtClean="0"/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smtClean="0"/>
              <a:t>Identify given info: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smtClean="0"/>
              <a:t>V</a:t>
            </a:r>
            <a:r>
              <a:rPr lang="en-US" baseline="-25000" dirty="0" smtClean="0"/>
              <a:t>o</a:t>
            </a:r>
            <a:r>
              <a:rPr lang="en-US" dirty="0" smtClean="0"/>
              <a:t>= 0 m/s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smtClean="0"/>
              <a:t>x = 40 m 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smtClean="0"/>
              <a:t>t = 5 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equation would you use?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663" y="685800"/>
            <a:ext cx="7704137" cy="1752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/>
              <a:t>Example Problem 1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/>
              <a:t>A sprinter starts from rest and covers a distance of 40 meters in 5 seconds.  </a:t>
            </a:r>
            <a:r>
              <a:rPr lang="en-US" sz="2400" dirty="0" smtClean="0"/>
              <a:t>The </a:t>
            </a:r>
            <a:r>
              <a:rPr lang="en-US" sz="2400" dirty="0"/>
              <a:t>acceleration of the sprinter is constant during this time.	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82663" y="2438400"/>
            <a:ext cx="3740150" cy="3597275"/>
          </a:xfrm>
        </p:spPr>
        <p:txBody>
          <a:bodyPr rtlCol="0">
            <a:normAutofit/>
          </a:bodyPr>
          <a:lstStyle/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/>
              <a:t>(b)  What is the speed of the sprinter at the 40-meter mark?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dirty="0" smtClean="0"/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smtClean="0"/>
              <a:t>Identify given info: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smtClean="0"/>
              <a:t>V</a:t>
            </a:r>
            <a:r>
              <a:rPr lang="en-US" baseline="-25000" dirty="0" smtClean="0"/>
              <a:t>o</a:t>
            </a:r>
            <a:r>
              <a:rPr lang="en-US" dirty="0" smtClean="0"/>
              <a:t>= 0 m/s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smtClean="0"/>
              <a:t>x = 40 m 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smtClean="0"/>
              <a:t>t = 5 s</a:t>
            </a:r>
            <a:endParaRPr lang="en-US" dirty="0"/>
          </a:p>
        </p:txBody>
      </p:sp>
      <p:sp>
        <p:nvSpPr>
          <p:cNvPr id="5" name="Content Placeholder 4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2"/>
          </p:nvPr>
        </p:nvSpPr>
        <p:spPr>
          <a:xfrm>
            <a:off x="4946904" y="2438400"/>
            <a:ext cx="3663696" cy="990600"/>
          </a:xfrm>
          <a:blipFill rotWithShape="0">
            <a:blip r:embed="rId2"/>
            <a:srcRect/>
            <a:stretch>
              <a:fillRect l="-2664" t="-10451" r="-2080" b="-314431"/>
            </a:stretch>
          </a:blipFill>
        </p:spPr>
        <p:txBody>
          <a:bodyPr>
            <a:normAutofit/>
          </a:bodyPr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58210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663" y="685800"/>
            <a:ext cx="7704137" cy="1752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/>
              <a:t>Example Problem 1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/>
              <a:t>A sprinter starts from rest and covers a distance of 40 meters in 5 seconds.  </a:t>
            </a:r>
            <a:r>
              <a:rPr lang="en-US" sz="2400" dirty="0" smtClean="0"/>
              <a:t>The </a:t>
            </a:r>
            <a:r>
              <a:rPr lang="en-US" sz="2400" dirty="0"/>
              <a:t>acceleration of the sprinter is constant during this time.	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82663" y="2438400"/>
            <a:ext cx="3740150" cy="3597275"/>
          </a:xfrm>
        </p:spPr>
        <p:txBody>
          <a:bodyPr rtlCol="0">
            <a:normAutofit/>
          </a:bodyPr>
          <a:lstStyle/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/>
              <a:t>(b)  What is the speed of the sprinter at the 40-meter mark?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dirty="0" smtClean="0"/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smtClean="0"/>
              <a:t>Identify given info: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smtClean="0"/>
              <a:t>V</a:t>
            </a:r>
            <a:r>
              <a:rPr lang="en-US" baseline="-25000" dirty="0" smtClean="0"/>
              <a:t>o</a:t>
            </a:r>
            <a:r>
              <a:rPr lang="en-US" dirty="0" smtClean="0"/>
              <a:t>= 0 m/s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smtClean="0"/>
              <a:t>x = 40 m 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smtClean="0"/>
              <a:t>t = 5 s</a:t>
            </a:r>
            <a:endParaRPr lang="en-US" dirty="0"/>
          </a:p>
        </p:txBody>
      </p:sp>
      <p:sp>
        <p:nvSpPr>
          <p:cNvPr id="5" name="Content Placeholder 4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2"/>
          </p:nvPr>
        </p:nvSpPr>
        <p:spPr>
          <a:xfrm>
            <a:off x="4946904" y="2438400"/>
            <a:ext cx="3663696" cy="1524000"/>
          </a:xfrm>
          <a:blipFill rotWithShape="0">
            <a:blip r:embed="rId2"/>
            <a:srcRect/>
            <a:stretch>
              <a:fillRect l="-2664" t="-6791" r="-2080" b="-169383"/>
            </a:stretch>
          </a:blipFill>
        </p:spPr>
        <p:txBody>
          <a:bodyPr>
            <a:normAutofit/>
          </a:bodyPr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79323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663" y="685800"/>
            <a:ext cx="7704137" cy="1752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/>
              <a:t>Example Problem 1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/>
              <a:t>A sprinter starts from rest and covers a distance of 40 meters in 5 seconds.  </a:t>
            </a:r>
            <a:r>
              <a:rPr lang="en-US" sz="2400" dirty="0" smtClean="0"/>
              <a:t>The </a:t>
            </a:r>
            <a:r>
              <a:rPr lang="en-US" sz="2400" dirty="0"/>
              <a:t>acceleration of the sprinter is constant during this time.	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82663" y="2438400"/>
            <a:ext cx="3740150" cy="3597275"/>
          </a:xfrm>
        </p:spPr>
        <p:txBody>
          <a:bodyPr rtlCol="0">
            <a:normAutofit/>
          </a:bodyPr>
          <a:lstStyle/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/>
              <a:t>(b)  What is the speed of the sprinter at the 40-meter mark?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dirty="0" smtClean="0"/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smtClean="0"/>
              <a:t>Identify given info: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smtClean="0"/>
              <a:t>V</a:t>
            </a:r>
            <a:r>
              <a:rPr lang="en-US" baseline="-25000" dirty="0" smtClean="0"/>
              <a:t>o</a:t>
            </a:r>
            <a:r>
              <a:rPr lang="en-US" dirty="0" smtClean="0"/>
              <a:t>= 0 m/s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smtClean="0"/>
              <a:t>x = 40 m 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smtClean="0"/>
              <a:t>t = 5 s</a:t>
            </a:r>
            <a:endParaRPr lang="en-US" dirty="0"/>
          </a:p>
        </p:txBody>
      </p:sp>
      <p:sp>
        <p:nvSpPr>
          <p:cNvPr id="5" name="Content Placeholder 4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2"/>
          </p:nvPr>
        </p:nvSpPr>
        <p:spPr>
          <a:xfrm>
            <a:off x="4946904" y="2438400"/>
            <a:ext cx="3739896" cy="3575424"/>
          </a:xfrm>
          <a:blipFill rotWithShape="0">
            <a:blip r:embed="rId2"/>
            <a:stretch>
              <a:fillRect l="-2610" t="-2896" b="-14821"/>
            </a:stretch>
          </a:blipFill>
        </p:spPr>
        <p:txBody>
          <a:bodyPr>
            <a:normAutofit/>
          </a:bodyPr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05911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663" y="685800"/>
            <a:ext cx="7704137" cy="1752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/>
              <a:t>Example Problem 1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/>
              <a:t>A sprinter starts from rest and covers a distance of 40 meters in 5 seconds.  </a:t>
            </a:r>
            <a:r>
              <a:rPr lang="en-US" sz="2400" dirty="0" smtClean="0"/>
              <a:t>The </a:t>
            </a:r>
            <a:r>
              <a:rPr lang="en-US" sz="2400" dirty="0"/>
              <a:t>acceleration of the sprinter is constant during this time.	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Content Placeholder 3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1"/>
          </p:nvPr>
        </p:nvSpPr>
        <p:spPr>
          <a:xfrm>
            <a:off x="982133" y="1981200"/>
            <a:ext cx="3739896" cy="4054474"/>
          </a:xfrm>
          <a:blipFill rotWithShape="0">
            <a:blip r:embed="rId2"/>
            <a:stretch>
              <a:fillRect l="-3094" b="-812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" name="Content Placeholder 4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2"/>
          </p:nvPr>
        </p:nvSpPr>
        <p:spPr>
          <a:xfrm>
            <a:off x="4946904" y="2133600"/>
            <a:ext cx="3206496" cy="1752600"/>
          </a:xfrm>
          <a:blipFill rotWithShape="0">
            <a:blip r:embed="rId3"/>
            <a:srcRect/>
            <a:stretch>
              <a:fillRect l="-2285" t="-2086" r="-16634" b="-121398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</p:spPr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Frame of Reference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982663" y="2667000"/>
            <a:ext cx="7704137" cy="3332163"/>
          </a:xfrm>
        </p:spPr>
        <p:txBody>
          <a:bodyPr/>
          <a:lstStyle/>
          <a:p>
            <a:r>
              <a:rPr lang="en-US" altLang="en-US" dirty="0" smtClean="0"/>
              <a:t>Breaks down motion into simpler parts.</a:t>
            </a:r>
          </a:p>
          <a:p>
            <a:r>
              <a:rPr lang="en-US" altLang="en-US" dirty="0" smtClean="0"/>
              <a:t>If an object is at rest (not moving), its position does not change with respect to a frame of reference.</a:t>
            </a:r>
          </a:p>
          <a:p>
            <a:r>
              <a:rPr lang="en-US" altLang="en-US" dirty="0" smtClean="0"/>
              <a:t>In physics, any frame of reference can be chosen as long as it is used consistently (so you get the same results).</a:t>
            </a:r>
          </a:p>
          <a:p>
            <a:r>
              <a:rPr lang="en-US" dirty="0"/>
              <a:t>position – comparison of where the object is to the reference point – how far and in which direction is the object from the reference point – </a:t>
            </a:r>
            <a:r>
              <a:rPr lang="en-US" i="1" dirty="0"/>
              <a:t>vector quantity</a:t>
            </a:r>
            <a:endParaRPr lang="en-US" dirty="0"/>
          </a:p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663" y="685800"/>
            <a:ext cx="7704137" cy="1752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/>
              <a:t>Example Problem 1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/>
              <a:t>A sprinter starts from rest and covers a distance of 40 meters in 5 seconds.  </a:t>
            </a:r>
            <a:r>
              <a:rPr lang="en-US" sz="2400" dirty="0" smtClean="0"/>
              <a:t>The </a:t>
            </a:r>
            <a:r>
              <a:rPr lang="en-US" sz="2400" dirty="0"/>
              <a:t>acceleration of the sprinter is constant during this time.	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Content Placeholder 3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1"/>
          </p:nvPr>
        </p:nvSpPr>
        <p:spPr>
          <a:xfrm>
            <a:off x="982133" y="1981200"/>
            <a:ext cx="3739896" cy="4054474"/>
          </a:xfrm>
          <a:blipFill rotWithShape="0">
            <a:blip r:embed="rId2"/>
            <a:stretch>
              <a:fillRect l="-3094" b="-812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" name="Content Placeholder 4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2"/>
          </p:nvPr>
        </p:nvSpPr>
        <p:spPr>
          <a:xfrm>
            <a:off x="4946904" y="2133600"/>
            <a:ext cx="3739896" cy="3880224"/>
          </a:xfrm>
          <a:blipFill rotWithShape="0">
            <a:blip r:embed="rId3"/>
            <a:stretch>
              <a:fillRect l="-1958" t="-942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1913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/>
              <a:t>Example Problem 2</a:t>
            </a:r>
            <a:br>
              <a:rPr lang="en-US" sz="1800" b="1" dirty="0" smtClean="0"/>
            </a:br>
            <a:r>
              <a:rPr lang="en-US" sz="2000" dirty="0" smtClean="0"/>
              <a:t>A </a:t>
            </a:r>
            <a:r>
              <a:rPr lang="en-US" sz="2000" dirty="0"/>
              <a:t>car is 30 meters left of a sign.  The car is moving right at 20 m/s at </a:t>
            </a:r>
            <a:br>
              <a:rPr lang="en-US" sz="2000" dirty="0"/>
            </a:br>
            <a:r>
              <a:rPr lang="en-US" sz="2000" dirty="0"/>
              <a:t>this point.  The car slows at 2 m/s</a:t>
            </a:r>
            <a:r>
              <a:rPr lang="en-US" sz="2000" baseline="30000" dirty="0"/>
              <a:t>2</a:t>
            </a:r>
            <a:r>
              <a:rPr lang="en-US" sz="2000" dirty="0"/>
              <a:t>.  Assign the reference point at the sign.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(a)  What is the position of the car at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i="1" dirty="0"/>
              <a:t>= 0</a:t>
            </a:r>
            <a:r>
              <a:rPr lang="en-US" dirty="0" smtClean="0"/>
              <a:t>?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o </a:t>
            </a:r>
            <a:r>
              <a:rPr lang="en-US" dirty="0" smtClean="0"/>
              <a:t>= 20 m/s</a:t>
            </a:r>
          </a:p>
          <a:p>
            <a:r>
              <a:rPr lang="en-US" dirty="0" smtClean="0"/>
              <a:t>a = -2 m/s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43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/>
              <a:t>Example Problem 2</a:t>
            </a:r>
            <a:br>
              <a:rPr lang="en-US" sz="1800" b="1" dirty="0" smtClean="0"/>
            </a:br>
            <a:r>
              <a:rPr lang="en-US" sz="2000" dirty="0" smtClean="0"/>
              <a:t>A </a:t>
            </a:r>
            <a:r>
              <a:rPr lang="en-US" sz="2000" dirty="0"/>
              <a:t>car is 30 meters left of a sign.  The car is moving right at 20 m/s at </a:t>
            </a:r>
            <a:br>
              <a:rPr lang="en-US" sz="2000" dirty="0"/>
            </a:br>
            <a:r>
              <a:rPr lang="en-US" sz="2000" dirty="0"/>
              <a:t>this point.  The car slows at 2 m/s</a:t>
            </a:r>
            <a:r>
              <a:rPr lang="en-US" sz="2000" baseline="30000" dirty="0"/>
              <a:t>2</a:t>
            </a:r>
            <a:r>
              <a:rPr lang="en-US" sz="2000" dirty="0"/>
              <a:t>.  Assign the reference point at the sign.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(a)  What is the position of the car at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i="1" dirty="0"/>
              <a:t>= 0</a:t>
            </a:r>
            <a:r>
              <a:rPr lang="en-US" dirty="0" smtClean="0"/>
              <a:t>?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o </a:t>
            </a:r>
            <a:r>
              <a:rPr lang="en-US" dirty="0" smtClean="0"/>
              <a:t>= 20 m/s</a:t>
            </a:r>
          </a:p>
          <a:p>
            <a:r>
              <a:rPr lang="en-US" dirty="0" smtClean="0"/>
              <a:t>a = -2 m/s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0355" t="50137" r="61121" b="22818"/>
          <a:stretch/>
        </p:blipFill>
        <p:spPr>
          <a:xfrm>
            <a:off x="4857857" y="3304752"/>
            <a:ext cx="3295543" cy="195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181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/>
              <a:t>Example Problem 2</a:t>
            </a:r>
            <a:br>
              <a:rPr lang="en-US" sz="1800" b="1" dirty="0" smtClean="0"/>
            </a:br>
            <a:r>
              <a:rPr lang="en-US" sz="2000" dirty="0" smtClean="0"/>
              <a:t>A </a:t>
            </a:r>
            <a:r>
              <a:rPr lang="en-US" sz="2000" dirty="0"/>
              <a:t>car is 30 meters left of a sign.  The car is moving right at 20 m/s at </a:t>
            </a:r>
            <a:br>
              <a:rPr lang="en-US" sz="2000" dirty="0"/>
            </a:br>
            <a:r>
              <a:rPr lang="en-US" sz="2000" dirty="0"/>
              <a:t>this point.  The car slows at 2 m/s</a:t>
            </a:r>
            <a:r>
              <a:rPr lang="en-US" sz="2000" baseline="30000" dirty="0"/>
              <a:t>2</a:t>
            </a:r>
            <a:r>
              <a:rPr lang="en-US" sz="2000" dirty="0"/>
              <a:t>.  Assign the reference point at the sign.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(b)  What is the velocity of the car after moving for 8 seconds?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o </a:t>
            </a:r>
            <a:r>
              <a:rPr lang="en-US" dirty="0" smtClean="0"/>
              <a:t>= 20 m/s</a:t>
            </a:r>
          </a:p>
          <a:p>
            <a:r>
              <a:rPr lang="en-US" dirty="0" smtClean="0"/>
              <a:t>a = -2 m/s</a:t>
            </a:r>
            <a:r>
              <a:rPr lang="en-US" baseline="30000" dirty="0" smtClean="0"/>
              <a:t>2</a:t>
            </a:r>
          </a:p>
          <a:p>
            <a:r>
              <a:rPr lang="en-US" dirty="0"/>
              <a:t>t</a:t>
            </a:r>
            <a:r>
              <a:rPr lang="en-US" dirty="0" smtClean="0"/>
              <a:t> = 8 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Which Equation would we use?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138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/>
              <a:t>Example Problem 2</a:t>
            </a:r>
            <a:br>
              <a:rPr lang="en-US" sz="1800" b="1" dirty="0" smtClean="0"/>
            </a:br>
            <a:r>
              <a:rPr lang="en-US" sz="2000" dirty="0" smtClean="0"/>
              <a:t>A </a:t>
            </a:r>
            <a:r>
              <a:rPr lang="en-US" sz="2000" dirty="0"/>
              <a:t>car is 30 meters left of a sign.  The car is moving right at 20 m/s at </a:t>
            </a:r>
            <a:br>
              <a:rPr lang="en-US" sz="2000" dirty="0"/>
            </a:br>
            <a:r>
              <a:rPr lang="en-US" sz="2000" dirty="0"/>
              <a:t>this point.  The car slows at 2 m/s</a:t>
            </a:r>
            <a:r>
              <a:rPr lang="en-US" sz="2000" baseline="30000" dirty="0"/>
              <a:t>2</a:t>
            </a:r>
            <a:r>
              <a:rPr lang="en-US" sz="2000" dirty="0"/>
              <a:t>.  Assign the reference point at the sign.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(b)  What is the velocity of the car after moving for 8 seconds?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o </a:t>
            </a:r>
            <a:r>
              <a:rPr lang="en-US" dirty="0" smtClean="0"/>
              <a:t>= 20 m/s</a:t>
            </a:r>
          </a:p>
          <a:p>
            <a:r>
              <a:rPr lang="en-US" dirty="0" smtClean="0"/>
              <a:t>a = -2 m/s</a:t>
            </a:r>
            <a:r>
              <a:rPr lang="en-US" baseline="30000" dirty="0" smtClean="0"/>
              <a:t>2</a:t>
            </a:r>
          </a:p>
          <a:p>
            <a:r>
              <a:rPr lang="en-US" dirty="0"/>
              <a:t>t</a:t>
            </a:r>
            <a:r>
              <a:rPr lang="en-US" dirty="0" smtClean="0"/>
              <a:t> = 8 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err="1"/>
              <a:t>V</a:t>
            </a:r>
            <a:r>
              <a:rPr lang="en-US" b="1" baseline="-25000" dirty="0" err="1"/>
              <a:t>f</a:t>
            </a:r>
            <a:r>
              <a:rPr lang="en-US" b="1" dirty="0"/>
              <a:t> = V</a:t>
            </a:r>
            <a:r>
              <a:rPr lang="en-US" b="1" baseline="-25000" dirty="0"/>
              <a:t>0</a:t>
            </a:r>
            <a:r>
              <a:rPr lang="en-US" b="1" dirty="0"/>
              <a:t> + </a:t>
            </a:r>
            <a:r>
              <a:rPr lang="en-US" b="1" dirty="0" err="1"/>
              <a:t>a</a:t>
            </a:r>
            <a:r>
              <a:rPr lang="en-US" b="1" dirty="0" err="1">
                <a:sym typeface="Symbol" panose="05050102010706020507" pitchFamily="18" charset="2"/>
              </a:rPr>
              <a:t></a:t>
            </a:r>
            <a:r>
              <a:rPr lang="en-US" b="1" dirty="0" err="1"/>
              <a:t>t</a:t>
            </a:r>
            <a:r>
              <a:rPr lang="en-US" b="1" dirty="0"/>
              <a:t>   (equation I</a:t>
            </a:r>
            <a:r>
              <a:rPr lang="en-US" b="1" dirty="0" smtClean="0"/>
              <a:t>)</a:t>
            </a:r>
          </a:p>
          <a:p>
            <a:r>
              <a:rPr lang="en-US" b="1" dirty="0" err="1"/>
              <a:t>V</a:t>
            </a:r>
            <a:r>
              <a:rPr lang="en-US" b="1" baseline="-25000" dirty="0" err="1"/>
              <a:t>f</a:t>
            </a:r>
            <a:r>
              <a:rPr lang="en-US" b="1" dirty="0"/>
              <a:t> = </a:t>
            </a:r>
            <a:r>
              <a:rPr lang="en-US" b="1" dirty="0" smtClean="0"/>
              <a:t>(20 m/s) </a:t>
            </a:r>
            <a:r>
              <a:rPr lang="en-US" b="1" dirty="0"/>
              <a:t>+ </a:t>
            </a:r>
            <a:r>
              <a:rPr lang="en-US" b="1" dirty="0" smtClean="0"/>
              <a:t>(-2 m/s</a:t>
            </a:r>
            <a:r>
              <a:rPr lang="en-US" b="1" baseline="30000" dirty="0" smtClean="0"/>
              <a:t>2</a:t>
            </a:r>
            <a:r>
              <a:rPr lang="en-US" b="1" dirty="0" smtClean="0"/>
              <a:t>)(8 s)</a:t>
            </a:r>
          </a:p>
          <a:p>
            <a:r>
              <a:rPr lang="en-US" b="1" dirty="0" err="1"/>
              <a:t>V</a:t>
            </a:r>
            <a:r>
              <a:rPr lang="en-US" b="1" baseline="-25000" dirty="0" err="1"/>
              <a:t>f</a:t>
            </a:r>
            <a:r>
              <a:rPr lang="en-US" b="1" dirty="0"/>
              <a:t> = (20 m/s) + </a:t>
            </a:r>
            <a:r>
              <a:rPr lang="en-US" b="1" dirty="0" smtClean="0"/>
              <a:t>(-16 m/s)</a:t>
            </a:r>
            <a:endParaRPr lang="en-US" b="1" dirty="0">
              <a:sym typeface="Symbol" panose="05050102010706020507" pitchFamily="18" charset="2"/>
            </a:endParaRPr>
          </a:p>
          <a:p>
            <a:r>
              <a:rPr lang="en-US" b="1" dirty="0" err="1"/>
              <a:t>V</a:t>
            </a:r>
            <a:r>
              <a:rPr lang="en-US" b="1" baseline="-25000" dirty="0" err="1"/>
              <a:t>f</a:t>
            </a:r>
            <a:r>
              <a:rPr lang="en-US" b="1" dirty="0"/>
              <a:t> = 4</a:t>
            </a:r>
            <a:r>
              <a:rPr lang="en-US" b="1" dirty="0" smtClean="0"/>
              <a:t> m/s</a:t>
            </a:r>
            <a:endParaRPr lang="en-US" b="1" dirty="0">
              <a:sym typeface="Symbol" panose="05050102010706020507" pitchFamily="18" charset="2"/>
            </a:endParaRPr>
          </a:p>
          <a:p>
            <a:endParaRPr lang="en-US" b="1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342359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/>
              <a:t>Example Problem 2</a:t>
            </a:r>
            <a:br>
              <a:rPr lang="en-US" sz="1800" b="1" dirty="0" smtClean="0"/>
            </a:br>
            <a:r>
              <a:rPr lang="en-US" sz="2000" dirty="0" smtClean="0"/>
              <a:t>A </a:t>
            </a:r>
            <a:r>
              <a:rPr lang="en-US" sz="2000" dirty="0"/>
              <a:t>car is 30 meters left of a sign.  The car is moving right at 20 m/s at </a:t>
            </a:r>
            <a:br>
              <a:rPr lang="en-US" sz="2000" dirty="0"/>
            </a:br>
            <a:r>
              <a:rPr lang="en-US" sz="2000" dirty="0"/>
              <a:t>this point.  The car slows at 2 m/s</a:t>
            </a:r>
            <a:r>
              <a:rPr lang="en-US" sz="2000" baseline="30000" dirty="0"/>
              <a:t>2</a:t>
            </a:r>
            <a:r>
              <a:rPr lang="en-US" sz="2000" dirty="0"/>
              <a:t>.  Assign the reference point at the sign.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(c)  What was the displacement of the car during the 8 seconds</a:t>
            </a:r>
            <a:r>
              <a:rPr lang="en-US" dirty="0" smtClean="0"/>
              <a:t>?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o </a:t>
            </a:r>
            <a:r>
              <a:rPr lang="en-US" dirty="0" smtClean="0"/>
              <a:t>= 20 m/s</a:t>
            </a:r>
          </a:p>
          <a:p>
            <a:r>
              <a:rPr lang="en-US" dirty="0" smtClean="0"/>
              <a:t>a = -2 m/s</a:t>
            </a:r>
            <a:r>
              <a:rPr lang="en-US" baseline="30000" dirty="0" smtClean="0"/>
              <a:t>2</a:t>
            </a:r>
          </a:p>
          <a:p>
            <a:r>
              <a:rPr lang="en-US" dirty="0"/>
              <a:t>t</a:t>
            </a:r>
            <a:r>
              <a:rPr lang="en-US" dirty="0" smtClean="0"/>
              <a:t> = 8 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What do we use?</a:t>
            </a:r>
            <a:endParaRPr lang="en-US" b="1" dirty="0">
              <a:sym typeface="Symbol" panose="05050102010706020507" pitchFamily="18" charset="2"/>
            </a:endParaRPr>
          </a:p>
          <a:p>
            <a:endParaRPr lang="en-US" b="1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487028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/>
              <a:t>Example Problem 2</a:t>
            </a:r>
            <a:br>
              <a:rPr lang="en-US" sz="1800" b="1" dirty="0" smtClean="0"/>
            </a:br>
            <a:r>
              <a:rPr lang="en-US" sz="2000" dirty="0" smtClean="0"/>
              <a:t>A </a:t>
            </a:r>
            <a:r>
              <a:rPr lang="en-US" sz="2000" dirty="0"/>
              <a:t>car is 30 meters left of a sign.  The car is moving right at 20 m/s at </a:t>
            </a:r>
            <a:br>
              <a:rPr lang="en-US" sz="2000" dirty="0"/>
            </a:br>
            <a:r>
              <a:rPr lang="en-US" sz="2000" dirty="0"/>
              <a:t>this point.  The car slows at 2 m/s</a:t>
            </a:r>
            <a:r>
              <a:rPr lang="en-US" sz="2000" baseline="30000" dirty="0"/>
              <a:t>2</a:t>
            </a:r>
            <a:r>
              <a:rPr lang="en-US" sz="2000" dirty="0"/>
              <a:t>.  Assign the reference point at the sign.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(c)  What was the displacement of the car during the 8 seconds</a:t>
            </a:r>
            <a:r>
              <a:rPr lang="en-US" dirty="0" smtClean="0"/>
              <a:t>?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o </a:t>
            </a:r>
            <a:r>
              <a:rPr lang="en-US" dirty="0" smtClean="0"/>
              <a:t>= 20 m/s</a:t>
            </a:r>
          </a:p>
          <a:p>
            <a:r>
              <a:rPr lang="en-US" dirty="0" smtClean="0"/>
              <a:t>a = -2 m/s</a:t>
            </a:r>
            <a:r>
              <a:rPr lang="en-US" baseline="30000" dirty="0" smtClean="0"/>
              <a:t>2</a:t>
            </a:r>
          </a:p>
          <a:p>
            <a:r>
              <a:rPr lang="en-US" dirty="0"/>
              <a:t>t</a:t>
            </a:r>
            <a:r>
              <a:rPr lang="en-US" dirty="0" smtClean="0"/>
              <a:t> = 8 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sym typeface="Symbol" panose="05050102010706020507" pitchFamily="18" charset="2"/>
              </a:rPr>
              <a:t></a:t>
            </a:r>
            <a:r>
              <a:rPr lang="en-US" b="1" dirty="0"/>
              <a:t>X = V</a:t>
            </a:r>
            <a:r>
              <a:rPr lang="en-US" b="1" baseline="-25000" dirty="0"/>
              <a:t>0</a:t>
            </a:r>
            <a:r>
              <a:rPr lang="en-US" b="1" dirty="0">
                <a:sym typeface="Symbol" panose="05050102010706020507" pitchFamily="18" charset="2"/>
              </a:rPr>
              <a:t></a:t>
            </a:r>
            <a:r>
              <a:rPr lang="en-US" b="1" dirty="0"/>
              <a:t>t + ½ a(</a:t>
            </a:r>
            <a:r>
              <a:rPr lang="en-US" b="1" dirty="0">
                <a:sym typeface="Symbol" panose="05050102010706020507" pitchFamily="18" charset="2"/>
              </a:rPr>
              <a:t></a:t>
            </a:r>
            <a:r>
              <a:rPr lang="en-US" b="1" dirty="0"/>
              <a:t>t)</a:t>
            </a:r>
            <a:r>
              <a:rPr lang="en-US" b="1" baseline="30000" dirty="0"/>
              <a:t>2</a:t>
            </a:r>
            <a:r>
              <a:rPr lang="en-US" b="1" dirty="0"/>
              <a:t>  (equation II)</a:t>
            </a:r>
          </a:p>
          <a:p>
            <a:endParaRPr lang="en-US" sz="1600" b="1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082216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/>
              <a:t>Example Problem 2</a:t>
            </a:r>
            <a:br>
              <a:rPr lang="en-US" sz="1800" b="1" dirty="0" smtClean="0"/>
            </a:br>
            <a:r>
              <a:rPr lang="en-US" sz="2000" dirty="0" smtClean="0"/>
              <a:t>A </a:t>
            </a:r>
            <a:r>
              <a:rPr lang="en-US" sz="2000" dirty="0"/>
              <a:t>car is 30 meters left of a sign.  The car is moving right at 20 m/s at </a:t>
            </a:r>
            <a:br>
              <a:rPr lang="en-US" sz="2000" dirty="0"/>
            </a:br>
            <a:r>
              <a:rPr lang="en-US" sz="2000" dirty="0"/>
              <a:t>this point.  The car slows at 2 m/s</a:t>
            </a:r>
            <a:r>
              <a:rPr lang="en-US" sz="2000" baseline="30000" dirty="0"/>
              <a:t>2</a:t>
            </a:r>
            <a:r>
              <a:rPr lang="en-US" sz="2000" dirty="0"/>
              <a:t>.  Assign the reference point at the sign.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(c)  What was the displacement of the car during the 8 seconds</a:t>
            </a:r>
            <a:r>
              <a:rPr lang="en-US" dirty="0" smtClean="0"/>
              <a:t>?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o </a:t>
            </a:r>
            <a:r>
              <a:rPr lang="en-US" dirty="0" smtClean="0"/>
              <a:t>= 20 m/s</a:t>
            </a:r>
          </a:p>
          <a:p>
            <a:r>
              <a:rPr lang="en-US" dirty="0" smtClean="0"/>
              <a:t>a = -2 m/s</a:t>
            </a:r>
            <a:r>
              <a:rPr lang="en-US" baseline="30000" dirty="0" smtClean="0"/>
              <a:t>2</a:t>
            </a:r>
          </a:p>
          <a:p>
            <a:r>
              <a:rPr lang="en-US" dirty="0"/>
              <a:t>t</a:t>
            </a:r>
            <a:r>
              <a:rPr lang="en-US" dirty="0" smtClean="0"/>
              <a:t> = 8 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sym typeface="Symbol" panose="05050102010706020507" pitchFamily="18" charset="2"/>
              </a:rPr>
              <a:t></a:t>
            </a:r>
            <a:r>
              <a:rPr lang="en-US" b="1" dirty="0"/>
              <a:t>X = V</a:t>
            </a:r>
            <a:r>
              <a:rPr lang="en-US" b="1" baseline="-25000" dirty="0"/>
              <a:t>0</a:t>
            </a:r>
            <a:r>
              <a:rPr lang="en-US" b="1" dirty="0">
                <a:sym typeface="Symbol" panose="05050102010706020507" pitchFamily="18" charset="2"/>
              </a:rPr>
              <a:t></a:t>
            </a:r>
            <a:r>
              <a:rPr lang="en-US" b="1" dirty="0"/>
              <a:t>t + ½ a(</a:t>
            </a:r>
            <a:r>
              <a:rPr lang="en-US" b="1" dirty="0">
                <a:sym typeface="Symbol" panose="05050102010706020507" pitchFamily="18" charset="2"/>
              </a:rPr>
              <a:t></a:t>
            </a:r>
            <a:r>
              <a:rPr lang="en-US" b="1" dirty="0"/>
              <a:t>t)</a:t>
            </a:r>
            <a:r>
              <a:rPr lang="en-US" b="1" baseline="30000" dirty="0"/>
              <a:t>2</a:t>
            </a:r>
            <a:r>
              <a:rPr lang="en-US" b="1" dirty="0"/>
              <a:t>  (equation II)</a:t>
            </a:r>
          </a:p>
          <a:p>
            <a:r>
              <a:rPr lang="en-US" sz="1600" b="1" dirty="0">
                <a:sym typeface="Symbol" panose="05050102010706020507" pitchFamily="18" charset="2"/>
              </a:rPr>
              <a:t></a:t>
            </a:r>
            <a:r>
              <a:rPr lang="en-US" sz="1600" b="1" dirty="0"/>
              <a:t>X = </a:t>
            </a:r>
            <a:r>
              <a:rPr lang="en-US" sz="1600" b="1" dirty="0" smtClean="0"/>
              <a:t>(20 m/s)(8s) </a:t>
            </a:r>
            <a:r>
              <a:rPr lang="en-US" sz="1600" b="1" dirty="0"/>
              <a:t>+ ½ </a:t>
            </a:r>
            <a:r>
              <a:rPr lang="en-US" sz="1600" b="1" dirty="0" smtClean="0"/>
              <a:t>(-2 m/s2 (</a:t>
            </a:r>
            <a:r>
              <a:rPr lang="en-US" sz="1600" b="1" dirty="0" smtClean="0">
                <a:sym typeface="Symbol" panose="05050102010706020507" pitchFamily="18" charset="2"/>
              </a:rPr>
              <a:t>8s</a:t>
            </a:r>
            <a:r>
              <a:rPr lang="en-US" sz="1600" b="1" dirty="0" smtClean="0"/>
              <a:t>)</a:t>
            </a:r>
            <a:r>
              <a:rPr lang="en-US" sz="1600" b="1" baseline="30000" dirty="0" smtClean="0"/>
              <a:t>2</a:t>
            </a:r>
          </a:p>
          <a:p>
            <a:r>
              <a:rPr lang="en-US" sz="1600" b="1" dirty="0">
                <a:sym typeface="Symbol" panose="05050102010706020507" pitchFamily="18" charset="2"/>
              </a:rPr>
              <a:t></a:t>
            </a:r>
            <a:r>
              <a:rPr lang="en-US" sz="1600" b="1" dirty="0"/>
              <a:t>X </a:t>
            </a:r>
            <a:r>
              <a:rPr lang="en-US" sz="1600" b="1" dirty="0" smtClean="0"/>
              <a:t>= 160 m – 64 m = 96 m right</a:t>
            </a:r>
            <a:endParaRPr lang="en-US" sz="1600" b="1" dirty="0"/>
          </a:p>
          <a:p>
            <a:endParaRPr lang="en-US" sz="1600" b="1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877901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/>
              <a:t>Example Problem 2</a:t>
            </a:r>
            <a:br>
              <a:rPr lang="en-US" sz="1800" b="1" dirty="0" smtClean="0"/>
            </a:br>
            <a:r>
              <a:rPr lang="en-US" sz="2000" dirty="0" smtClean="0"/>
              <a:t>A </a:t>
            </a:r>
            <a:r>
              <a:rPr lang="en-US" sz="2000" dirty="0"/>
              <a:t>car is 30 meters left of a sign.  The car is moving right at 20 m/s at </a:t>
            </a:r>
            <a:br>
              <a:rPr lang="en-US" sz="2000" dirty="0"/>
            </a:br>
            <a:r>
              <a:rPr lang="en-US" sz="2000" dirty="0"/>
              <a:t>this point.  The car slows at 2 m/s</a:t>
            </a:r>
            <a:r>
              <a:rPr lang="en-US" sz="2000" baseline="30000" dirty="0"/>
              <a:t>2</a:t>
            </a:r>
            <a:r>
              <a:rPr lang="en-US" sz="2000" dirty="0"/>
              <a:t>.  Assign the reference point at the sign.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(d)  What is the position of the car after the 8 seconds?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o </a:t>
            </a:r>
            <a:r>
              <a:rPr lang="en-US" dirty="0" smtClean="0"/>
              <a:t>= 20 m/s</a:t>
            </a:r>
          </a:p>
          <a:p>
            <a:r>
              <a:rPr lang="en-US" dirty="0" smtClean="0"/>
              <a:t>a = -2 m/s</a:t>
            </a:r>
            <a:r>
              <a:rPr lang="en-US" baseline="30000" dirty="0" smtClean="0"/>
              <a:t>2</a:t>
            </a:r>
          </a:p>
          <a:p>
            <a:r>
              <a:rPr lang="en-US" dirty="0"/>
              <a:t>t</a:t>
            </a:r>
            <a:r>
              <a:rPr lang="en-US" dirty="0" smtClean="0"/>
              <a:t> = 8 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b="1" dirty="0" smtClean="0">
              <a:sym typeface="Symbol" panose="05050102010706020507" pitchFamily="18" charset="2"/>
            </a:endParaRPr>
          </a:p>
          <a:p>
            <a:r>
              <a:rPr lang="en-US" b="1" dirty="0" smtClean="0">
                <a:sym typeface="Symbol" panose="05050102010706020507" pitchFamily="18" charset="2"/>
              </a:rPr>
              <a:t>Position is displacement added to starting position</a:t>
            </a:r>
          </a:p>
          <a:p>
            <a:r>
              <a:rPr lang="en-US" b="1" dirty="0">
                <a:sym typeface="Symbol" panose="05050102010706020507" pitchFamily="18" charset="2"/>
              </a:rPr>
              <a:t></a:t>
            </a:r>
            <a:r>
              <a:rPr lang="en-US" b="1" dirty="0"/>
              <a:t>X = </a:t>
            </a:r>
            <a:r>
              <a:rPr lang="en-US" b="1" dirty="0" err="1" smtClean="0"/>
              <a:t>X</a:t>
            </a:r>
            <a:r>
              <a:rPr lang="en-US" b="1" baseline="-25000" dirty="0" err="1" smtClean="0"/>
              <a:t>o</a:t>
            </a:r>
            <a:r>
              <a:rPr lang="en-US" b="1" dirty="0" err="1" smtClean="0"/>
              <a:t>+X</a:t>
            </a:r>
            <a:r>
              <a:rPr lang="en-US" b="1" baseline="-25000" dirty="0" err="1" smtClean="0"/>
              <a:t>f</a:t>
            </a:r>
            <a:r>
              <a:rPr lang="en-US" b="1" dirty="0" smtClean="0"/>
              <a:t> = </a:t>
            </a:r>
            <a:r>
              <a:rPr lang="en-US" b="1" dirty="0" smtClean="0">
                <a:sym typeface="Symbol" panose="05050102010706020507" pitchFamily="18" charset="2"/>
              </a:rPr>
              <a:t>-30 m + 96 m </a:t>
            </a:r>
          </a:p>
          <a:p>
            <a:pPr marL="0" indent="0">
              <a:buNone/>
            </a:pPr>
            <a:r>
              <a:rPr lang="en-US" b="1" dirty="0" smtClean="0">
                <a:sym typeface="Symbol" panose="05050102010706020507" pitchFamily="18" charset="2"/>
              </a:rPr>
              <a:t>= 66 m to the right of the sign (or  96 m right of its starting point).</a:t>
            </a:r>
            <a:endParaRPr lang="en-US" b="1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954197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/>
              <a:t>Example Problem 3</a:t>
            </a:r>
            <a:br>
              <a:rPr lang="en-US" sz="1800" b="1" dirty="0" smtClean="0"/>
            </a:br>
            <a:r>
              <a:rPr lang="en-US" sz="2000" dirty="0"/>
              <a:t>A cart is moving in the negative direction at 4 m/s.  The cart hits a spring and </a:t>
            </a:r>
            <a:r>
              <a:rPr lang="en-US" sz="2000" dirty="0" smtClean="0"/>
              <a:t>rebounds  </a:t>
            </a:r>
            <a:r>
              <a:rPr lang="en-US" sz="2000" dirty="0"/>
              <a:t>at 3 m/s.  The cart is in contact with the spring for 0.35 seconds.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(a)  What was the average acceleration of the cart during the </a:t>
            </a:r>
            <a:r>
              <a:rPr lang="en-US" dirty="0" smtClean="0"/>
              <a:t> </a:t>
            </a:r>
            <a:r>
              <a:rPr lang="en-US" dirty="0"/>
              <a:t>time the cart was in contact with the spring? </a:t>
            </a:r>
            <a:endParaRPr lang="en-US" dirty="0" smtClean="0"/>
          </a:p>
          <a:p>
            <a:r>
              <a:rPr lang="en-US" dirty="0" smtClean="0"/>
              <a:t>V</a:t>
            </a:r>
            <a:r>
              <a:rPr lang="en-US" baseline="-25000" dirty="0" smtClean="0"/>
              <a:t>o </a:t>
            </a:r>
            <a:r>
              <a:rPr lang="en-US" dirty="0" smtClean="0"/>
              <a:t>= -4 m/s</a:t>
            </a:r>
          </a:p>
          <a:p>
            <a:r>
              <a:rPr lang="en-US" dirty="0" err="1" smtClean="0"/>
              <a:t>V</a:t>
            </a:r>
            <a:r>
              <a:rPr lang="en-US" baseline="-25000" dirty="0" err="1" smtClean="0"/>
              <a:t>f</a:t>
            </a:r>
            <a:r>
              <a:rPr lang="en-US" dirty="0" smtClean="0"/>
              <a:t> = </a:t>
            </a:r>
            <a:r>
              <a:rPr lang="en-US" dirty="0"/>
              <a:t>3</a:t>
            </a:r>
            <a:r>
              <a:rPr lang="en-US" dirty="0" smtClean="0"/>
              <a:t> m/s</a:t>
            </a:r>
            <a:endParaRPr lang="en-US" baseline="30000" dirty="0" smtClean="0"/>
          </a:p>
          <a:p>
            <a:r>
              <a:rPr lang="en-US" dirty="0"/>
              <a:t>t</a:t>
            </a:r>
            <a:r>
              <a:rPr lang="en-US" dirty="0" smtClean="0"/>
              <a:t> = 0.35 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ym typeface="Symbol" panose="05050102010706020507" pitchFamily="18" charset="2"/>
              </a:rPr>
              <a:t>Which equation do we use?</a:t>
            </a:r>
          </a:p>
        </p:txBody>
      </p:sp>
    </p:spTree>
    <p:extLst>
      <p:ext uri="{BB962C8B-B14F-4D97-AF65-F5344CB8AC3E}">
        <p14:creationId xmlns:p14="http://schemas.microsoft.com/office/powerpoint/2010/main" val="4168887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</p:spPr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Scalar vs. Vector quantities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982663" y="2667000"/>
            <a:ext cx="7704137" cy="3332163"/>
          </a:xfrm>
        </p:spPr>
        <p:txBody>
          <a:bodyPr/>
          <a:lstStyle/>
          <a:p>
            <a:r>
              <a:rPr lang="en-US" altLang="en-US" smtClean="0"/>
              <a:t>Scalar quantities only have a magnitude</a:t>
            </a:r>
          </a:p>
          <a:p>
            <a:r>
              <a:rPr lang="en-US" altLang="en-US" smtClean="0"/>
              <a:t>Vector quantities have both magnitude and direction.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/>
              <a:t>Example Problem 3</a:t>
            </a:r>
            <a:br>
              <a:rPr lang="en-US" sz="1800" b="1" dirty="0" smtClean="0"/>
            </a:br>
            <a:r>
              <a:rPr lang="en-US" sz="2000" dirty="0"/>
              <a:t>A cart is moving in the negative direction at 4 m/s.  The cart hits a spring and </a:t>
            </a:r>
            <a:r>
              <a:rPr lang="en-US" sz="2000" dirty="0" smtClean="0"/>
              <a:t>rebounds  </a:t>
            </a:r>
            <a:r>
              <a:rPr lang="en-US" sz="2000" dirty="0"/>
              <a:t>at 3 m/s.  The cart is in contact with the spring for 0.35 seconds.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(a)  What was the average acceleration of the cart during the </a:t>
            </a:r>
            <a:r>
              <a:rPr lang="en-US" dirty="0" smtClean="0"/>
              <a:t> </a:t>
            </a:r>
            <a:r>
              <a:rPr lang="en-US" dirty="0"/>
              <a:t>time the cart was in contact with the spring? </a:t>
            </a:r>
            <a:endParaRPr lang="en-US" dirty="0" smtClean="0"/>
          </a:p>
          <a:p>
            <a:r>
              <a:rPr lang="en-US" dirty="0" smtClean="0"/>
              <a:t>V</a:t>
            </a:r>
            <a:r>
              <a:rPr lang="en-US" baseline="-25000" dirty="0" smtClean="0"/>
              <a:t>o </a:t>
            </a:r>
            <a:r>
              <a:rPr lang="en-US" dirty="0" smtClean="0"/>
              <a:t>= -4 m/s</a:t>
            </a:r>
          </a:p>
          <a:p>
            <a:r>
              <a:rPr lang="en-US" dirty="0" err="1" smtClean="0"/>
              <a:t>V</a:t>
            </a:r>
            <a:r>
              <a:rPr lang="en-US" baseline="-25000" dirty="0" err="1" smtClean="0"/>
              <a:t>f</a:t>
            </a:r>
            <a:r>
              <a:rPr lang="en-US" dirty="0" smtClean="0"/>
              <a:t> = </a:t>
            </a:r>
            <a:r>
              <a:rPr lang="en-US" dirty="0"/>
              <a:t>3</a:t>
            </a:r>
            <a:r>
              <a:rPr lang="en-US" dirty="0" smtClean="0"/>
              <a:t> m/s</a:t>
            </a:r>
            <a:endParaRPr lang="en-US" baseline="30000" dirty="0" smtClean="0"/>
          </a:p>
          <a:p>
            <a:r>
              <a:rPr lang="en-US" dirty="0"/>
              <a:t>t</a:t>
            </a:r>
            <a:r>
              <a:rPr lang="en-US" dirty="0" smtClean="0"/>
              <a:t> = 0.35 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b="1" dirty="0" err="1" smtClean="0">
                    <a:sym typeface="Symbol" panose="05050102010706020507" pitchFamily="18" charset="2"/>
                  </a:rPr>
                  <a:t>a</a:t>
                </a:r>
                <a:r>
                  <a:rPr lang="en-US" sz="2000" b="1" baseline="-25000" dirty="0" err="1" smtClean="0">
                    <a:sym typeface="Symbol" panose="05050102010706020507" pitchFamily="18" charset="2"/>
                  </a:rPr>
                  <a:t>avg</a:t>
                </a:r>
                <a:r>
                  <a:rPr lang="en-US" sz="2000" b="1" dirty="0" smtClean="0">
                    <a:sym typeface="Symbol" panose="05050102010706020507" pitchFamily="18" charset="2"/>
                  </a:rPr>
                  <a:t> = ∆v/</a:t>
                </a:r>
                <a:r>
                  <a:rPr lang="en-US" sz="2000" b="1" dirty="0">
                    <a:sym typeface="Symbol" panose="05050102010706020507" pitchFamily="18" charset="2"/>
                  </a:rPr>
                  <a:t> ∆ </a:t>
                </a:r>
                <a:r>
                  <a:rPr lang="en-US" sz="2000" b="1" dirty="0" smtClean="0">
                    <a:sym typeface="Symbol" panose="05050102010706020507" pitchFamily="18" charset="2"/>
                  </a:rPr>
                  <a:t>t </a:t>
                </a:r>
                <a:r>
                  <a:rPr lang="en-US" sz="2000" dirty="0" smtClean="0">
                    <a:sym typeface="Symbol" panose="05050102010706020507" pitchFamily="18" charset="2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>
                            <a:sym typeface="Symbol" panose="05050102010706020507" pitchFamily="18" charset="2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dirty="0"/>
                          <m:t>V</m:t>
                        </m:r>
                        <m:r>
                          <m:rPr>
                            <m:nor/>
                          </m:rPr>
                          <a:rPr lang="en-US" sz="2000" baseline="-25000" dirty="0"/>
                          <m:t>f</m:t>
                        </m:r>
                        <m:r>
                          <m:rPr>
                            <m:nor/>
                          </m:rPr>
                          <a:rPr lang="en-US" sz="2000" dirty="0"/>
                          <m:t> − </m:t>
                        </m:r>
                        <m:r>
                          <m:rPr>
                            <m:nor/>
                          </m:rPr>
                          <a:rPr lang="en-US" sz="2000" dirty="0"/>
                          <m:t>Vo</m:t>
                        </m:r>
                        <m:r>
                          <m:rPr>
                            <m:nor/>
                          </m:rPr>
                          <a:rPr lang="en-US" sz="2000" baseline="-25000" dirty="0"/>
                          <m:t> 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>
                            <a:sym typeface="Symbol" panose="05050102010706020507" pitchFamily="18" charset="2"/>
                          </a:rPr>
                          <m:t>∆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000" dirty="0" smtClean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>
                            <a:sym typeface="Symbol" panose="05050102010706020507" pitchFamily="18" charset="2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0" i="0" dirty="0" smtClean="0">
                            <a:sym typeface="Symbol" panose="05050102010706020507" pitchFamily="18" charset="2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lang="en-US" sz="2000" b="0" i="0" dirty="0" smtClean="0">
                            <a:sym typeface="Symbol" panose="05050102010706020507" pitchFamily="18" charset="2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000" b="0" i="0" dirty="0" smtClean="0">
                            <a:sym typeface="Symbol" panose="05050102010706020507" pitchFamily="18" charset="2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2000" b="0" i="0" dirty="0" smtClean="0">
                            <a:sym typeface="Symbol" panose="05050102010706020507" pitchFamily="18" charset="2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000" dirty="0"/>
                          <m:t> − </m:t>
                        </m:r>
                        <m:r>
                          <m:rPr>
                            <m:nor/>
                          </m:rPr>
                          <a:rPr lang="en-US" sz="2000" b="0" i="0" dirty="0" smtClean="0"/>
                          <m:t>(−4</m:t>
                        </m:r>
                        <m:r>
                          <m:rPr>
                            <m:nor/>
                          </m:rPr>
                          <a:rPr lang="en-US" sz="2000" b="0" i="0" dirty="0" smtClean="0"/>
                          <m:t>m</m:t>
                        </m:r>
                        <m:r>
                          <m:rPr>
                            <m:nor/>
                          </m:rPr>
                          <a:rPr lang="en-US" sz="2000" b="0" i="0" dirty="0" smtClean="0"/>
                          <m:t>/</m:t>
                        </m:r>
                        <m:r>
                          <m:rPr>
                            <m:nor/>
                          </m:rPr>
                          <a:rPr lang="en-US" sz="2000" b="0" i="0" dirty="0" smtClean="0"/>
                          <m:t>s</m:t>
                        </m:r>
                        <m:r>
                          <m:rPr>
                            <m:nor/>
                          </m:rPr>
                          <a:rPr lang="en-US" sz="2000" b="0" i="0" dirty="0" smtClean="0"/>
                          <m:t>))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dirty="0" smtClean="0"/>
                          <m:t>0.35 </m:t>
                        </m:r>
                        <m:r>
                          <m:rPr>
                            <m:nor/>
                          </m:rPr>
                          <a:rPr lang="en-US" sz="2000" b="0" i="0" dirty="0" smtClean="0"/>
                          <m:t>s</m:t>
                        </m:r>
                      </m:den>
                    </m:f>
                  </m:oMath>
                </a14:m>
                <a:r>
                  <a:rPr lang="en-US" sz="2000" dirty="0" smtClean="0">
                    <a:sym typeface="Symbol" panose="05050102010706020507" pitchFamily="18" charset="2"/>
                  </a:rPr>
                  <a:t> = 20 m/s</a:t>
                </a:r>
                <a:r>
                  <a:rPr lang="en-US" sz="2000" baseline="30000" dirty="0" smtClean="0">
                    <a:sym typeface="Symbol" panose="05050102010706020507" pitchFamily="18" charset="2"/>
                  </a:rPr>
                  <a:t>2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3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9103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/>
              <a:t>Example Problem 3</a:t>
            </a:r>
            <a:br>
              <a:rPr lang="en-US" sz="1800" b="1" dirty="0" smtClean="0"/>
            </a:br>
            <a:r>
              <a:rPr lang="en-US" sz="2000" dirty="0"/>
              <a:t>A cart is moving in the negative direction at 4 m/s.  The cart hits a spring and </a:t>
            </a:r>
            <a:r>
              <a:rPr lang="en-US" sz="2000" dirty="0" smtClean="0"/>
              <a:t>rebounds  </a:t>
            </a:r>
            <a:r>
              <a:rPr lang="en-US" sz="2000" dirty="0"/>
              <a:t>at 3 m/s.  The cart is in contact with the spring for 0.35 seconds.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(b)  How much time did the spring need to stop the cart?</a:t>
            </a:r>
          </a:p>
          <a:p>
            <a:r>
              <a:rPr lang="en-US" sz="2000" dirty="0" smtClean="0"/>
              <a:t>V</a:t>
            </a:r>
            <a:r>
              <a:rPr lang="en-US" sz="2000" baseline="-25000" dirty="0" smtClean="0"/>
              <a:t>o </a:t>
            </a:r>
            <a:r>
              <a:rPr lang="en-US" sz="2000" dirty="0" smtClean="0"/>
              <a:t>= -4 m/s</a:t>
            </a:r>
          </a:p>
          <a:p>
            <a:r>
              <a:rPr lang="en-US" sz="2000" dirty="0" err="1" smtClean="0"/>
              <a:t>V</a:t>
            </a:r>
            <a:r>
              <a:rPr lang="en-US" sz="2000" baseline="-25000" dirty="0" err="1" smtClean="0"/>
              <a:t>f</a:t>
            </a:r>
            <a:r>
              <a:rPr lang="en-US" sz="2000" dirty="0" smtClean="0"/>
              <a:t> = </a:t>
            </a:r>
            <a:r>
              <a:rPr lang="en-US" sz="2000" dirty="0"/>
              <a:t>3</a:t>
            </a:r>
            <a:r>
              <a:rPr lang="en-US" sz="2000" dirty="0" smtClean="0"/>
              <a:t> m/s</a:t>
            </a:r>
            <a:endParaRPr lang="en-US" sz="2000" baseline="30000" dirty="0" smtClean="0"/>
          </a:p>
          <a:p>
            <a:r>
              <a:rPr lang="en-US" sz="2000" dirty="0"/>
              <a:t>t</a:t>
            </a:r>
            <a:r>
              <a:rPr lang="en-US" sz="2000" dirty="0" smtClean="0"/>
              <a:t> = ?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 = 20 m/s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𝑾𝒉𝒊𝒄𝒉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𝑬𝒒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𝒅𝒐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𝒘𝒆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𝒖𝒔𝒆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? </m:t>
                    </m:r>
                  </m:oMath>
                </a14:m>
                <a:endParaRPr lang="en-US" b="1" dirty="0" smtClean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3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656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/>
              <a:t>Example Problem 3</a:t>
            </a:r>
            <a:br>
              <a:rPr lang="en-US" sz="1800" b="1" dirty="0" smtClean="0"/>
            </a:br>
            <a:r>
              <a:rPr lang="en-US" sz="2000" dirty="0"/>
              <a:t>A cart is moving in the negative direction at 4 m/s.  The cart hits a spring and </a:t>
            </a:r>
            <a:r>
              <a:rPr lang="en-US" sz="2000" dirty="0" smtClean="0"/>
              <a:t>rebounds  </a:t>
            </a:r>
            <a:r>
              <a:rPr lang="en-US" sz="2000" dirty="0"/>
              <a:t>at 3 m/s.  The cart is in contact with the spring for 0.35 seconds.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(b)  How much time did the spring need to stop the cart?</a:t>
            </a:r>
          </a:p>
          <a:p>
            <a:r>
              <a:rPr lang="en-US" sz="2000" dirty="0" smtClean="0"/>
              <a:t>V</a:t>
            </a:r>
            <a:r>
              <a:rPr lang="en-US" sz="2000" baseline="-25000" dirty="0" smtClean="0"/>
              <a:t>o </a:t>
            </a:r>
            <a:r>
              <a:rPr lang="en-US" sz="2000" dirty="0" smtClean="0"/>
              <a:t>= -4 m/s</a:t>
            </a:r>
          </a:p>
          <a:p>
            <a:r>
              <a:rPr lang="en-US" sz="2000" dirty="0" err="1" smtClean="0"/>
              <a:t>V</a:t>
            </a:r>
            <a:r>
              <a:rPr lang="en-US" sz="2000" baseline="-25000" dirty="0" err="1" smtClean="0"/>
              <a:t>f</a:t>
            </a:r>
            <a:r>
              <a:rPr lang="en-US" sz="2000" dirty="0" smtClean="0"/>
              <a:t> = </a:t>
            </a:r>
            <a:r>
              <a:rPr lang="en-US" sz="2000" dirty="0"/>
              <a:t>3</a:t>
            </a:r>
            <a:r>
              <a:rPr lang="en-US" sz="2000" dirty="0" smtClean="0"/>
              <a:t> m/s</a:t>
            </a:r>
            <a:endParaRPr lang="en-US" sz="2000" baseline="30000" dirty="0" smtClean="0"/>
          </a:p>
          <a:p>
            <a:r>
              <a:rPr lang="en-US" sz="2000" dirty="0"/>
              <a:t>t</a:t>
            </a:r>
            <a:r>
              <a:rPr lang="en-US" sz="2000" dirty="0" smtClean="0"/>
              <a:t> = ?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 = 20 m/s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 dirty="0"/>
                      <m:t>V</m:t>
                    </m:r>
                    <m:r>
                      <m:rPr>
                        <m:nor/>
                      </m:rPr>
                      <a:rPr lang="en-US" sz="2000" b="1" baseline="-25000" dirty="0"/>
                      <m:t>f</m:t>
                    </m:r>
                    <m:r>
                      <m:rPr>
                        <m:nor/>
                      </m:rPr>
                      <a:rPr lang="en-US" sz="2000" b="1" dirty="0"/>
                      <m:t> </m:t>
                    </m:r>
                    <m:r>
                      <m:rPr>
                        <m:nor/>
                      </m:rPr>
                      <a:rPr lang="en-US" sz="2000" b="1" i="0" dirty="0" smtClean="0"/>
                      <m:t>=</m:t>
                    </m:r>
                    <m:r>
                      <m:rPr>
                        <m:nor/>
                      </m:rPr>
                      <a:rPr lang="en-US" sz="2000" b="1" dirty="0"/>
                      <m:t> </m:t>
                    </m:r>
                    <m:r>
                      <m:rPr>
                        <m:nor/>
                      </m:rPr>
                      <a:rPr lang="en-US" sz="2000" b="1" dirty="0"/>
                      <m:t>Vo</m:t>
                    </m:r>
                    <m:r>
                      <m:rPr>
                        <m:nor/>
                      </m:rPr>
                      <a:rPr lang="en-US" sz="2000" b="1" baseline="-25000" dirty="0"/>
                      <m:t> </m:t>
                    </m:r>
                    <m:r>
                      <m:rPr>
                        <m:nor/>
                      </m:rPr>
                      <a:rPr lang="en-US" sz="2000" b="1" i="0" dirty="0" smtClean="0"/>
                      <m:t>+</m:t>
                    </m:r>
                  </m:oMath>
                </a14:m>
                <a:r>
                  <a:rPr lang="en-US" sz="2000" b="1" dirty="0">
                    <a:sym typeface="Symbol" panose="05050102010706020507" pitchFamily="18" charset="2"/>
                  </a:rPr>
                  <a:t>a ∆ </a:t>
                </a:r>
                <a:r>
                  <a:rPr lang="en-US" sz="2000" b="1" dirty="0" smtClean="0">
                    <a:sym typeface="Symbol" panose="05050102010706020507" pitchFamily="18" charset="2"/>
                  </a:rPr>
                  <a:t>t (Eq.1)</a:t>
                </a:r>
                <a:endParaRPr lang="en-US" sz="2000" baseline="30000" dirty="0">
                  <a:sym typeface="Symbol" panose="05050102010706020507" pitchFamily="18" charset="2"/>
                </a:endParaRPr>
              </a:p>
              <a:p>
                <a:endParaRPr lang="en-US" b="1" dirty="0" smtClean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3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89742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/>
              <a:t>Example Problem 3</a:t>
            </a:r>
            <a:br>
              <a:rPr lang="en-US" sz="1800" b="1" dirty="0" smtClean="0"/>
            </a:br>
            <a:r>
              <a:rPr lang="en-US" sz="2000" dirty="0"/>
              <a:t>A cart is moving in the negative direction at 4 m/s.  The cart hits a spring and </a:t>
            </a:r>
            <a:r>
              <a:rPr lang="en-US" sz="2000" dirty="0" smtClean="0"/>
              <a:t>rebounds  </a:t>
            </a:r>
            <a:r>
              <a:rPr lang="en-US" sz="2000" dirty="0"/>
              <a:t>at 3 m/s.  The cart is in contact with the spring for 0.35 seconds.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(b)  How much time did the spring need to stop the cart?</a:t>
            </a:r>
          </a:p>
          <a:p>
            <a:r>
              <a:rPr lang="en-US" sz="2000" dirty="0" smtClean="0"/>
              <a:t>V</a:t>
            </a:r>
            <a:r>
              <a:rPr lang="en-US" sz="2000" baseline="-25000" dirty="0" smtClean="0"/>
              <a:t>o </a:t>
            </a:r>
            <a:r>
              <a:rPr lang="en-US" sz="2000" dirty="0" smtClean="0"/>
              <a:t>= -4 m/s</a:t>
            </a:r>
          </a:p>
          <a:p>
            <a:r>
              <a:rPr lang="en-US" sz="2000" dirty="0" err="1" smtClean="0"/>
              <a:t>V</a:t>
            </a:r>
            <a:r>
              <a:rPr lang="en-US" sz="2000" baseline="-25000" dirty="0" err="1" smtClean="0"/>
              <a:t>f</a:t>
            </a:r>
            <a:r>
              <a:rPr lang="en-US" sz="2000" dirty="0" smtClean="0"/>
              <a:t> = </a:t>
            </a:r>
            <a:r>
              <a:rPr lang="en-US" sz="2000" dirty="0"/>
              <a:t>0</a:t>
            </a:r>
            <a:r>
              <a:rPr lang="en-US" sz="2000" dirty="0" smtClean="0"/>
              <a:t> m/s</a:t>
            </a:r>
            <a:endParaRPr lang="en-US" sz="2000" baseline="30000" dirty="0" smtClean="0"/>
          </a:p>
          <a:p>
            <a:r>
              <a:rPr lang="en-US" sz="2000" dirty="0"/>
              <a:t>t</a:t>
            </a:r>
            <a:r>
              <a:rPr lang="en-US" sz="2000" dirty="0" smtClean="0"/>
              <a:t> = ?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 = 20 m/s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 dirty="0"/>
                      <m:t>V</m:t>
                    </m:r>
                    <m:r>
                      <m:rPr>
                        <m:nor/>
                      </m:rPr>
                      <a:rPr lang="en-US" sz="2000" b="1" baseline="-25000" dirty="0"/>
                      <m:t>f</m:t>
                    </m:r>
                    <m:r>
                      <m:rPr>
                        <m:nor/>
                      </m:rPr>
                      <a:rPr lang="en-US" sz="2000" b="1" dirty="0"/>
                      <m:t> </m:t>
                    </m:r>
                    <m:r>
                      <m:rPr>
                        <m:nor/>
                      </m:rPr>
                      <a:rPr lang="en-US" sz="2000" b="1" i="0" dirty="0" smtClean="0"/>
                      <m:t>=</m:t>
                    </m:r>
                    <m:r>
                      <m:rPr>
                        <m:nor/>
                      </m:rPr>
                      <a:rPr lang="en-US" sz="2000" b="1" dirty="0"/>
                      <m:t> </m:t>
                    </m:r>
                    <m:r>
                      <m:rPr>
                        <m:nor/>
                      </m:rPr>
                      <a:rPr lang="en-US" sz="2000" b="1" dirty="0"/>
                      <m:t>Vo</m:t>
                    </m:r>
                    <m:r>
                      <m:rPr>
                        <m:nor/>
                      </m:rPr>
                      <a:rPr lang="en-US" sz="2000" b="1" baseline="-25000" dirty="0"/>
                      <m:t> </m:t>
                    </m:r>
                    <m:r>
                      <m:rPr>
                        <m:nor/>
                      </m:rPr>
                      <a:rPr lang="en-US" sz="2000" b="1" i="0" dirty="0" smtClean="0"/>
                      <m:t>+</m:t>
                    </m:r>
                  </m:oMath>
                </a14:m>
                <a:r>
                  <a:rPr lang="en-US" sz="2000" b="1" dirty="0">
                    <a:sym typeface="Symbol" panose="05050102010706020507" pitchFamily="18" charset="2"/>
                  </a:rPr>
                  <a:t>a ∆ </a:t>
                </a:r>
                <a:r>
                  <a:rPr lang="en-US" sz="2000" b="1" dirty="0" smtClean="0">
                    <a:sym typeface="Symbol" panose="05050102010706020507" pitchFamily="18" charset="2"/>
                  </a:rPr>
                  <a:t>t </a:t>
                </a:r>
                <a:endParaRPr lang="en-US" sz="2000" baseline="30000" dirty="0">
                  <a:sym typeface="Symbol" panose="05050102010706020507" pitchFamily="18" charset="2"/>
                </a:endParaRPr>
              </a:p>
              <a:p>
                <a:r>
                  <a:rPr lang="en-US" sz="2000" b="1" dirty="0" smtClean="0">
                    <a:sym typeface="Symbol" panose="05050102010706020507" pitchFamily="18" charset="2"/>
                  </a:rPr>
                  <a:t>0 m/s = (-4 m/s) + (20m/s</a:t>
                </a:r>
                <a:r>
                  <a:rPr lang="en-US" sz="2000" b="1" baseline="30000" dirty="0" smtClean="0">
                    <a:sym typeface="Symbol" panose="05050102010706020507" pitchFamily="18" charset="2"/>
                  </a:rPr>
                  <a:t>2</a:t>
                </a:r>
                <a:r>
                  <a:rPr lang="en-US" sz="2000" b="1" dirty="0" smtClean="0">
                    <a:sym typeface="Symbol" panose="05050102010706020507" pitchFamily="18" charset="2"/>
                  </a:rPr>
                  <a:t>)∆ t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sym typeface="Symbol" panose="05050102010706020507" pitchFamily="18" charset="2"/>
                          </a:rPr>
                          <m:t>4 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ym typeface="Symbol" panose="05050102010706020507" pitchFamily="18" charset="2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000" b="1" dirty="0">
                            <a:sym typeface="Symbol" panose="05050102010706020507" pitchFamily="18" charset="2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2000" b="1" dirty="0">
                            <a:sym typeface="Symbol" panose="05050102010706020507" pitchFamily="18" charset="2"/>
                          </a:rPr>
                          <m:t>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sym typeface="Symbol" panose="05050102010706020507" pitchFamily="18" charset="2"/>
                          </a:rPr>
                          <m:t>20</m:t>
                        </m:r>
                        <m:r>
                          <m:rPr>
                            <m:nor/>
                          </m:rPr>
                          <a:rPr lang="en-US" sz="2000" b="1" dirty="0">
                            <a:sym typeface="Symbol" panose="05050102010706020507" pitchFamily="18" charset="2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000" b="1" dirty="0">
                            <a:sym typeface="Symbol" panose="05050102010706020507" pitchFamily="18" charset="2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2000" b="1" dirty="0">
                            <a:sym typeface="Symbol" panose="05050102010706020507" pitchFamily="18" charset="2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000" b="1" baseline="30000" dirty="0"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b="1" dirty="0" smtClean="0">
                    <a:sym typeface="Symbol" panose="05050102010706020507" pitchFamily="18" charset="2"/>
                  </a:rPr>
                  <a:t> = 0.2 s</a:t>
                </a:r>
              </a:p>
              <a:p>
                <a:endParaRPr lang="en-US" b="1" dirty="0" smtClean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3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3845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/>
              <a:t>Example Problem 3</a:t>
            </a:r>
            <a:br>
              <a:rPr lang="en-US" sz="1800" b="1" dirty="0" smtClean="0"/>
            </a:br>
            <a:r>
              <a:rPr lang="en-US" sz="2000" dirty="0"/>
              <a:t>A cart is moving in the negative direction at 4 m/s.  The cart hits a spring and </a:t>
            </a:r>
            <a:r>
              <a:rPr lang="en-US" sz="2000" dirty="0" smtClean="0"/>
              <a:t>rebounds  </a:t>
            </a:r>
            <a:r>
              <a:rPr lang="en-US" sz="2000" dirty="0"/>
              <a:t>at 3 m/s.  The cart is in contact with the spring for 0.35 seconds.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(c)  What was the maximum distance the spring was compressed by the cart? </a:t>
            </a:r>
            <a:endParaRPr lang="en-US" sz="2400" dirty="0" smtClean="0"/>
          </a:p>
          <a:p>
            <a:r>
              <a:rPr lang="en-US" sz="2400" dirty="0" smtClean="0"/>
              <a:t>V</a:t>
            </a:r>
            <a:r>
              <a:rPr lang="en-US" sz="2400" baseline="-25000" dirty="0" smtClean="0"/>
              <a:t>o </a:t>
            </a:r>
            <a:r>
              <a:rPr lang="en-US" sz="2400" dirty="0" smtClean="0"/>
              <a:t>= -4 m/s</a:t>
            </a:r>
          </a:p>
          <a:p>
            <a:r>
              <a:rPr lang="en-US" sz="2400" dirty="0" err="1" smtClean="0"/>
              <a:t>V</a:t>
            </a:r>
            <a:r>
              <a:rPr lang="en-US" sz="2400" baseline="-25000" dirty="0" err="1" smtClean="0"/>
              <a:t>f</a:t>
            </a:r>
            <a:r>
              <a:rPr lang="en-US" sz="2400" dirty="0" smtClean="0"/>
              <a:t> = </a:t>
            </a:r>
            <a:r>
              <a:rPr lang="en-US" sz="2400" dirty="0"/>
              <a:t>0</a:t>
            </a:r>
            <a:r>
              <a:rPr lang="en-US" sz="2400" dirty="0" smtClean="0"/>
              <a:t> m/s</a:t>
            </a:r>
            <a:endParaRPr lang="en-US" sz="2400" baseline="30000" dirty="0" smtClean="0"/>
          </a:p>
          <a:p>
            <a:r>
              <a:rPr lang="en-US" sz="2400" dirty="0"/>
              <a:t>t</a:t>
            </a:r>
            <a:r>
              <a:rPr lang="en-US" sz="2400" dirty="0" smtClean="0"/>
              <a:t> = 0.2 s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 = 20 m/s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>
                <a:sym typeface="Symbol" panose="05050102010706020507" pitchFamily="18" charset="2"/>
              </a:rPr>
              <a:t>Which </a:t>
            </a:r>
            <a:r>
              <a:rPr lang="en-US" b="1" dirty="0" err="1" smtClean="0">
                <a:sym typeface="Symbol" panose="05050102010706020507" pitchFamily="18" charset="2"/>
              </a:rPr>
              <a:t>Eq</a:t>
            </a:r>
            <a:r>
              <a:rPr lang="en-US" b="1" dirty="0" smtClean="0">
                <a:sym typeface="Symbol" panose="05050102010706020507" pitchFamily="18" charset="2"/>
              </a:rPr>
              <a:t> do we use?</a:t>
            </a:r>
            <a:endParaRPr lang="en-US" sz="2000" b="1" dirty="0" smtClean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352069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/>
              <a:t>Example Problem 3</a:t>
            </a:r>
            <a:br>
              <a:rPr lang="en-US" sz="1800" b="1" dirty="0" smtClean="0"/>
            </a:br>
            <a:r>
              <a:rPr lang="en-US" sz="2000" dirty="0"/>
              <a:t>A cart is moving in the negative direction at 4 m/s.  The cart hits a spring and </a:t>
            </a:r>
            <a:r>
              <a:rPr lang="en-US" sz="2000" dirty="0" smtClean="0"/>
              <a:t>rebounds  </a:t>
            </a:r>
            <a:r>
              <a:rPr lang="en-US" sz="2000" dirty="0"/>
              <a:t>at 3 m/s.  The cart is in contact with the spring for 0.35 seconds.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(c)  What was the maximum distance the spring was compressed by the cart? </a:t>
            </a:r>
            <a:endParaRPr lang="en-US" sz="2400" dirty="0" smtClean="0"/>
          </a:p>
          <a:p>
            <a:r>
              <a:rPr lang="en-US" sz="2400" dirty="0" smtClean="0"/>
              <a:t>V</a:t>
            </a:r>
            <a:r>
              <a:rPr lang="en-US" sz="2400" baseline="-25000" dirty="0" smtClean="0"/>
              <a:t>o </a:t>
            </a:r>
            <a:r>
              <a:rPr lang="en-US" sz="2400" dirty="0" smtClean="0"/>
              <a:t>= -4 m/s</a:t>
            </a:r>
          </a:p>
          <a:p>
            <a:r>
              <a:rPr lang="en-US" sz="2400" dirty="0" err="1" smtClean="0"/>
              <a:t>V</a:t>
            </a:r>
            <a:r>
              <a:rPr lang="en-US" sz="2400" baseline="-25000" dirty="0" err="1" smtClean="0"/>
              <a:t>f</a:t>
            </a:r>
            <a:r>
              <a:rPr lang="en-US" sz="2400" dirty="0" smtClean="0"/>
              <a:t> = </a:t>
            </a:r>
            <a:r>
              <a:rPr lang="en-US" sz="2400" dirty="0"/>
              <a:t>0</a:t>
            </a:r>
            <a:r>
              <a:rPr lang="en-US" sz="2400" dirty="0" smtClean="0"/>
              <a:t> m/s</a:t>
            </a:r>
            <a:endParaRPr lang="en-US" sz="2400" baseline="30000" dirty="0" smtClean="0"/>
          </a:p>
          <a:p>
            <a:r>
              <a:rPr lang="en-US" sz="2400" dirty="0"/>
              <a:t>t</a:t>
            </a:r>
            <a:r>
              <a:rPr lang="en-US" sz="2400" dirty="0" smtClean="0"/>
              <a:t> = 0.2 s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 = 20 m/s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sym typeface="Symbol" panose="05050102010706020507" pitchFamily="18" charset="2"/>
              </a:rPr>
              <a:t></a:t>
            </a:r>
            <a:r>
              <a:rPr lang="en-US" b="1" dirty="0"/>
              <a:t>X = ½ (</a:t>
            </a:r>
            <a:r>
              <a:rPr lang="en-US" b="1" dirty="0" err="1"/>
              <a:t>V</a:t>
            </a:r>
            <a:r>
              <a:rPr lang="en-US" b="1" baseline="-25000" dirty="0" err="1"/>
              <a:t>f</a:t>
            </a:r>
            <a:r>
              <a:rPr lang="en-US" b="1" dirty="0"/>
              <a:t> + V</a:t>
            </a:r>
            <a:r>
              <a:rPr lang="en-US" b="1" baseline="-25000" dirty="0"/>
              <a:t>0</a:t>
            </a:r>
            <a:r>
              <a:rPr lang="en-US" b="1" dirty="0"/>
              <a:t>)</a:t>
            </a:r>
            <a:r>
              <a:rPr lang="en-US" b="1" dirty="0">
                <a:sym typeface="Symbol" panose="05050102010706020507" pitchFamily="18" charset="2"/>
              </a:rPr>
              <a:t></a:t>
            </a:r>
            <a:r>
              <a:rPr lang="en-US" b="1" dirty="0"/>
              <a:t>t   (equation IV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709540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046" y="762000"/>
            <a:ext cx="7704667" cy="1752599"/>
          </a:xfrm>
        </p:spPr>
        <p:txBody>
          <a:bodyPr/>
          <a:lstStyle/>
          <a:p>
            <a:r>
              <a:rPr lang="en-US" sz="1800" b="1" dirty="0" smtClean="0"/>
              <a:t>Example Problem 3</a:t>
            </a:r>
            <a:br>
              <a:rPr lang="en-US" sz="1800" b="1" dirty="0" smtClean="0"/>
            </a:br>
            <a:r>
              <a:rPr lang="en-US" sz="2400" dirty="0"/>
              <a:t>A cart is moving in the negative direction at 4 m/s.  The cart hits a spring and </a:t>
            </a:r>
            <a:r>
              <a:rPr lang="en-US" sz="2400" dirty="0" smtClean="0"/>
              <a:t>rebounds  </a:t>
            </a:r>
            <a:r>
              <a:rPr lang="en-US" sz="2400" dirty="0"/>
              <a:t>at 3 m/s.  The cart is in contact with the spring for 0.35 seconds.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(c)  What was the maximum distance the spring was compressed by the cart? </a:t>
            </a:r>
            <a:endParaRPr lang="en-US" sz="2400" dirty="0" smtClean="0"/>
          </a:p>
          <a:p>
            <a:r>
              <a:rPr lang="en-US" sz="2400" dirty="0" smtClean="0"/>
              <a:t>V</a:t>
            </a:r>
            <a:r>
              <a:rPr lang="en-US" sz="2400" baseline="-25000" dirty="0" smtClean="0"/>
              <a:t>o </a:t>
            </a:r>
            <a:r>
              <a:rPr lang="en-US" sz="2400" dirty="0" smtClean="0"/>
              <a:t>= -4 m/s</a:t>
            </a:r>
          </a:p>
          <a:p>
            <a:r>
              <a:rPr lang="en-US" sz="2400" dirty="0" err="1" smtClean="0"/>
              <a:t>V</a:t>
            </a:r>
            <a:r>
              <a:rPr lang="en-US" sz="2400" baseline="-25000" dirty="0" err="1" smtClean="0"/>
              <a:t>f</a:t>
            </a:r>
            <a:r>
              <a:rPr lang="en-US" sz="2400" dirty="0" smtClean="0"/>
              <a:t> = </a:t>
            </a:r>
            <a:r>
              <a:rPr lang="en-US" sz="2400" dirty="0"/>
              <a:t>0</a:t>
            </a:r>
            <a:r>
              <a:rPr lang="en-US" sz="2400" dirty="0" smtClean="0"/>
              <a:t> m/s</a:t>
            </a:r>
            <a:endParaRPr lang="en-US" sz="2400" baseline="30000" dirty="0" smtClean="0"/>
          </a:p>
          <a:p>
            <a:r>
              <a:rPr lang="en-US" sz="2400" dirty="0"/>
              <a:t>t</a:t>
            </a:r>
            <a:r>
              <a:rPr lang="en-US" sz="2400" dirty="0" smtClean="0"/>
              <a:t> = 0.2 s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 = 20 m/s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sym typeface="Symbol" panose="05050102010706020507" pitchFamily="18" charset="2"/>
              </a:rPr>
              <a:t></a:t>
            </a:r>
            <a:r>
              <a:rPr lang="en-US" b="1" dirty="0"/>
              <a:t>X = ½ (</a:t>
            </a:r>
            <a:r>
              <a:rPr lang="en-US" b="1" dirty="0" err="1"/>
              <a:t>V</a:t>
            </a:r>
            <a:r>
              <a:rPr lang="en-US" b="1" baseline="-25000" dirty="0" err="1"/>
              <a:t>f</a:t>
            </a:r>
            <a:r>
              <a:rPr lang="en-US" b="1" dirty="0"/>
              <a:t> + V</a:t>
            </a:r>
            <a:r>
              <a:rPr lang="en-US" b="1" baseline="-25000" dirty="0"/>
              <a:t>0</a:t>
            </a:r>
            <a:r>
              <a:rPr lang="en-US" b="1" dirty="0"/>
              <a:t>)</a:t>
            </a:r>
            <a:r>
              <a:rPr lang="en-US" b="1" dirty="0">
                <a:sym typeface="Symbol" panose="05050102010706020507" pitchFamily="18" charset="2"/>
              </a:rPr>
              <a:t></a:t>
            </a:r>
            <a:r>
              <a:rPr lang="en-US" b="1" dirty="0"/>
              <a:t>t   (equation IV)</a:t>
            </a:r>
          </a:p>
          <a:p>
            <a:r>
              <a:rPr lang="en-US" b="1" dirty="0">
                <a:sym typeface="Symbol" panose="05050102010706020507" pitchFamily="18" charset="2"/>
              </a:rPr>
              <a:t></a:t>
            </a:r>
            <a:r>
              <a:rPr lang="en-US" b="1" dirty="0"/>
              <a:t>X = ½ [</a:t>
            </a:r>
            <a:r>
              <a:rPr lang="en-US" b="1" dirty="0" smtClean="0"/>
              <a:t>0 m/s </a:t>
            </a:r>
            <a:r>
              <a:rPr lang="en-US" b="1" dirty="0"/>
              <a:t>+ </a:t>
            </a:r>
            <a:r>
              <a:rPr lang="en-US" b="1" dirty="0" smtClean="0"/>
              <a:t>(-4 m/s)] </a:t>
            </a:r>
            <a:r>
              <a:rPr lang="en-US" b="1" dirty="0" smtClean="0">
                <a:sym typeface="Symbol" panose="05050102010706020507" pitchFamily="18" charset="2"/>
              </a:rPr>
              <a:t>(0.2 s)</a:t>
            </a:r>
            <a:r>
              <a:rPr lang="en-US" b="1" dirty="0" smtClean="0"/>
              <a:t> </a:t>
            </a:r>
            <a:r>
              <a:rPr lang="en-US" sz="2000" b="1" dirty="0">
                <a:sym typeface="Symbol" panose="05050102010706020507" pitchFamily="18" charset="2"/>
              </a:rPr>
              <a:t></a:t>
            </a:r>
            <a:r>
              <a:rPr lang="en-US" sz="2000" b="1" dirty="0"/>
              <a:t>X </a:t>
            </a:r>
            <a:r>
              <a:rPr lang="en-US" sz="2000" b="1" dirty="0" smtClean="0"/>
              <a:t>= -0.4 m or 0.4 m left</a:t>
            </a:r>
            <a:endParaRPr lang="en-US" sz="2000" b="1" dirty="0" smtClean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704882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/>
              <a:t>Example Problem 3</a:t>
            </a:r>
            <a:br>
              <a:rPr lang="en-US" sz="1800" b="1" dirty="0" smtClean="0"/>
            </a:br>
            <a:r>
              <a:rPr lang="en-US" sz="2400" dirty="0"/>
              <a:t>A cart is moving in the negative direction at 4 m/s.  The cart hits a spring and </a:t>
            </a:r>
            <a:r>
              <a:rPr lang="en-US" sz="2400" dirty="0" smtClean="0"/>
              <a:t>rebounds  </a:t>
            </a:r>
            <a:r>
              <a:rPr lang="en-US" sz="2400" dirty="0"/>
              <a:t>at 3 m/s.  The cart is in contact with the spring for 0.35 seconds.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(c)  What was the maximum distance the spring was compressed by the cart? </a:t>
            </a:r>
            <a:endParaRPr lang="en-US" sz="2400" dirty="0" smtClean="0"/>
          </a:p>
          <a:p>
            <a:r>
              <a:rPr lang="en-US" sz="2400" dirty="0" smtClean="0"/>
              <a:t>V</a:t>
            </a:r>
            <a:r>
              <a:rPr lang="en-US" sz="2400" baseline="-25000" dirty="0" smtClean="0"/>
              <a:t>o </a:t>
            </a:r>
            <a:r>
              <a:rPr lang="en-US" sz="2400" dirty="0" smtClean="0"/>
              <a:t>= -4 m/s</a:t>
            </a:r>
          </a:p>
          <a:p>
            <a:r>
              <a:rPr lang="en-US" sz="2400" dirty="0" err="1" smtClean="0"/>
              <a:t>V</a:t>
            </a:r>
            <a:r>
              <a:rPr lang="en-US" sz="2400" baseline="-25000" dirty="0" err="1" smtClean="0"/>
              <a:t>f</a:t>
            </a:r>
            <a:r>
              <a:rPr lang="en-US" sz="2400" dirty="0" smtClean="0"/>
              <a:t> = </a:t>
            </a:r>
            <a:r>
              <a:rPr lang="en-US" sz="2400" dirty="0"/>
              <a:t>0</a:t>
            </a:r>
            <a:r>
              <a:rPr lang="en-US" sz="2400" dirty="0" smtClean="0"/>
              <a:t> m/s</a:t>
            </a:r>
            <a:endParaRPr lang="en-US" sz="2400" baseline="30000" dirty="0" smtClean="0"/>
          </a:p>
          <a:p>
            <a:r>
              <a:rPr lang="en-US" sz="2400" dirty="0"/>
              <a:t>t</a:t>
            </a:r>
            <a:r>
              <a:rPr lang="en-US" sz="2400" dirty="0" smtClean="0"/>
              <a:t> = 0.2 s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 = 20 m/s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sym typeface="Symbol" panose="05050102010706020507" pitchFamily="18" charset="2"/>
              </a:rPr>
              <a:t></a:t>
            </a:r>
            <a:r>
              <a:rPr lang="en-US" b="1" dirty="0"/>
              <a:t>X = ½ (</a:t>
            </a:r>
            <a:r>
              <a:rPr lang="en-US" b="1" dirty="0" err="1"/>
              <a:t>V</a:t>
            </a:r>
            <a:r>
              <a:rPr lang="en-US" b="1" baseline="-25000" dirty="0" err="1"/>
              <a:t>f</a:t>
            </a:r>
            <a:r>
              <a:rPr lang="en-US" b="1" dirty="0"/>
              <a:t> + V</a:t>
            </a:r>
            <a:r>
              <a:rPr lang="en-US" b="1" baseline="-25000" dirty="0"/>
              <a:t>0</a:t>
            </a:r>
            <a:r>
              <a:rPr lang="en-US" b="1" dirty="0"/>
              <a:t>)</a:t>
            </a:r>
            <a:r>
              <a:rPr lang="en-US" b="1" dirty="0">
                <a:sym typeface="Symbol" panose="05050102010706020507" pitchFamily="18" charset="2"/>
              </a:rPr>
              <a:t></a:t>
            </a:r>
            <a:r>
              <a:rPr lang="en-US" b="1" dirty="0"/>
              <a:t>t   (equation IV)</a:t>
            </a:r>
          </a:p>
          <a:p>
            <a:r>
              <a:rPr lang="en-US" b="1" dirty="0">
                <a:sym typeface="Symbol" panose="05050102010706020507" pitchFamily="18" charset="2"/>
              </a:rPr>
              <a:t></a:t>
            </a:r>
            <a:r>
              <a:rPr lang="en-US" b="1" dirty="0"/>
              <a:t>X = ½ [</a:t>
            </a:r>
            <a:r>
              <a:rPr lang="en-US" b="1" dirty="0" smtClean="0"/>
              <a:t>0 m/s </a:t>
            </a:r>
            <a:r>
              <a:rPr lang="en-US" b="1" dirty="0"/>
              <a:t>+ </a:t>
            </a:r>
            <a:r>
              <a:rPr lang="en-US" b="1" dirty="0" smtClean="0"/>
              <a:t>(-4 m/s)] </a:t>
            </a:r>
            <a:r>
              <a:rPr lang="en-US" b="1" dirty="0" smtClean="0">
                <a:sym typeface="Symbol" panose="05050102010706020507" pitchFamily="18" charset="2"/>
              </a:rPr>
              <a:t>(0.2 s)</a:t>
            </a:r>
            <a:r>
              <a:rPr lang="en-US" b="1" dirty="0" smtClean="0"/>
              <a:t> </a:t>
            </a:r>
            <a:r>
              <a:rPr lang="en-US" sz="2000" b="1" dirty="0">
                <a:sym typeface="Symbol" panose="05050102010706020507" pitchFamily="18" charset="2"/>
              </a:rPr>
              <a:t></a:t>
            </a:r>
            <a:r>
              <a:rPr lang="en-US" sz="2000" b="1" dirty="0"/>
              <a:t>X </a:t>
            </a:r>
            <a:r>
              <a:rPr lang="en-US" sz="2000" b="1" dirty="0" smtClean="0"/>
              <a:t>= -0.4 m or 0.4 m left</a:t>
            </a:r>
            <a:endParaRPr lang="en-US" sz="2000" b="1" dirty="0" smtClean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786351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/>
              <a:t>Example Problem 4</a:t>
            </a:r>
            <a:br>
              <a:rPr lang="en-US" sz="2000" b="1" dirty="0" smtClean="0"/>
            </a:br>
            <a:r>
              <a:rPr lang="en-US" sz="2000" dirty="0"/>
              <a:t>A ball has a speed of 4 m/s at the bottom of a ramp.  The ball experiences an acceleration of 2 m/s</a:t>
            </a:r>
            <a:r>
              <a:rPr lang="en-US" sz="2000" baseline="30000" dirty="0"/>
              <a:t>2</a:t>
            </a:r>
            <a:r>
              <a:rPr lang="en-US" sz="2000" dirty="0"/>
              <a:t> as it rolls on the ramp.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(a)  For how much time will the ball roll up the ramp</a:t>
            </a:r>
            <a:r>
              <a:rPr lang="en-US" dirty="0" smtClean="0"/>
              <a:t>?</a:t>
            </a:r>
          </a:p>
          <a:p>
            <a:r>
              <a:rPr lang="en-US" dirty="0"/>
              <a:t>V</a:t>
            </a:r>
            <a:r>
              <a:rPr lang="en-US" baseline="-25000" dirty="0"/>
              <a:t>o </a:t>
            </a:r>
            <a:r>
              <a:rPr lang="en-US" dirty="0"/>
              <a:t>= </a:t>
            </a:r>
            <a:r>
              <a:rPr lang="en-US" dirty="0" smtClean="0"/>
              <a:t>4 </a:t>
            </a:r>
            <a:r>
              <a:rPr lang="en-US" dirty="0"/>
              <a:t>m/s</a:t>
            </a:r>
          </a:p>
          <a:p>
            <a:r>
              <a:rPr lang="en-US" dirty="0" err="1"/>
              <a:t>V</a:t>
            </a:r>
            <a:r>
              <a:rPr lang="en-US" baseline="-25000" dirty="0" err="1"/>
              <a:t>f</a:t>
            </a:r>
            <a:r>
              <a:rPr lang="en-US" dirty="0"/>
              <a:t> = 0 m/s</a:t>
            </a:r>
            <a:endParaRPr lang="en-US" baseline="30000" dirty="0"/>
          </a:p>
          <a:p>
            <a:r>
              <a:rPr lang="en-US" dirty="0"/>
              <a:t>t = ?</a:t>
            </a:r>
          </a:p>
          <a:p>
            <a:r>
              <a:rPr lang="en-US" dirty="0"/>
              <a:t>a = </a:t>
            </a:r>
            <a:r>
              <a:rPr lang="en-US" dirty="0" smtClean="0"/>
              <a:t>-2 </a:t>
            </a:r>
            <a:r>
              <a:rPr lang="en-US" dirty="0"/>
              <a:t>m/s</a:t>
            </a:r>
            <a:r>
              <a:rPr lang="en-US" baseline="30000" dirty="0"/>
              <a:t>2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045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/>
              <a:t>Example Problem 4</a:t>
            </a:r>
            <a:br>
              <a:rPr lang="en-US" sz="2000" b="1" dirty="0" smtClean="0"/>
            </a:br>
            <a:r>
              <a:rPr lang="en-US" sz="2000" dirty="0"/>
              <a:t>A ball has a speed of 4 m/s at the bottom of a ramp.  The ball experiences an acceleration of 2 m/s</a:t>
            </a:r>
            <a:r>
              <a:rPr lang="en-US" sz="2000" baseline="30000" dirty="0"/>
              <a:t>2</a:t>
            </a:r>
            <a:r>
              <a:rPr lang="en-US" sz="2000" dirty="0"/>
              <a:t> as it rolls on the ramp.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(a)  For how much time will the ball roll up the ramp</a:t>
            </a:r>
            <a:r>
              <a:rPr lang="en-US" sz="2400" dirty="0" smtClean="0"/>
              <a:t>?</a:t>
            </a:r>
          </a:p>
          <a:p>
            <a:r>
              <a:rPr lang="en-US" sz="2400" dirty="0"/>
              <a:t>V</a:t>
            </a:r>
            <a:r>
              <a:rPr lang="en-US" sz="2400" baseline="-25000" dirty="0"/>
              <a:t>o </a:t>
            </a:r>
            <a:r>
              <a:rPr lang="en-US" sz="2400" dirty="0"/>
              <a:t>= </a:t>
            </a:r>
            <a:r>
              <a:rPr lang="en-US" sz="2400" dirty="0" smtClean="0"/>
              <a:t>4 </a:t>
            </a:r>
            <a:r>
              <a:rPr lang="en-US" sz="2400" dirty="0"/>
              <a:t>m/s</a:t>
            </a:r>
          </a:p>
          <a:p>
            <a:r>
              <a:rPr lang="en-US" sz="2400" dirty="0" err="1"/>
              <a:t>V</a:t>
            </a:r>
            <a:r>
              <a:rPr lang="en-US" sz="2400" baseline="-25000" dirty="0" err="1"/>
              <a:t>f</a:t>
            </a:r>
            <a:r>
              <a:rPr lang="en-US" sz="2400" dirty="0"/>
              <a:t> = 0 m/s</a:t>
            </a:r>
            <a:endParaRPr lang="en-US" sz="2400" baseline="30000" dirty="0"/>
          </a:p>
          <a:p>
            <a:r>
              <a:rPr lang="en-US" sz="2400" dirty="0"/>
              <a:t>t = ?</a:t>
            </a:r>
          </a:p>
          <a:p>
            <a:r>
              <a:rPr lang="en-US" sz="2400" dirty="0"/>
              <a:t>a = </a:t>
            </a:r>
            <a:r>
              <a:rPr lang="en-US" sz="2400" dirty="0" smtClean="0"/>
              <a:t>-2 </a:t>
            </a:r>
            <a:r>
              <a:rPr lang="en-US" sz="2400" dirty="0"/>
              <a:t>m/s</a:t>
            </a:r>
            <a:r>
              <a:rPr lang="en-US" sz="2400" baseline="30000" dirty="0"/>
              <a:t>2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b="1" dirty="0" smtClean="0"/>
              <a:t>Eq. 1</a:t>
            </a:r>
          </a:p>
          <a:p>
            <a:r>
              <a:rPr lang="en-US" sz="2400" b="1" dirty="0" err="1" smtClean="0"/>
              <a:t>V</a:t>
            </a:r>
            <a:r>
              <a:rPr lang="en-US" sz="2400" b="1" baseline="-25000" dirty="0" err="1" smtClean="0"/>
              <a:t>f</a:t>
            </a:r>
            <a:r>
              <a:rPr lang="en-US" sz="2400" b="1" dirty="0" smtClean="0"/>
              <a:t> </a:t>
            </a:r>
            <a:r>
              <a:rPr lang="en-US" sz="2400" b="1" dirty="0"/>
              <a:t>= V</a:t>
            </a:r>
            <a:r>
              <a:rPr lang="en-US" sz="2400" b="1" baseline="-25000" dirty="0"/>
              <a:t>0</a:t>
            </a:r>
            <a:r>
              <a:rPr lang="en-US" sz="2400" b="1" dirty="0"/>
              <a:t> + </a:t>
            </a:r>
            <a:r>
              <a:rPr lang="en-US" sz="2400" b="1" dirty="0" err="1"/>
              <a:t>a</a:t>
            </a:r>
            <a:r>
              <a:rPr lang="en-US" sz="2400" b="1" dirty="0" err="1">
                <a:sym typeface="Symbol" panose="05050102010706020507" pitchFamily="18" charset="2"/>
              </a:rPr>
              <a:t></a:t>
            </a:r>
            <a:r>
              <a:rPr lang="en-US" sz="2400" b="1" dirty="0" err="1" smtClean="0"/>
              <a:t>t</a:t>
            </a:r>
            <a:endParaRPr lang="en-US" sz="2400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473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</p:spPr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Distance vs. Displacement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63" y="2667000"/>
            <a:ext cx="7704137" cy="33321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smtClean="0"/>
              <a:t>Displacement- a change in position of an object (or the length of a straight line drawn from initial position to final position).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err="1" smtClean="0"/>
              <a:t>Δx</a:t>
            </a:r>
            <a:r>
              <a:rPr lang="en-US" dirty="0" smtClean="0"/>
              <a:t> =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f</a:t>
            </a:r>
            <a:r>
              <a:rPr lang="en-US" dirty="0" smtClean="0"/>
              <a:t>-x</a:t>
            </a:r>
            <a:r>
              <a:rPr lang="en-US" baseline="-25000" dirty="0" smtClean="0"/>
              <a:t>i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smtClean="0"/>
              <a:t>Displacement = change in position =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final position – initial position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smtClean="0"/>
              <a:t>Displacement can be positive or negative (normally: positive is up and right, negative is down and left).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smtClean="0"/>
              <a:t>Displacement includes a description of the direction of motion (vector quantity).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/>
              <a:t>Example Problem 4</a:t>
            </a:r>
            <a:br>
              <a:rPr lang="en-US" sz="2000" b="1" dirty="0" smtClean="0"/>
            </a:br>
            <a:r>
              <a:rPr lang="en-US" sz="2000" dirty="0"/>
              <a:t>A ball has a speed of 4 m/s at the bottom of a ramp.  The ball experiences an acceleration of 2 m/s</a:t>
            </a:r>
            <a:r>
              <a:rPr lang="en-US" sz="2000" baseline="30000" dirty="0"/>
              <a:t>2</a:t>
            </a:r>
            <a:r>
              <a:rPr lang="en-US" sz="2000" dirty="0"/>
              <a:t> as it rolls on the ramp.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(a)  For how much time will the ball roll up the ramp</a:t>
            </a:r>
            <a:r>
              <a:rPr lang="en-US" sz="2400" dirty="0" smtClean="0"/>
              <a:t>?</a:t>
            </a:r>
          </a:p>
          <a:p>
            <a:r>
              <a:rPr lang="en-US" sz="2400" dirty="0"/>
              <a:t>V</a:t>
            </a:r>
            <a:r>
              <a:rPr lang="en-US" sz="2400" baseline="-25000" dirty="0"/>
              <a:t>o </a:t>
            </a:r>
            <a:r>
              <a:rPr lang="en-US" sz="2400" dirty="0"/>
              <a:t>= </a:t>
            </a:r>
            <a:r>
              <a:rPr lang="en-US" sz="2400" dirty="0" smtClean="0"/>
              <a:t>4 </a:t>
            </a:r>
            <a:r>
              <a:rPr lang="en-US" sz="2400" dirty="0"/>
              <a:t>m/s</a:t>
            </a:r>
          </a:p>
          <a:p>
            <a:r>
              <a:rPr lang="en-US" sz="2400" dirty="0" err="1"/>
              <a:t>V</a:t>
            </a:r>
            <a:r>
              <a:rPr lang="en-US" sz="2400" baseline="-25000" dirty="0" err="1"/>
              <a:t>f</a:t>
            </a:r>
            <a:r>
              <a:rPr lang="en-US" sz="2400" dirty="0"/>
              <a:t> = 0 m/s</a:t>
            </a:r>
            <a:endParaRPr lang="en-US" sz="2400" baseline="30000" dirty="0"/>
          </a:p>
          <a:p>
            <a:r>
              <a:rPr lang="en-US" sz="2400" dirty="0"/>
              <a:t>t = ?</a:t>
            </a:r>
          </a:p>
          <a:p>
            <a:r>
              <a:rPr lang="en-US" sz="2400" dirty="0"/>
              <a:t>a = </a:t>
            </a:r>
            <a:r>
              <a:rPr lang="en-US" sz="2400" dirty="0" smtClean="0"/>
              <a:t>-2 </a:t>
            </a:r>
            <a:r>
              <a:rPr lang="en-US" sz="2400" dirty="0"/>
              <a:t>m/s</a:t>
            </a:r>
            <a:r>
              <a:rPr lang="en-US" sz="2400" baseline="30000" dirty="0"/>
              <a:t>2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b="1" dirty="0" smtClean="0"/>
              <a:t>Eq. 1</a:t>
            </a:r>
          </a:p>
          <a:p>
            <a:r>
              <a:rPr lang="en-US" sz="2400" b="1" dirty="0" err="1" smtClean="0"/>
              <a:t>V</a:t>
            </a:r>
            <a:r>
              <a:rPr lang="en-US" sz="2400" b="1" baseline="-25000" dirty="0" err="1" smtClean="0"/>
              <a:t>f</a:t>
            </a:r>
            <a:r>
              <a:rPr lang="en-US" sz="2400" b="1" dirty="0" smtClean="0"/>
              <a:t> </a:t>
            </a:r>
            <a:r>
              <a:rPr lang="en-US" sz="2400" b="1" dirty="0"/>
              <a:t>= V</a:t>
            </a:r>
            <a:r>
              <a:rPr lang="en-US" sz="2400" b="1" baseline="-25000" dirty="0"/>
              <a:t>0</a:t>
            </a:r>
            <a:r>
              <a:rPr lang="en-US" sz="2400" b="1" dirty="0"/>
              <a:t> + </a:t>
            </a:r>
            <a:r>
              <a:rPr lang="en-US" sz="2400" b="1" dirty="0" err="1"/>
              <a:t>a</a:t>
            </a:r>
            <a:r>
              <a:rPr lang="en-US" sz="2400" b="1" dirty="0" err="1">
                <a:sym typeface="Symbol" panose="05050102010706020507" pitchFamily="18" charset="2"/>
              </a:rPr>
              <a:t></a:t>
            </a:r>
            <a:r>
              <a:rPr lang="en-US" sz="2400" b="1" dirty="0" err="1" smtClean="0"/>
              <a:t>t</a:t>
            </a:r>
            <a:endParaRPr lang="en-US" sz="2400" b="1" dirty="0" smtClean="0"/>
          </a:p>
          <a:p>
            <a:r>
              <a:rPr lang="en-US" sz="2400" b="1" dirty="0" smtClean="0"/>
              <a:t>O m/s = 4 m/s + (-2m/s)t</a:t>
            </a:r>
          </a:p>
          <a:p>
            <a:r>
              <a:rPr lang="en-US" sz="2400" b="1" dirty="0" smtClean="0"/>
              <a:t>t = 2 s</a:t>
            </a:r>
            <a:endParaRPr lang="en-US" sz="2400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650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/>
              <a:t>Example Problem 4</a:t>
            </a:r>
            <a:br>
              <a:rPr lang="en-US" sz="2000" b="1" dirty="0" smtClean="0"/>
            </a:br>
            <a:r>
              <a:rPr lang="en-US" sz="2000" dirty="0"/>
              <a:t>A ball has a speed of 4 m/s at the bottom of a ramp.  The ball experiences an acceleration of 2 m/s</a:t>
            </a:r>
            <a:r>
              <a:rPr lang="en-US" sz="2000" baseline="30000" dirty="0"/>
              <a:t>2</a:t>
            </a:r>
            <a:r>
              <a:rPr lang="en-US" sz="2000" dirty="0"/>
              <a:t> as it rolls on the ramp.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(b)  What are the velocity and speed of the ball when the ball is 1 meter up the ramp? </a:t>
            </a:r>
            <a:endParaRPr lang="en-US" sz="2400" dirty="0" smtClean="0"/>
          </a:p>
          <a:p>
            <a:r>
              <a:rPr lang="en-US" sz="2400" dirty="0" smtClean="0"/>
              <a:t>V</a:t>
            </a:r>
            <a:r>
              <a:rPr lang="en-US" sz="2400" baseline="-25000" dirty="0" smtClean="0"/>
              <a:t>o </a:t>
            </a:r>
            <a:r>
              <a:rPr lang="en-US" sz="2400" dirty="0"/>
              <a:t>= </a:t>
            </a:r>
            <a:r>
              <a:rPr lang="en-US" sz="2400" dirty="0" smtClean="0"/>
              <a:t>4 </a:t>
            </a:r>
            <a:r>
              <a:rPr lang="en-US" sz="2400" dirty="0"/>
              <a:t>m/s</a:t>
            </a:r>
          </a:p>
          <a:p>
            <a:r>
              <a:rPr lang="en-US" sz="2400" dirty="0" err="1"/>
              <a:t>V</a:t>
            </a:r>
            <a:r>
              <a:rPr lang="en-US" sz="2400" baseline="-25000" dirty="0" err="1"/>
              <a:t>f</a:t>
            </a:r>
            <a:r>
              <a:rPr lang="en-US" sz="2400" dirty="0"/>
              <a:t> = ?</a:t>
            </a:r>
            <a:endParaRPr lang="en-US" sz="2400" baseline="30000" dirty="0"/>
          </a:p>
          <a:p>
            <a:r>
              <a:rPr lang="en-US" sz="2400" dirty="0" smtClean="0"/>
              <a:t>x </a:t>
            </a:r>
            <a:r>
              <a:rPr lang="en-US" sz="2400" dirty="0"/>
              <a:t>= </a:t>
            </a:r>
            <a:r>
              <a:rPr lang="en-US" sz="2400" dirty="0" smtClean="0"/>
              <a:t>1 m</a:t>
            </a:r>
            <a:endParaRPr lang="en-US" sz="2400" dirty="0"/>
          </a:p>
          <a:p>
            <a:r>
              <a:rPr lang="en-US" sz="2400" dirty="0"/>
              <a:t>a = </a:t>
            </a:r>
            <a:r>
              <a:rPr lang="en-US" sz="2400" dirty="0" smtClean="0"/>
              <a:t>-2 </a:t>
            </a:r>
            <a:r>
              <a:rPr lang="en-US" sz="2400" dirty="0"/>
              <a:t>m/s</a:t>
            </a:r>
            <a:r>
              <a:rPr lang="en-US" sz="2400" baseline="30000" dirty="0"/>
              <a:t>2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0805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/>
              <a:t>Example Problem 4</a:t>
            </a:r>
            <a:br>
              <a:rPr lang="en-US" sz="2000" b="1" dirty="0" smtClean="0"/>
            </a:br>
            <a:r>
              <a:rPr lang="en-US" sz="2000" dirty="0"/>
              <a:t>A ball has a speed of 4 m/s at the bottom of a ramp.  The ball experiences an acceleration of 2 m/s</a:t>
            </a:r>
            <a:r>
              <a:rPr lang="en-US" sz="2000" baseline="30000" dirty="0"/>
              <a:t>2</a:t>
            </a:r>
            <a:r>
              <a:rPr lang="en-US" sz="2000" dirty="0"/>
              <a:t> as it rolls on the ramp.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(b)  What are the velocity and speed of the ball when the ball is 1 meter up the ramp? </a:t>
            </a:r>
            <a:endParaRPr lang="en-US" sz="2400" dirty="0" smtClean="0"/>
          </a:p>
          <a:p>
            <a:r>
              <a:rPr lang="en-US" sz="2400" dirty="0" smtClean="0"/>
              <a:t>V</a:t>
            </a:r>
            <a:r>
              <a:rPr lang="en-US" sz="2400" baseline="-25000" dirty="0" smtClean="0"/>
              <a:t>o </a:t>
            </a:r>
            <a:r>
              <a:rPr lang="en-US" sz="2400" dirty="0"/>
              <a:t>= </a:t>
            </a:r>
            <a:r>
              <a:rPr lang="en-US" sz="2400" dirty="0" smtClean="0"/>
              <a:t>4 </a:t>
            </a:r>
            <a:r>
              <a:rPr lang="en-US" sz="2400" dirty="0"/>
              <a:t>m/s</a:t>
            </a:r>
          </a:p>
          <a:p>
            <a:r>
              <a:rPr lang="en-US" sz="2400" dirty="0" err="1"/>
              <a:t>V</a:t>
            </a:r>
            <a:r>
              <a:rPr lang="en-US" sz="2400" baseline="-25000" dirty="0" err="1"/>
              <a:t>f</a:t>
            </a:r>
            <a:r>
              <a:rPr lang="en-US" sz="2400" dirty="0"/>
              <a:t> = ?</a:t>
            </a:r>
            <a:endParaRPr lang="en-US" sz="2400" baseline="30000" dirty="0"/>
          </a:p>
          <a:p>
            <a:r>
              <a:rPr lang="en-US" sz="2400" dirty="0" smtClean="0"/>
              <a:t>x </a:t>
            </a:r>
            <a:r>
              <a:rPr lang="en-US" sz="2400" dirty="0"/>
              <a:t>= </a:t>
            </a:r>
            <a:r>
              <a:rPr lang="en-US" sz="2400" dirty="0" smtClean="0"/>
              <a:t>1 m</a:t>
            </a:r>
            <a:endParaRPr lang="en-US" sz="2400" dirty="0"/>
          </a:p>
          <a:p>
            <a:r>
              <a:rPr lang="en-US" sz="2400" dirty="0"/>
              <a:t>a = </a:t>
            </a:r>
            <a:r>
              <a:rPr lang="en-US" sz="2400" dirty="0" smtClean="0"/>
              <a:t>-2 </a:t>
            </a:r>
            <a:r>
              <a:rPr lang="en-US" sz="2400" dirty="0"/>
              <a:t>m/s</a:t>
            </a:r>
            <a:r>
              <a:rPr lang="en-US" sz="2400" baseline="30000" dirty="0"/>
              <a:t>2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2800" b="1" dirty="0" smtClean="0"/>
                  <a:t>V</a:t>
                </a:r>
                <a:r>
                  <a:rPr lang="en-US" sz="2800" b="1" baseline="-25000" dirty="0"/>
                  <a:t>f</a:t>
                </a:r>
                <a:r>
                  <a:rPr lang="en-US" sz="2800" b="1" baseline="30000" dirty="0"/>
                  <a:t>2</a:t>
                </a:r>
                <a:r>
                  <a:rPr lang="en-US" sz="2800" b="1" dirty="0"/>
                  <a:t> = V</a:t>
                </a:r>
                <a:r>
                  <a:rPr lang="en-US" sz="2800" b="1" baseline="-25000" dirty="0"/>
                  <a:t>0</a:t>
                </a:r>
                <a:r>
                  <a:rPr lang="en-US" sz="2800" b="1" baseline="30000" dirty="0"/>
                  <a:t>2</a:t>
                </a:r>
                <a:r>
                  <a:rPr lang="en-US" sz="2800" b="1" dirty="0"/>
                  <a:t> + 2a</a:t>
                </a:r>
                <a:r>
                  <a:rPr lang="en-US" sz="2800" b="1" dirty="0">
                    <a:sym typeface="Symbol" panose="05050102010706020507" pitchFamily="18" charset="2"/>
                  </a:rPr>
                  <a:t></a:t>
                </a:r>
                <a:r>
                  <a:rPr lang="en-US" sz="2800" b="1" dirty="0" smtClean="0"/>
                  <a:t>X</a:t>
                </a:r>
              </a:p>
              <a:p>
                <a:r>
                  <a:rPr lang="en-US" sz="2000" b="1" dirty="0" smtClean="0"/>
                  <a:t>V</a:t>
                </a:r>
                <a:r>
                  <a:rPr lang="en-US" sz="2000" b="1" baseline="-25000" dirty="0" smtClean="0"/>
                  <a:t>f</a:t>
                </a:r>
                <a:r>
                  <a:rPr lang="en-US" sz="2000" b="1" baseline="30000" dirty="0" smtClean="0"/>
                  <a:t>2</a:t>
                </a:r>
                <a:r>
                  <a:rPr lang="en-US" sz="2000" b="1" dirty="0" smtClean="0"/>
                  <a:t> </a:t>
                </a:r>
                <a:r>
                  <a:rPr lang="en-US" sz="2000" b="1" dirty="0"/>
                  <a:t>= </a:t>
                </a:r>
                <a:r>
                  <a:rPr lang="en-US" sz="2000" b="1" dirty="0" smtClean="0"/>
                  <a:t>(4 m/s)</a:t>
                </a:r>
                <a:r>
                  <a:rPr lang="en-US" sz="2000" b="1" baseline="30000" dirty="0" smtClean="0"/>
                  <a:t>2</a:t>
                </a:r>
                <a:r>
                  <a:rPr lang="en-US" sz="2000" b="1" dirty="0" smtClean="0"/>
                  <a:t> </a:t>
                </a:r>
                <a:r>
                  <a:rPr lang="en-US" sz="2000" b="1" dirty="0"/>
                  <a:t>+ </a:t>
                </a:r>
                <a:r>
                  <a:rPr lang="en-US" sz="2000" b="1" dirty="0" smtClean="0"/>
                  <a:t>2(-2 m/s)</a:t>
                </a:r>
                <a:r>
                  <a:rPr lang="en-US" sz="2000" b="1" baseline="30000" dirty="0" smtClean="0"/>
                  <a:t>2</a:t>
                </a:r>
                <a:r>
                  <a:rPr lang="en-US" sz="2000" b="1" dirty="0" smtClean="0"/>
                  <a:t>(1 m)</a:t>
                </a:r>
              </a:p>
              <a:p>
                <a:endParaRPr lang="en-US" sz="2000" b="1" dirty="0"/>
              </a:p>
              <a:p>
                <a:r>
                  <a:rPr lang="en-US" sz="2400" b="1" dirty="0" err="1" smtClean="0"/>
                  <a:t>V</a:t>
                </a:r>
                <a:r>
                  <a:rPr lang="en-US" sz="2400" b="1" baseline="-25000" dirty="0" err="1" smtClean="0"/>
                  <a:t>f</a:t>
                </a:r>
                <a:r>
                  <a:rPr lang="en-US" sz="2400" b="1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400" b="1" i="1" baseline="3000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2400" b="1" i="1" baseline="3000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400" dirty="0" smtClean="0"/>
                  <a:t> </a:t>
                </a:r>
              </a:p>
              <a:p>
                <a:r>
                  <a:rPr lang="en-US" sz="2400" dirty="0" smtClean="0"/>
                  <a:t>V = + and/or – 4 m/s</a:t>
                </a:r>
              </a:p>
              <a:p>
                <a:r>
                  <a:rPr lang="en-US" sz="2400" dirty="0" smtClean="0"/>
                  <a:t>Speed = 4 m/s</a:t>
                </a:r>
                <a:endParaRPr lang="en-US" sz="24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8862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/>
              <a:t>Example Problem 4</a:t>
            </a:r>
            <a:br>
              <a:rPr lang="en-US" sz="2000" b="1" dirty="0" smtClean="0"/>
            </a:br>
            <a:r>
              <a:rPr lang="en-US" sz="2000" dirty="0"/>
              <a:t>A ball has a speed of 4 m/s at the bottom of a ramp.  The ball experiences an acceleration of 2 m/s</a:t>
            </a:r>
            <a:r>
              <a:rPr lang="en-US" sz="2000" baseline="30000" dirty="0"/>
              <a:t>2</a:t>
            </a:r>
            <a:r>
              <a:rPr lang="en-US" sz="2000" dirty="0"/>
              <a:t> as it rolls on the ramp.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(c)  How much time does the ball take to roll up the ramp </a:t>
            </a:r>
            <a:r>
              <a:rPr lang="en-US" sz="2400" dirty="0" smtClean="0"/>
              <a:t>and </a:t>
            </a:r>
            <a:r>
              <a:rPr lang="en-US" sz="2400" dirty="0"/>
              <a:t>back down to the bottom of the ramp?</a:t>
            </a:r>
          </a:p>
          <a:p>
            <a:r>
              <a:rPr lang="en-US" sz="2400" dirty="0" smtClean="0"/>
              <a:t>V</a:t>
            </a:r>
            <a:r>
              <a:rPr lang="en-US" sz="2400" baseline="-25000" dirty="0" smtClean="0"/>
              <a:t>o </a:t>
            </a:r>
            <a:r>
              <a:rPr lang="en-US" sz="2400" dirty="0"/>
              <a:t>= </a:t>
            </a:r>
            <a:r>
              <a:rPr lang="en-US" sz="2400" dirty="0" smtClean="0"/>
              <a:t>4 </a:t>
            </a:r>
            <a:r>
              <a:rPr lang="en-US" sz="2400" dirty="0"/>
              <a:t>m/s</a:t>
            </a:r>
          </a:p>
          <a:p>
            <a:r>
              <a:rPr lang="en-US" sz="2400" dirty="0" err="1"/>
              <a:t>V</a:t>
            </a:r>
            <a:r>
              <a:rPr lang="en-US" sz="2400" baseline="-25000" dirty="0" err="1"/>
              <a:t>f</a:t>
            </a:r>
            <a:r>
              <a:rPr lang="en-US" sz="2400" dirty="0"/>
              <a:t> = ?</a:t>
            </a:r>
            <a:endParaRPr lang="en-US" sz="2400" baseline="30000" dirty="0"/>
          </a:p>
          <a:p>
            <a:r>
              <a:rPr lang="en-US" sz="2400" dirty="0" smtClean="0"/>
              <a:t>x </a:t>
            </a:r>
            <a:r>
              <a:rPr lang="en-US" sz="2400" dirty="0"/>
              <a:t>= </a:t>
            </a:r>
            <a:r>
              <a:rPr lang="en-US" sz="2400" dirty="0" smtClean="0"/>
              <a:t>1 m</a:t>
            </a:r>
            <a:endParaRPr lang="en-US" sz="2400" dirty="0"/>
          </a:p>
          <a:p>
            <a:r>
              <a:rPr lang="en-US" sz="2400" dirty="0"/>
              <a:t>a = </a:t>
            </a:r>
            <a:r>
              <a:rPr lang="en-US" sz="2400" dirty="0" smtClean="0"/>
              <a:t>-2 </a:t>
            </a:r>
            <a:r>
              <a:rPr lang="en-US" sz="2400" dirty="0"/>
              <a:t>m/s</a:t>
            </a:r>
            <a:r>
              <a:rPr lang="en-US" sz="2400" baseline="30000" dirty="0"/>
              <a:t>2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 = double the amount of time to roll up the ramp</a:t>
            </a:r>
          </a:p>
          <a:p>
            <a:r>
              <a:rPr lang="en-US" sz="2400" dirty="0" smtClean="0"/>
              <a:t>2 s x 2 = 4 s </a:t>
            </a:r>
          </a:p>
          <a:p>
            <a:r>
              <a:rPr lang="en-US" sz="2400" dirty="0" smtClean="0"/>
              <a:t>Or calculate mathematically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74784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</p:spPr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Velocity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982663" y="2667000"/>
            <a:ext cx="7704137" cy="3332163"/>
          </a:xfrm>
        </p:spPr>
        <p:txBody>
          <a:bodyPr/>
          <a:lstStyle/>
          <a:p>
            <a:r>
              <a:rPr lang="en-US" altLang="en-US" smtClean="0"/>
              <a:t>Average velocity can be interpreted graphically by measuring the slope on a position vs. time graph.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838200" y="35805"/>
            <a:ext cx="7704137" cy="1752600"/>
          </a:xfrm>
        </p:spPr>
        <p:txBody>
          <a:bodyPr/>
          <a:lstStyle/>
          <a:p>
            <a:r>
              <a:rPr lang="en-US" altLang="en-US" dirty="0" smtClean="0">
                <a:ln>
                  <a:noFill/>
                </a:ln>
              </a:rPr>
              <a:t>Graphing Motion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 rtlCol="0">
            <a:normAutofit lnSpcReduction="10000"/>
          </a:bodyPr>
          <a:lstStyle/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altLang="en-US" sz="2400" dirty="0" smtClean="0"/>
              <a:t>The two graphs we primarily interpret are Position vs. Time  and Velocity vs. Time graphs.</a:t>
            </a:r>
          </a:p>
          <a:p>
            <a:pPr marL="0" indent="0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endParaRPr lang="en-US" altLang="en-US" sz="2400" dirty="0" smtClean="0"/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altLang="en-US" sz="2000" dirty="0" smtClean="0"/>
              <a:t>Graph 1 and </a:t>
            </a:r>
            <a:r>
              <a:rPr lang="en-US" altLang="en-US" sz="2000" dirty="0"/>
              <a:t>Graph2</a:t>
            </a:r>
            <a:endParaRPr lang="en-US" altLang="en-US" sz="2000" dirty="0" smtClean="0"/>
          </a:p>
          <a:p>
            <a:pPr marL="0" indent="0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en-US" altLang="en-US" sz="2000" dirty="0"/>
              <a:t> </a:t>
            </a:r>
            <a:r>
              <a:rPr lang="en-US" altLang="en-US" sz="2000" dirty="0" smtClean="0"/>
              <a:t>v vs. t, no </a:t>
            </a:r>
            <a:r>
              <a:rPr lang="el-GR" altLang="en-US" sz="2000" dirty="0" smtClean="0"/>
              <a:t>Δ</a:t>
            </a:r>
            <a:r>
              <a:rPr lang="en-US" altLang="en-US" sz="2000" dirty="0" smtClean="0"/>
              <a:t>v=no a, and</a:t>
            </a:r>
          </a:p>
          <a:p>
            <a:pPr marL="0" indent="0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en-US" altLang="en-US" sz="2000" dirty="0" smtClean="0"/>
              <a:t> x vs. t, straight line = constant v   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altLang="en-US" sz="2000" dirty="0" smtClean="0"/>
              <a:t>Graph 3: </a:t>
            </a:r>
          </a:p>
          <a:p>
            <a:pPr marL="0" indent="0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en-US" altLang="en-US" sz="2000" dirty="0" smtClean="0"/>
              <a:t> v </a:t>
            </a:r>
            <a:r>
              <a:rPr lang="en-US" altLang="en-US" sz="2000" dirty="0"/>
              <a:t>vs. t, </a:t>
            </a:r>
            <a:r>
              <a:rPr lang="en-US" altLang="en-US" sz="2000" dirty="0" smtClean="0"/>
              <a:t>straight line= constant a, </a:t>
            </a:r>
            <a:r>
              <a:rPr lang="en-US" altLang="en-US" sz="2000" dirty="0"/>
              <a:t>and</a:t>
            </a:r>
          </a:p>
          <a:p>
            <a:pPr marL="0" indent="0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en-US" altLang="en-US" sz="2000" dirty="0"/>
              <a:t> x vs. t, </a:t>
            </a:r>
            <a:r>
              <a:rPr lang="en-US" altLang="en-US" sz="2000" dirty="0" smtClean="0"/>
              <a:t>parabola (up or down) = a   </a:t>
            </a:r>
            <a:endParaRPr lang="en-US" altLang="en-US" sz="2000" dirty="0"/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altLang="en-US" dirty="0" smtClean="0"/>
          </a:p>
        </p:txBody>
      </p:sp>
      <p:pic>
        <p:nvPicPr>
          <p:cNvPr id="23556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6589" r="30861" b="8510"/>
          <a:stretch>
            <a:fillRect/>
          </a:stretch>
        </p:blipFill>
        <p:spPr>
          <a:xfrm>
            <a:off x="4538016" y="1600200"/>
            <a:ext cx="4605983" cy="4724399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</p:spPr>
        <p:txBody>
          <a:bodyPr/>
          <a:lstStyle/>
          <a:p>
            <a:endParaRPr lang="en-US" altLang="en-US" smtClean="0">
              <a:ln>
                <a:noFill/>
              </a:ln>
            </a:endParaRPr>
          </a:p>
        </p:txBody>
      </p:sp>
      <p:pic>
        <p:nvPicPr>
          <p:cNvPr id="25603" name="Content Placeholder 3" descr="avg velocity time position graph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563" y="381000"/>
            <a:ext cx="8453437" cy="6340475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>
          <a:xfrm>
            <a:off x="982663" y="685800"/>
            <a:ext cx="7704137" cy="1752600"/>
          </a:xfrm>
        </p:spPr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Position(Displacement) vs. Time Graphs</a:t>
            </a:r>
          </a:p>
        </p:txBody>
      </p:sp>
      <p:sp>
        <p:nvSpPr>
          <p:cNvPr id="26627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395413"/>
            <a:ext cx="4038600" cy="4525962"/>
          </a:xfrm>
        </p:spPr>
        <p:txBody>
          <a:bodyPr/>
          <a:lstStyle/>
          <a:p>
            <a:r>
              <a:rPr lang="en-US" altLang="en-US" smtClean="0"/>
              <a:t>Positive slopes mean moving toward the positive direction</a:t>
            </a:r>
          </a:p>
          <a:p>
            <a:r>
              <a:rPr lang="en-US" altLang="en-US" smtClean="0"/>
              <a:t>Negative slopes mean moving toward the negative direction</a:t>
            </a:r>
          </a:p>
          <a:p>
            <a:r>
              <a:rPr lang="en-US" altLang="en-US" smtClean="0"/>
              <a:t>Straight lines mean no movement is happening over that time interval.</a:t>
            </a:r>
          </a:p>
          <a:p>
            <a:r>
              <a:rPr lang="en-US" altLang="en-US" smtClean="0"/>
              <a:t>Curved lines means acceleration is occurring (+/-).</a:t>
            </a:r>
          </a:p>
        </p:txBody>
      </p:sp>
      <p:pic>
        <p:nvPicPr>
          <p:cNvPr id="26628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" t="35211" r="42979" b="23956"/>
          <a:stretch>
            <a:fillRect/>
          </a:stretch>
        </p:blipFill>
        <p:spPr>
          <a:xfrm>
            <a:off x="4466422" y="2438400"/>
            <a:ext cx="4656137" cy="2433890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982663" y="685800"/>
            <a:ext cx="7704137" cy="1752600"/>
          </a:xfrm>
        </p:spPr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Velocity vs. Time Graphs</a:t>
            </a:r>
          </a:p>
        </p:txBody>
      </p:sp>
      <p:sp>
        <p:nvSpPr>
          <p:cNvPr id="27651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395413"/>
            <a:ext cx="4038600" cy="4525962"/>
          </a:xfrm>
        </p:spPr>
        <p:txBody>
          <a:bodyPr/>
          <a:lstStyle/>
          <a:p>
            <a:r>
              <a:rPr lang="en-US" altLang="en-US" smtClean="0"/>
              <a:t>Arrows pointing away from zero line means speeding up.</a:t>
            </a:r>
          </a:p>
          <a:p>
            <a:r>
              <a:rPr lang="en-US" altLang="en-US" smtClean="0"/>
              <a:t>Arrows pointing toward the zero line means slowing down.</a:t>
            </a:r>
          </a:p>
          <a:p>
            <a:r>
              <a:rPr lang="en-US" altLang="en-US" smtClean="0"/>
              <a:t>Straight lines mean no change in velocity (constant).</a:t>
            </a:r>
          </a:p>
        </p:txBody>
      </p:sp>
      <p:sp>
        <p:nvSpPr>
          <p:cNvPr id="27652" name="Content Placeholder 7"/>
          <p:cNvSpPr>
            <a:spLocks noGrp="1"/>
          </p:cNvSpPr>
          <p:nvPr>
            <p:ph sz="half" idx="2"/>
          </p:nvPr>
        </p:nvSpPr>
        <p:spPr>
          <a:xfrm>
            <a:off x="4946650" y="2667000"/>
            <a:ext cx="3740150" cy="3346450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2765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" t="23999" r="33345" b="27477"/>
          <a:stretch>
            <a:fillRect/>
          </a:stretch>
        </p:blipFill>
        <p:spPr bwMode="auto">
          <a:xfrm>
            <a:off x="4497387" y="2209800"/>
            <a:ext cx="46466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</p:spPr>
        <p:txBody>
          <a:bodyPr/>
          <a:lstStyle/>
          <a:p>
            <a:endParaRPr lang="en-US" altLang="en-US" smtClean="0">
              <a:ln>
                <a:noFill/>
              </a:ln>
            </a:endParaRPr>
          </a:p>
        </p:txBody>
      </p:sp>
      <p:pic>
        <p:nvPicPr>
          <p:cNvPr id="28675" name="Content Placeholder 3" descr="slope as average velocit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04800"/>
            <a:ext cx="8077200" cy="58737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</p:spPr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Distance vs. Displacement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982663" y="2667000"/>
            <a:ext cx="7704137" cy="3332163"/>
          </a:xfrm>
        </p:spPr>
        <p:txBody>
          <a:bodyPr/>
          <a:lstStyle/>
          <a:p>
            <a:r>
              <a:rPr lang="en-US" altLang="en-US" dirty="0" smtClean="0"/>
              <a:t>Displacement is not equal to distance traveled.</a:t>
            </a:r>
          </a:p>
          <a:p>
            <a:r>
              <a:rPr lang="en-US" altLang="en-US" dirty="0" smtClean="0"/>
              <a:t>Distance = total length traveled (scalar)</a:t>
            </a:r>
          </a:p>
          <a:p>
            <a:r>
              <a:rPr lang="en-US" altLang="en-US" dirty="0" smtClean="0"/>
              <a:t>Displacement = final position-initial position (vector)</a:t>
            </a:r>
          </a:p>
          <a:p>
            <a:r>
              <a:rPr lang="en-US" altLang="en-US" dirty="0" smtClean="0"/>
              <a:t>Ex. If an object moved from a starting point, then back to its original position. The displacement would be </a:t>
            </a:r>
            <a:r>
              <a:rPr lang="en-US" altLang="en-US" b="1" dirty="0" smtClean="0"/>
              <a:t>zero</a:t>
            </a:r>
            <a:r>
              <a:rPr lang="en-US" altLang="en-US" dirty="0" smtClean="0"/>
              <a:t>, but the distance travelled would not.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Constant vs. Instantaneous velocity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>
          <a:xfrm>
            <a:off x="905187" y="1905000"/>
            <a:ext cx="3739896" cy="3368674"/>
          </a:xfrm>
        </p:spPr>
        <p:txBody>
          <a:bodyPr/>
          <a:lstStyle/>
          <a:p>
            <a:r>
              <a:rPr lang="en-US" altLang="en-US" dirty="0" smtClean="0"/>
              <a:t>A straight line represents </a:t>
            </a:r>
            <a:r>
              <a:rPr lang="en-US" altLang="en-US" b="1" dirty="0" smtClean="0"/>
              <a:t>constant velocity</a:t>
            </a:r>
            <a:r>
              <a:rPr lang="en-US" altLang="en-US" dirty="0" smtClean="0"/>
              <a:t> and the slope of the tangent line on the graph is </a:t>
            </a:r>
            <a:r>
              <a:rPr lang="en-US" altLang="en-US" b="1" dirty="0" smtClean="0"/>
              <a:t>instantaneous velocity</a:t>
            </a:r>
            <a:r>
              <a:rPr lang="en-US" altLang="en-US" dirty="0" smtClean="0"/>
              <a:t> on a position vs. time graph.</a:t>
            </a:r>
          </a:p>
          <a:p>
            <a:endParaRPr lang="en-US" alt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700" name="Picture 3" descr="avg vs instantaneous velocity graph 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83" y="1920080"/>
            <a:ext cx="4498917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constant velocity 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70" y="4153692"/>
            <a:ext cx="4087813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4"/>
          <p:cNvSpPr>
            <a:spLocks noGrp="1"/>
          </p:cNvSpPr>
          <p:nvPr>
            <p:ph type="title"/>
          </p:nvPr>
        </p:nvSpPr>
        <p:spPr>
          <a:xfrm>
            <a:off x="982663" y="685800"/>
            <a:ext cx="7704137" cy="1752600"/>
          </a:xfrm>
        </p:spPr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Slope of a line vs. Velocity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663" y="2667000"/>
            <a:ext cx="3740150" cy="336867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smtClean="0"/>
              <a:t>A linear relationship can be provided by a best fit line where velocity is the slope of the line: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err="1" smtClean="0"/>
              <a:t>ν</a:t>
            </a:r>
            <a:r>
              <a:rPr lang="en-US" baseline="-25000" dirty="0" err="1" smtClean="0"/>
              <a:t>avg</a:t>
            </a:r>
            <a:r>
              <a:rPr lang="en-US" dirty="0" smtClean="0"/>
              <a:t> = </a:t>
            </a:r>
            <a:r>
              <a:rPr lang="en-US" dirty="0" err="1" smtClean="0"/>
              <a:t>Δx</a:t>
            </a:r>
            <a:r>
              <a:rPr lang="en-US" dirty="0" smtClean="0"/>
              <a:t>/ </a:t>
            </a:r>
            <a:r>
              <a:rPr lang="en-US" dirty="0" err="1" smtClean="0"/>
              <a:t>Δt</a:t>
            </a:r>
            <a:endParaRPr lang="en-US" dirty="0" smtClean="0"/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smtClean="0"/>
              <a:t>Using the graph below, the slope-intercept equation, y= </a:t>
            </a:r>
            <a:r>
              <a:rPr lang="en-US" dirty="0" err="1" smtClean="0"/>
              <a:t>mx</a:t>
            </a:r>
            <a:r>
              <a:rPr lang="en-US" dirty="0" smtClean="0"/>
              <a:t> + b, can be used to derive the relationship for 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f</a:t>
            </a:r>
            <a:r>
              <a:rPr lang="en-US" dirty="0" smtClean="0"/>
              <a:t> = x</a:t>
            </a:r>
            <a:r>
              <a:rPr lang="en-US" baseline="-25000" dirty="0" smtClean="0"/>
              <a:t>i</a:t>
            </a:r>
            <a:r>
              <a:rPr lang="en-US" dirty="0" smtClean="0"/>
              <a:t> + </a:t>
            </a:r>
            <a:r>
              <a:rPr lang="en-US" dirty="0" err="1" smtClean="0"/>
              <a:t>vΔt</a:t>
            </a:r>
            <a:r>
              <a:rPr lang="en-US" dirty="0" smtClean="0"/>
              <a:t>.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n-US" dirty="0" smtClean="0"/>
              <a:t>   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30724" name="Content Placeholder 6" descr="constant velocity 1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2813" y="2590800"/>
            <a:ext cx="4098925" cy="2246313"/>
          </a:xfr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982663" y="685800"/>
            <a:ext cx="7704137" cy="1752600"/>
          </a:xfrm>
        </p:spPr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Slope of a line vs. Velocity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05818"/>
            <a:ext cx="3740150" cy="3368675"/>
          </a:xfrm>
        </p:spPr>
        <p:txBody>
          <a:bodyPr/>
          <a:lstStyle/>
          <a:p>
            <a:r>
              <a:rPr lang="en-US" altLang="en-US" dirty="0" smtClean="0"/>
              <a:t>Slope</a:t>
            </a:r>
          </a:p>
          <a:p>
            <a:r>
              <a:rPr lang="en-US" altLang="en-US" dirty="0" smtClean="0"/>
              <a:t>Slope = rise/run =          Δ vertical </a:t>
            </a:r>
            <a:r>
              <a:rPr lang="en-US" altLang="en-US" dirty="0" err="1" smtClean="0"/>
              <a:t>coord</a:t>
            </a:r>
            <a:r>
              <a:rPr lang="en-US" altLang="en-US" dirty="0" smtClean="0"/>
              <a:t>./ Δ horizontal </a:t>
            </a:r>
            <a:r>
              <a:rPr lang="en-US" altLang="en-US" dirty="0" err="1" smtClean="0"/>
              <a:t>coord</a:t>
            </a:r>
            <a:r>
              <a:rPr lang="en-US" altLang="en-US" dirty="0" smtClean="0"/>
              <a:t>.</a:t>
            </a:r>
          </a:p>
          <a:p>
            <a:endParaRPr lang="en-US" altLang="en-US" dirty="0" smtClean="0"/>
          </a:p>
        </p:txBody>
      </p:sp>
      <p:sp>
        <p:nvSpPr>
          <p:cNvPr id="31748" name="Content Placeholder 3"/>
          <p:cNvSpPr>
            <a:spLocks noGrp="1"/>
          </p:cNvSpPr>
          <p:nvPr>
            <p:ph sz="half" idx="2"/>
          </p:nvPr>
        </p:nvSpPr>
        <p:spPr>
          <a:xfrm>
            <a:off x="4863191" y="2283222"/>
            <a:ext cx="3740150" cy="3346450"/>
          </a:xfrm>
        </p:spPr>
        <p:txBody>
          <a:bodyPr/>
          <a:lstStyle/>
          <a:p>
            <a:r>
              <a:rPr lang="en-US" altLang="en-US" dirty="0" smtClean="0"/>
              <a:t>Velocity</a:t>
            </a:r>
          </a:p>
          <a:p>
            <a:r>
              <a:rPr lang="en-US" altLang="en-US" dirty="0" err="1" smtClean="0"/>
              <a:t>ν</a:t>
            </a:r>
            <a:r>
              <a:rPr lang="en-US" altLang="en-US" baseline="-25000" dirty="0" err="1" smtClean="0"/>
              <a:t>avg</a:t>
            </a:r>
            <a:r>
              <a:rPr lang="en-US" altLang="en-US" dirty="0" smtClean="0"/>
              <a:t> = </a:t>
            </a:r>
            <a:r>
              <a:rPr lang="en-US" altLang="en-US" dirty="0" err="1" smtClean="0"/>
              <a:t>Δx</a:t>
            </a:r>
            <a:r>
              <a:rPr lang="en-US" altLang="en-US" dirty="0" smtClean="0"/>
              <a:t>/ </a:t>
            </a:r>
            <a:r>
              <a:rPr lang="en-US" altLang="en-US" dirty="0" err="1" smtClean="0"/>
              <a:t>Δt</a:t>
            </a:r>
            <a:r>
              <a:rPr lang="en-US" altLang="en-US" dirty="0" smtClean="0"/>
              <a:t> = </a:t>
            </a:r>
            <a:r>
              <a:rPr lang="en-US" altLang="en-US" dirty="0" err="1" smtClean="0"/>
              <a:t>x</a:t>
            </a:r>
            <a:r>
              <a:rPr lang="en-US" altLang="en-US" baseline="-25000" dirty="0" err="1" smtClean="0"/>
              <a:t>f</a:t>
            </a:r>
            <a:r>
              <a:rPr lang="en-US" altLang="en-US" dirty="0" smtClean="0"/>
              <a:t>-x</a:t>
            </a:r>
            <a:r>
              <a:rPr lang="en-US" altLang="en-US" baseline="-25000" dirty="0" smtClean="0"/>
              <a:t>i</a:t>
            </a:r>
            <a:r>
              <a:rPr lang="en-US" altLang="en-US" dirty="0" smtClean="0"/>
              <a:t> / </a:t>
            </a:r>
            <a:r>
              <a:rPr lang="en-US" altLang="en-US" dirty="0" err="1" smtClean="0"/>
              <a:t>t</a:t>
            </a:r>
            <a:r>
              <a:rPr lang="en-US" altLang="en-US" baseline="-25000" dirty="0" err="1" smtClean="0"/>
              <a:t>f</a:t>
            </a:r>
            <a:r>
              <a:rPr lang="en-US" altLang="en-US" dirty="0" err="1" smtClean="0"/>
              <a:t>-t</a:t>
            </a:r>
            <a:r>
              <a:rPr lang="en-US" altLang="en-US" baseline="-25000" dirty="0" err="1" smtClean="0"/>
              <a:t>i</a:t>
            </a:r>
            <a:endParaRPr lang="en-US" altLang="en-US" baseline="-25000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31749" name="Content Placeholder 6" descr="constant velocity 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269" y="4351337"/>
            <a:ext cx="40989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the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Speed up, slow down to a stop</a:t>
            </a:r>
          </a:p>
          <a:p>
            <a:r>
              <a:rPr lang="en-US" sz="2400" dirty="0" smtClean="0"/>
              <a:t>Speed up, stop, speed up</a:t>
            </a:r>
          </a:p>
          <a:p>
            <a:r>
              <a:rPr lang="en-US" sz="2400" dirty="0" smtClean="0"/>
              <a:t>Rest, speed up, moonwalk backward</a:t>
            </a:r>
          </a:p>
          <a:p>
            <a:r>
              <a:rPr lang="en-US" sz="2400" dirty="0" smtClean="0"/>
              <a:t>Slow down, move backward past starting point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6" y="2061712"/>
            <a:ext cx="2125032" cy="213360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191000"/>
            <a:ext cx="2514599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167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out the scenario of the graph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2634707"/>
            <a:ext cx="2890690" cy="2902346"/>
          </a:xfrm>
        </p:spPr>
      </p:pic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545492"/>
            <a:ext cx="2968477" cy="2980447"/>
          </a:xfrm>
        </p:spPr>
      </p:pic>
      <p:cxnSp>
        <p:nvCxnSpPr>
          <p:cNvPr id="8" name="Straight Connector 7"/>
          <p:cNvCxnSpPr/>
          <p:nvPr/>
        </p:nvCxnSpPr>
        <p:spPr>
          <a:xfrm flipV="1">
            <a:off x="1447800" y="4495800"/>
            <a:ext cx="609600" cy="6858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200400" y="3797327"/>
            <a:ext cx="609600" cy="6858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057400" y="4495800"/>
            <a:ext cx="1143000" cy="602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365629" y="3797327"/>
            <a:ext cx="1339971" cy="13716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6705601" y="3797327"/>
            <a:ext cx="995508" cy="183570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8388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 with moving man PHET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864" t="12453" r="27753" b="10478"/>
          <a:stretch/>
        </p:blipFill>
        <p:spPr>
          <a:xfrm>
            <a:off x="2590800" y="914400"/>
            <a:ext cx="5105400" cy="34931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/>
              <a:t>https://phet.colorado.edu/en/simulation/moving-man</a:t>
            </a:r>
          </a:p>
        </p:txBody>
      </p:sp>
    </p:spTree>
    <p:extLst>
      <p:ext uri="{BB962C8B-B14F-4D97-AF65-F5344CB8AC3E}">
        <p14:creationId xmlns:p14="http://schemas.microsoft.com/office/powerpoint/2010/main" val="3172176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</p:spPr>
        <p:txBody>
          <a:bodyPr/>
          <a:lstStyle/>
          <a:p>
            <a:r>
              <a:rPr lang="en-US" altLang="en-US" dirty="0" smtClean="0">
                <a:ln>
                  <a:noFill/>
                </a:ln>
              </a:rPr>
              <a:t>Distance vs. Displacement</a:t>
            </a:r>
          </a:p>
        </p:txBody>
      </p:sp>
      <p:pic>
        <p:nvPicPr>
          <p:cNvPr id="12291" name="Content Placeholder 3" descr="2000px-Distancedisplacement.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25" y="2667000"/>
            <a:ext cx="5383213" cy="33321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n>
                  <a:noFill/>
                </a:ln>
              </a:rPr>
              <a:t>Distance vs. Displacement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moving object does not change direction THEN distance and displacement have the same number value.  The displacement will be positive or negative to indicate direction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An object that moves cannot have a distance of zero.</a:t>
            </a:r>
          </a:p>
          <a:p>
            <a:r>
              <a:rPr lang="en-US" dirty="0"/>
              <a:t>An object that moves and ends up where it started will have a displacement of zero.</a:t>
            </a:r>
          </a:p>
          <a:p>
            <a:r>
              <a:rPr lang="en-US" dirty="0"/>
              <a:t>An object that starts at the reference point has the same position as its displacement.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4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</p:spPr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Speed vs. Velocity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982663" y="2667000"/>
            <a:ext cx="7704137" cy="3332163"/>
          </a:xfrm>
        </p:spPr>
        <p:txBody>
          <a:bodyPr/>
          <a:lstStyle/>
          <a:p>
            <a:r>
              <a:rPr lang="en-US" altLang="en-US" smtClean="0"/>
              <a:t>Average velocity- displacement divided by the time interval.</a:t>
            </a:r>
          </a:p>
          <a:p>
            <a:r>
              <a:rPr lang="en-US" altLang="en-US" smtClean="0"/>
              <a:t>SI unit is meters per second (m/s)</a:t>
            </a:r>
          </a:p>
          <a:p>
            <a:r>
              <a:rPr lang="en-US" altLang="en-US" smtClean="0"/>
              <a:t>ν</a:t>
            </a:r>
            <a:r>
              <a:rPr lang="en-US" altLang="en-US" baseline="-25000" smtClean="0"/>
              <a:t>avg</a:t>
            </a:r>
            <a:r>
              <a:rPr lang="en-US" altLang="en-US" smtClean="0"/>
              <a:t> = displacement/time = Δx/ Δt = x</a:t>
            </a:r>
            <a:r>
              <a:rPr lang="en-US" altLang="en-US" baseline="-25000" smtClean="0"/>
              <a:t>f</a:t>
            </a:r>
            <a:r>
              <a:rPr lang="en-US" altLang="en-US" smtClean="0"/>
              <a:t>-x</a:t>
            </a:r>
            <a:r>
              <a:rPr lang="en-US" altLang="en-US" baseline="-25000" smtClean="0"/>
              <a:t>i</a:t>
            </a:r>
            <a:r>
              <a:rPr lang="en-US" altLang="en-US" smtClean="0"/>
              <a:t> / t</a:t>
            </a:r>
            <a:r>
              <a:rPr lang="en-US" altLang="en-US" baseline="-25000" smtClean="0"/>
              <a:t>f</a:t>
            </a:r>
            <a:r>
              <a:rPr lang="en-US" altLang="en-US" smtClean="0"/>
              <a:t>-t</a:t>
            </a:r>
            <a:r>
              <a:rPr lang="en-US" altLang="en-US" baseline="-25000" smtClean="0"/>
              <a:t>i</a:t>
            </a:r>
          </a:p>
          <a:p>
            <a:r>
              <a:rPr lang="en-US" altLang="en-US" smtClean="0"/>
              <a:t>Speed</a:t>
            </a:r>
            <a:r>
              <a:rPr lang="en-US" altLang="en-US" baseline="-25000" smtClean="0"/>
              <a:t>avg</a:t>
            </a:r>
            <a:r>
              <a:rPr lang="en-US" altLang="en-US" smtClean="0"/>
              <a:t> = distance traveled / time</a:t>
            </a:r>
          </a:p>
          <a:p>
            <a:r>
              <a:rPr lang="en-US" altLang="en-US" smtClean="0"/>
              <a:t>Velocity must have a magnitude and direction (vector), but speed has no direction (scalar)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2312</TotalTime>
  <Words>2873</Words>
  <Application>Microsoft Office PowerPoint</Application>
  <PresentationFormat>On-screen Show (4:3)</PresentationFormat>
  <Paragraphs>412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2" baseType="lpstr">
      <vt:lpstr>Arial</vt:lpstr>
      <vt:lpstr>Cambria Math</vt:lpstr>
      <vt:lpstr>Corbel</vt:lpstr>
      <vt:lpstr>Symbol</vt:lpstr>
      <vt:lpstr>Times New Roman</vt:lpstr>
      <vt:lpstr>Wingdings</vt:lpstr>
      <vt:lpstr>Parallax</vt:lpstr>
      <vt:lpstr>Motion and Acceleration</vt:lpstr>
      <vt:lpstr>Motion</vt:lpstr>
      <vt:lpstr>Frame of Reference</vt:lpstr>
      <vt:lpstr>Scalar vs. Vector quantities</vt:lpstr>
      <vt:lpstr>Distance vs. Displacement</vt:lpstr>
      <vt:lpstr>Distance vs. Displacement</vt:lpstr>
      <vt:lpstr>Distance vs. Displacement</vt:lpstr>
      <vt:lpstr>Distance vs. Displacement</vt:lpstr>
      <vt:lpstr>Speed vs. Velocity</vt:lpstr>
      <vt:lpstr>PowerPoint Presentation</vt:lpstr>
      <vt:lpstr>PowerPoint Presentation</vt:lpstr>
      <vt:lpstr>Acceleration</vt:lpstr>
      <vt:lpstr>Acceleration occurs when…</vt:lpstr>
      <vt:lpstr>More Acceleration</vt:lpstr>
      <vt:lpstr>Other terms to know</vt:lpstr>
      <vt:lpstr>Other terms to know</vt:lpstr>
      <vt:lpstr>Situational meanings</vt:lpstr>
      <vt:lpstr>Situational meanings</vt:lpstr>
      <vt:lpstr>Uniform vs Accelerated Motion</vt:lpstr>
      <vt:lpstr>Accelerated motion BIG EQUATIONS</vt:lpstr>
      <vt:lpstr>Big Equations</vt:lpstr>
      <vt:lpstr>Example Problem 1 A sprinter starts from rest and covers a distance of 40 meters in 5 seconds.  The acceleration of the sprinter is constant during this time.  </vt:lpstr>
      <vt:lpstr>Example Problem 1 A sprinter starts from rest and covers a distance of 40 meters in 5 seconds.  The acceleration of the sprinter is constant during this time.  </vt:lpstr>
      <vt:lpstr>Example Problem 1 A sprinter starts from rest and covers a distance of 40 meters in 5 seconds.  The acceleration of the sprinter is constant during this time.  </vt:lpstr>
      <vt:lpstr>Example Problem 1 A sprinter starts from rest and covers a distance of 40 meters in 5 seconds.  The acceleration of the sprinter is constant during this time.  </vt:lpstr>
      <vt:lpstr>Example Problem 1 A sprinter starts from rest and covers a distance of 40 meters in 5 seconds.  The acceleration of the sprinter is constant during this time.  </vt:lpstr>
      <vt:lpstr>Example Problem 1 A sprinter starts from rest and covers a distance of 40 meters in 5 seconds.  The acceleration of the sprinter is constant during this time.  </vt:lpstr>
      <vt:lpstr>Example Problem 1 A sprinter starts from rest and covers a distance of 40 meters in 5 seconds.  The acceleration of the sprinter is constant during this time.  </vt:lpstr>
      <vt:lpstr>Example Problem 1 A sprinter starts from rest and covers a distance of 40 meters in 5 seconds.  The acceleration of the sprinter is constant during this time.  </vt:lpstr>
      <vt:lpstr>Example Problem 1 A sprinter starts from rest and covers a distance of 40 meters in 5 seconds.  The acceleration of the sprinter is constant during this time.  </vt:lpstr>
      <vt:lpstr>Example Problem 2 A car is 30 meters left of a sign.  The car is moving right at 20 m/s at  this point.  The car slows at 2 m/s2.  Assign the reference point at the sign.</vt:lpstr>
      <vt:lpstr>Example Problem 2 A car is 30 meters left of a sign.  The car is moving right at 20 m/s at  this point.  The car slows at 2 m/s2.  Assign the reference point at the sign.</vt:lpstr>
      <vt:lpstr>Example Problem 2 A car is 30 meters left of a sign.  The car is moving right at 20 m/s at  this point.  The car slows at 2 m/s2.  Assign the reference point at the sign.</vt:lpstr>
      <vt:lpstr>Example Problem 2 A car is 30 meters left of a sign.  The car is moving right at 20 m/s at  this point.  The car slows at 2 m/s2.  Assign the reference point at the sign.</vt:lpstr>
      <vt:lpstr>Example Problem 2 A car is 30 meters left of a sign.  The car is moving right at 20 m/s at  this point.  The car slows at 2 m/s2.  Assign the reference point at the sign.</vt:lpstr>
      <vt:lpstr>Example Problem 2 A car is 30 meters left of a sign.  The car is moving right at 20 m/s at  this point.  The car slows at 2 m/s2.  Assign the reference point at the sign.</vt:lpstr>
      <vt:lpstr>Example Problem 2 A car is 30 meters left of a sign.  The car is moving right at 20 m/s at  this point.  The car slows at 2 m/s2.  Assign the reference point at the sign.</vt:lpstr>
      <vt:lpstr>Example Problem 2 A car is 30 meters left of a sign.  The car is moving right at 20 m/s at  this point.  The car slows at 2 m/s2.  Assign the reference point at the sign.</vt:lpstr>
      <vt:lpstr>Example Problem 3 A cart is moving in the negative direction at 4 m/s.  The cart hits a spring and rebounds  at 3 m/s.  The cart is in contact with the spring for 0.35 seconds.  </vt:lpstr>
      <vt:lpstr>Example Problem 3 A cart is moving in the negative direction at 4 m/s.  The cart hits a spring and rebounds  at 3 m/s.  The cart is in contact with the spring for 0.35 seconds.  </vt:lpstr>
      <vt:lpstr>Example Problem 3 A cart is moving in the negative direction at 4 m/s.  The cart hits a spring and rebounds  at 3 m/s.  The cart is in contact with the spring for 0.35 seconds.  </vt:lpstr>
      <vt:lpstr>Example Problem 3 A cart is moving in the negative direction at 4 m/s.  The cart hits a spring and rebounds  at 3 m/s.  The cart is in contact with the spring for 0.35 seconds.  </vt:lpstr>
      <vt:lpstr>Example Problem 3 A cart is moving in the negative direction at 4 m/s.  The cart hits a spring and rebounds  at 3 m/s.  The cart is in contact with the spring for 0.35 seconds.  </vt:lpstr>
      <vt:lpstr>Example Problem 3 A cart is moving in the negative direction at 4 m/s.  The cart hits a spring and rebounds  at 3 m/s.  The cart is in contact with the spring for 0.35 seconds.  </vt:lpstr>
      <vt:lpstr>Example Problem 3 A cart is moving in the negative direction at 4 m/s.  The cart hits a spring and rebounds  at 3 m/s.  The cart is in contact with the spring for 0.35 seconds.  </vt:lpstr>
      <vt:lpstr>Example Problem 3 A cart is moving in the negative direction at 4 m/s.  The cart hits a spring and rebounds  at 3 m/s.  The cart is in contact with the spring for 0.35 seconds.  </vt:lpstr>
      <vt:lpstr>Example Problem 3 A cart is moving in the negative direction at 4 m/s.  The cart hits a spring and rebounds  at 3 m/s.  The cart is in contact with the spring for 0.35 seconds.  </vt:lpstr>
      <vt:lpstr>Example Problem 4 A ball has a speed of 4 m/s at the bottom of a ramp.  The ball experiences an acceleration of 2 m/s2 as it rolls on the ramp. </vt:lpstr>
      <vt:lpstr>Example Problem 4 A ball has a speed of 4 m/s at the bottom of a ramp.  The ball experiences an acceleration of 2 m/s2 as it rolls on the ramp. </vt:lpstr>
      <vt:lpstr>Example Problem 4 A ball has a speed of 4 m/s at the bottom of a ramp.  The ball experiences an acceleration of 2 m/s2 as it rolls on the ramp. </vt:lpstr>
      <vt:lpstr>Example Problem 4 A ball has a speed of 4 m/s at the bottom of a ramp.  The ball experiences an acceleration of 2 m/s2 as it rolls on the ramp. </vt:lpstr>
      <vt:lpstr>Example Problem 4 A ball has a speed of 4 m/s at the bottom of a ramp.  The ball experiences an acceleration of 2 m/s2 as it rolls on the ramp. </vt:lpstr>
      <vt:lpstr>Example Problem 4 A ball has a speed of 4 m/s at the bottom of a ramp.  The ball experiences an acceleration of 2 m/s2 as it rolls on the ramp. </vt:lpstr>
      <vt:lpstr>Velocity</vt:lpstr>
      <vt:lpstr>Graphing Motion</vt:lpstr>
      <vt:lpstr>PowerPoint Presentation</vt:lpstr>
      <vt:lpstr>Position(Displacement) vs. Time Graphs</vt:lpstr>
      <vt:lpstr>Velocity vs. Time Graphs</vt:lpstr>
      <vt:lpstr>PowerPoint Presentation</vt:lpstr>
      <vt:lpstr>Constant vs. Instantaneous velocity</vt:lpstr>
      <vt:lpstr>Slope of a line vs. Velocity</vt:lpstr>
      <vt:lpstr>Slope of a line vs. Velocity</vt:lpstr>
      <vt:lpstr>Graph the scenarios</vt:lpstr>
      <vt:lpstr>Write out the scenario of the graph</vt:lpstr>
      <vt:lpstr>Play with moving man PHET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 and Acceleration</dc:title>
  <dc:creator>ROW</dc:creator>
  <cp:lastModifiedBy>Rowland Webb</cp:lastModifiedBy>
  <cp:revision>78</cp:revision>
  <dcterms:created xsi:type="dcterms:W3CDTF">2015-12-28T18:45:20Z</dcterms:created>
  <dcterms:modified xsi:type="dcterms:W3CDTF">2017-01-27T21:02:35Z</dcterms:modified>
</cp:coreProperties>
</file>