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71"/>
  </p:notesMasterIdLst>
  <p:handoutMasterIdLst>
    <p:handoutMasterId r:id="rId72"/>
  </p:handoutMasterIdLst>
  <p:sldIdLst>
    <p:sldId id="322" r:id="rId2"/>
    <p:sldId id="348" r:id="rId3"/>
    <p:sldId id="355" r:id="rId4"/>
    <p:sldId id="352" r:id="rId5"/>
    <p:sldId id="354" r:id="rId6"/>
    <p:sldId id="356" r:id="rId7"/>
    <p:sldId id="351" r:id="rId8"/>
    <p:sldId id="353" r:id="rId9"/>
    <p:sldId id="265" r:id="rId10"/>
    <p:sldId id="349" r:id="rId11"/>
    <p:sldId id="350" r:id="rId12"/>
    <p:sldId id="329" r:id="rId13"/>
    <p:sldId id="278" r:id="rId14"/>
    <p:sldId id="357" r:id="rId15"/>
    <p:sldId id="294" r:id="rId16"/>
    <p:sldId id="295" r:id="rId17"/>
    <p:sldId id="282" r:id="rId18"/>
    <p:sldId id="330" r:id="rId19"/>
    <p:sldId id="283" r:id="rId20"/>
    <p:sldId id="324" r:id="rId21"/>
    <p:sldId id="284" r:id="rId22"/>
    <p:sldId id="340" r:id="rId23"/>
    <p:sldId id="328" r:id="rId24"/>
    <p:sldId id="286" r:id="rId25"/>
    <p:sldId id="287" r:id="rId26"/>
    <p:sldId id="341" r:id="rId27"/>
    <p:sldId id="296" r:id="rId28"/>
    <p:sldId id="331" r:id="rId29"/>
    <p:sldId id="358" r:id="rId30"/>
    <p:sldId id="346" r:id="rId31"/>
    <p:sldId id="347" r:id="rId32"/>
    <p:sldId id="292" r:id="rId33"/>
    <p:sldId id="271" r:id="rId34"/>
    <p:sldId id="360" r:id="rId35"/>
    <p:sldId id="321" r:id="rId36"/>
    <p:sldId id="275" r:id="rId37"/>
    <p:sldId id="332" r:id="rId38"/>
    <p:sldId id="333" r:id="rId39"/>
    <p:sldId id="297" r:id="rId40"/>
    <p:sldId id="359" r:id="rId41"/>
    <p:sldId id="334" r:id="rId42"/>
    <p:sldId id="342" r:id="rId43"/>
    <p:sldId id="298" r:id="rId44"/>
    <p:sldId id="361" r:id="rId45"/>
    <p:sldId id="335" r:id="rId46"/>
    <p:sldId id="337" r:id="rId47"/>
    <p:sldId id="299" r:id="rId48"/>
    <p:sldId id="326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27" r:id="rId61"/>
    <p:sldId id="311" r:id="rId62"/>
    <p:sldId id="312" r:id="rId63"/>
    <p:sldId id="313" r:id="rId64"/>
    <p:sldId id="343" r:id="rId65"/>
    <p:sldId id="344" r:id="rId66"/>
    <p:sldId id="314" r:id="rId67"/>
    <p:sldId id="345" r:id="rId68"/>
    <p:sldId id="316" r:id="rId69"/>
    <p:sldId id="317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00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1" autoAdjust="0"/>
    <p:restoredTop sz="94660"/>
  </p:normalViewPr>
  <p:slideViewPr>
    <p:cSldViewPr>
      <p:cViewPr varScale="1">
        <p:scale>
          <a:sx n="46" d="100"/>
          <a:sy n="4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90D919-A4D4-4ABB-92B9-A5BBF789A6EB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A8D94E-21BC-4234-95EA-BD0833D7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3733240-7275-42FD-AA20-848DD67BA6A9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6125496-0173-4710-BEBB-8D9636EEA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E9319D-5416-42C0-99D0-39782F0C9074}" type="slidenum">
              <a:rPr lang="en-US" sz="1200">
                <a:latin typeface="+mn-lt"/>
                <a:cs typeface="+mn-cs"/>
              </a:rPr>
              <a:pPr algn="r">
                <a:defRPr/>
              </a:pPr>
              <a:t>17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B131B1-2B36-4C97-BE3D-379319D8A70E}" type="slidenum">
              <a:rPr lang="en-US" sz="1200">
                <a:latin typeface="+mn-lt"/>
                <a:cs typeface="+mn-cs"/>
              </a:rPr>
              <a:pPr algn="r">
                <a:defRPr/>
              </a:pPr>
              <a:t>19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1242CA7-CDE4-4A81-BD5F-B62552E66AE5}" type="slidenum">
              <a:rPr lang="en-US" sz="1200">
                <a:latin typeface="+mn-lt"/>
                <a:cs typeface="+mn-cs"/>
              </a:rPr>
              <a:pPr algn="r">
                <a:defRPr/>
              </a:pPr>
              <a:t>20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3E6B9E1-E98D-4F42-8057-80CA04B91AD0}" type="slidenum">
              <a:rPr lang="en-US" sz="1200">
                <a:latin typeface="+mn-lt"/>
                <a:cs typeface="+mn-cs"/>
              </a:rPr>
              <a:pPr algn="r">
                <a:defRPr/>
              </a:pPr>
              <a:t>21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1C18422-9F59-40DF-ADA7-1F9B09294FC1}" type="slidenum">
              <a:rPr lang="en-US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C6E304-0887-4BC5-88FA-74ABA457684F}" type="slidenum">
              <a:rPr lang="en-US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24438B-E49D-437C-8ACA-84636E74BF3E}" type="slidenum">
              <a:rPr lang="en-US" sz="1200">
                <a:latin typeface="+mn-lt"/>
                <a:cs typeface="+mn-cs"/>
              </a:rPr>
              <a:pPr algn="r">
                <a:defRPr/>
              </a:pPr>
              <a:t>32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3C24-0C7A-4894-BF62-194185AE4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2DFB-5A62-433E-9072-EF113E184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65FF-C27A-4E48-A8A4-6DA8AC5E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D544-21DF-424A-BE32-B76B221F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2A60-C70B-4BB7-ACEB-B890A7CB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84B9-1C1C-42B3-A2AC-0254060E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63CA-EDCD-46CE-A005-4CE7F4AB7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6C10-B51A-44A4-8530-EE3041830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2776-5B6F-4C6E-81F6-F86717FD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6B63-8F40-4380-A58D-A8493CC9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CF77-8673-47C1-B417-A0AFF21A9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45A7-AB74-4933-9D5D-D140047D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861D5-2536-4FB3-8940-086AF993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1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smtClean="0"/>
              <a:t>What is the Atomic Theory?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8229600" cy="449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chemeClr val="tx2"/>
                </a:solidFill>
              </a:rPr>
              <a:t>Atomic Theory</a:t>
            </a:r>
            <a:r>
              <a:rPr lang="en-US" dirty="0" smtClean="0"/>
              <a:t> – Matter is made up of fundamental particles.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atom – DRAW IT!</a:t>
            </a:r>
            <a:endParaRPr lang="en-US" dirty="0"/>
          </a:p>
        </p:txBody>
      </p:sp>
      <p:pic>
        <p:nvPicPr>
          <p:cNvPr id="100354" name="Picture 2" descr="http://ut-images.s3.amazonaws.com/wp-content/uploads/2010/02/c-atom_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38800" y="1905000"/>
            <a:ext cx="17526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1981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Nucleus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the center of the atom.</a:t>
            </a:r>
          </a:p>
          <a:p>
            <a:r>
              <a:rPr lang="en-US" dirty="0" smtClean="0"/>
              <a:t>Takes up ALL the mass of atom.</a:t>
            </a:r>
          </a:p>
          <a:p>
            <a:r>
              <a:rPr lang="en-US" dirty="0" smtClean="0"/>
              <a:t>Contains protons (+) and neutrons (0).</a:t>
            </a:r>
          </a:p>
          <a:p>
            <a:r>
              <a:rPr lang="en-US" dirty="0" smtClean="0"/>
              <a:t>Electrons surround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dhealth.gov/aq/RAD/cartoons/tever3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86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609600"/>
            <a:ext cx="3048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0" y="1066800"/>
            <a:ext cx="304800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Atomic Number – </a:t>
            </a:r>
            <a:r>
              <a:rPr lang="en-US" dirty="0" smtClean="0">
                <a:solidFill>
                  <a:srgbClr val="FF0000"/>
                </a:solidFill>
              </a:rPr>
              <a:t>“Z”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u="sng" dirty="0" smtClean="0"/>
              <a:t># of protons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IDENTIFIES THE ELEMENT!!!</a:t>
            </a:r>
          </a:p>
          <a:p>
            <a:pPr lvl="1"/>
            <a:r>
              <a:rPr lang="en-US" dirty="0" smtClean="0"/>
              <a:t>What makes carbon a carbon atom?  6 protons!</a:t>
            </a:r>
          </a:p>
          <a:p>
            <a:pPr lvl="1"/>
            <a:r>
              <a:rPr lang="en-US" dirty="0" smtClean="0"/>
              <a:t>What happens if you take away a proton from carbon?  It  becomes boron!!  (5 protons)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atomic numbers are on the periodic table.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4600" y="3886200"/>
            <a:ext cx="33528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3" name="Picture 5" descr="http://library.thinkquest.org/C0110275/images/carb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962400"/>
            <a:ext cx="3374136" cy="159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neutral atom, </a:t>
            </a:r>
            <a:br>
              <a:rPr lang="en-US" dirty="0" smtClean="0"/>
            </a:br>
            <a:r>
              <a:rPr lang="en-US" u="sng" dirty="0" smtClean="0"/>
              <a:t># of protons = # of electrons</a:t>
            </a:r>
          </a:p>
          <a:p>
            <a:endParaRPr lang="en-US" u="sng" dirty="0" smtClean="0"/>
          </a:p>
          <a:p>
            <a:r>
              <a:rPr lang="en-US" dirty="0" smtClean="0"/>
              <a:t>Why does it make sense that p+ and e- would be equal if the atom is neutral?</a:t>
            </a:r>
          </a:p>
          <a:p>
            <a:pPr lvl="1"/>
            <a:r>
              <a:rPr lang="en-US" dirty="0" smtClean="0"/>
              <a:t>The (+) charges from the protons would have to balance the (-) charges from the electrons.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u="sng" dirty="0" smtClean="0"/>
              <a:t>Ion</a:t>
            </a:r>
            <a:r>
              <a:rPr lang="en-US" sz="3000" b="1" dirty="0" smtClean="0"/>
              <a:t>:  </a:t>
            </a:r>
            <a:r>
              <a:rPr lang="en-US" sz="3000" dirty="0" smtClean="0"/>
              <a:t>formed when an atom gains or loses an ELECTRON and becomes charged.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Note:  Opposite of what you think!!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Gained an electron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u="sng" dirty="0" smtClean="0">
                <a:sym typeface="Wingdings" pitchFamily="2" charset="2"/>
              </a:rPr>
              <a:t> (-) charge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ym typeface="Wingdings" pitchFamily="2" charset="2"/>
              </a:rPr>
              <a:t>Lost an electron   </a:t>
            </a:r>
            <a:r>
              <a:rPr lang="en-US" sz="2600" u="sng" dirty="0" smtClean="0">
                <a:sym typeface="Wingdings" pitchFamily="2" charset="2"/>
              </a:rPr>
              <a:t> (+) charge</a:t>
            </a:r>
            <a:endParaRPr lang="en-US" sz="26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</p:spPr>
        <p:txBody>
          <a:bodyPr/>
          <a:lstStyle/>
          <a:p>
            <a:r>
              <a:rPr lang="en-US" smtClean="0"/>
              <a:t>Ions (cont’d)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Examples:  Na     </a:t>
            </a:r>
            <a:r>
              <a:rPr lang="en-US" smtClean="0">
                <a:sym typeface="Wingdings" pitchFamily="2" charset="2"/>
              </a:rPr>
              <a:t>   lost 1 electron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S     </a:t>
            </a:r>
            <a:r>
              <a:rPr lang="en-US" smtClean="0">
                <a:sym typeface="Wingdings" pitchFamily="2" charset="2"/>
              </a:rPr>
              <a:t>   gained 2 electrons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To find # of electrons, start with # of protons and do opposite what the charge says.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Practice: Find the number of e- for each: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1)  Ca		2)  F		 3)  Na	     4) 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1066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1+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05200" y="1600200"/>
            <a:ext cx="39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2-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8800" y="5257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2+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62400" y="5181600"/>
            <a:ext cx="39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96000" y="5257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1+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001000" y="5181600"/>
            <a:ext cx="39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Mass Number – </a:t>
            </a:r>
            <a:r>
              <a:rPr lang="en-US" dirty="0" smtClean="0">
                <a:solidFill>
                  <a:srgbClr val="FF0000"/>
                </a:solidFill>
              </a:rPr>
              <a:t>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534400" cy="4953000"/>
          </a:xfrm>
        </p:spPr>
        <p:txBody>
          <a:bodyPr rtlCol="0">
            <a:normAutofit lnSpcReduction="10000"/>
          </a:bodyPr>
          <a:lstStyle/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Mass = (# of protons) + (# of neutrons)</a:t>
            </a:r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365125" indent="-28257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>Most of the mass of the atom is concentrated in the nucleus.  (Electrons don’t really weigh anything.)</a:t>
            </a:r>
          </a:p>
        </p:txBody>
      </p:sp>
      <p:pic>
        <p:nvPicPr>
          <p:cNvPr id="23556" name="Picture 4" descr="http://education.jlab.org/qa/atom_model_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1957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Isotope Symbol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489325" y="2286000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962400" y="2514600"/>
            <a:ext cx="1119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/>
              <a:t>Be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429000" y="2032000"/>
            <a:ext cx="53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/>
              <a:t>9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429000" y="3403600"/>
            <a:ext cx="53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/>
              <a:t>4</a:t>
            </a: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438400" y="22860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 flipV="1">
            <a:off x="2590800" y="42672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23987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FF00"/>
                </a:solidFill>
              </a:rPr>
              <a:t>Mass Number</a:t>
            </a:r>
          </a:p>
          <a:p>
            <a:r>
              <a:rPr lang="en-US" sz="2900">
                <a:solidFill>
                  <a:srgbClr val="FFFF00"/>
                </a:solidFill>
              </a:rPr>
              <a:t>(#P + #N)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26987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FF00"/>
                </a:solidFill>
              </a:rPr>
              <a:t>Atomic Number</a:t>
            </a:r>
          </a:p>
          <a:p>
            <a:r>
              <a:rPr lang="en-US" sz="2900">
                <a:solidFill>
                  <a:srgbClr val="FFFF00"/>
                </a:solidFill>
              </a:rPr>
              <a:t>      (#P)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To find the number of neutrons in an atom…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839200" cy="4495800"/>
          </a:xfrm>
        </p:spPr>
        <p:txBody>
          <a:bodyPr/>
          <a:lstStyle/>
          <a:p>
            <a:pPr marL="365125" indent="-282575"/>
            <a:endParaRPr lang="en-US" sz="2900" smtClean="0"/>
          </a:p>
          <a:p>
            <a:pPr marL="365125" indent="-282575"/>
            <a:r>
              <a:rPr lang="en-US" smtClean="0"/>
              <a:t># neutrons = (mass number) – (atomic number)</a:t>
            </a:r>
          </a:p>
          <a:p>
            <a:pPr marL="365125" indent="-282575">
              <a:buFont typeface="Wingdings" pitchFamily="2" charset="2"/>
              <a:buNone/>
            </a:pPr>
            <a:endParaRPr lang="en-US" sz="2900" smtClean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 about the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of the atom and label it with as much detail as you can.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300" smtClean="0"/>
              <a:t>How many protons and neutrons are found in the nucleus of these atoms?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Na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S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Ag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Carbon-14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Fluorine-19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Chromium-52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066800" y="167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23</a:t>
            </a:r>
          </a:p>
          <a:p>
            <a:r>
              <a:rPr lang="en-US">
                <a:latin typeface="Gill Sans MT" pitchFamily="34" charset="0"/>
              </a:rPr>
              <a:t>11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32</a:t>
            </a:r>
          </a:p>
          <a:p>
            <a:r>
              <a:rPr lang="en-US">
                <a:latin typeface="Gill Sans MT" pitchFamily="34" charset="0"/>
              </a:rPr>
              <a:t>16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1066800" y="2895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Gill Sans MT" pitchFamily="34" charset="0"/>
              </a:rPr>
              <a:t>108</a:t>
            </a:r>
          </a:p>
          <a:p>
            <a:pPr algn="r"/>
            <a:r>
              <a:rPr lang="en-US">
                <a:latin typeface="Gill Sans MT" pitchFamily="34" charset="0"/>
              </a:rPr>
              <a:t>47</a:t>
            </a:r>
          </a:p>
        </p:txBody>
      </p: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990600" y="35052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Gill Sans MT" pitchFamily="34" charset="0"/>
              </a:rPr>
              <a:t>207</a:t>
            </a:r>
          </a:p>
          <a:p>
            <a:pPr algn="r"/>
            <a:r>
              <a:rPr lang="en-US">
                <a:latin typeface="Gill Sans MT" pitchFamily="34" charset="0"/>
              </a:rPr>
              <a:t>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300" smtClean="0"/>
              <a:t>How many protons and neutrons are found in the nucleus of these atoms?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  Na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  S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  Ag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Carbon-14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Fluorine-19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 smtClean="0"/>
              <a:t>Chromium-52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295400" y="167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23</a:t>
            </a:r>
          </a:p>
          <a:p>
            <a:r>
              <a:rPr lang="en-US">
                <a:latin typeface="Gill Sans MT" pitchFamily="34" charset="0"/>
              </a:rPr>
              <a:t>11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066800" y="2362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</a:rPr>
              <a:t>32</a:t>
            </a:r>
          </a:p>
          <a:p>
            <a:r>
              <a:rPr lang="en-US">
                <a:latin typeface="Gill Sans MT" pitchFamily="34" charset="0"/>
              </a:rPr>
              <a:t>16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1219200" y="2971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Gill Sans MT" pitchFamily="34" charset="0"/>
              </a:rPr>
              <a:t>108</a:t>
            </a:r>
          </a:p>
          <a:p>
            <a:pPr algn="r"/>
            <a:r>
              <a:rPr lang="en-US">
                <a:latin typeface="Gill Sans MT" pitchFamily="34" charset="0"/>
              </a:rPr>
              <a:t>47</a:t>
            </a: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1295400" y="3581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Gill Sans MT" pitchFamily="34" charset="0"/>
              </a:rPr>
              <a:t>207</a:t>
            </a:r>
          </a:p>
          <a:p>
            <a:pPr algn="r"/>
            <a:r>
              <a:rPr lang="en-US">
                <a:latin typeface="Gill Sans MT" pitchFamily="34" charset="0"/>
              </a:rPr>
              <a:t>82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657600" y="1371600"/>
            <a:ext cx="35052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11   n = 12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16   n = 16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47   n = 61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82   n = 125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6     n = 8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9     n = 10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P = 24   n =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Mass # and The Periodic Table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Note – If you are not given a mass number, you can </a:t>
            </a:r>
            <a:r>
              <a:rPr lang="en-US" sz="3400" b="1" smtClean="0"/>
              <a:t>round the atomic mass </a:t>
            </a:r>
            <a:r>
              <a:rPr lang="en-US" smtClean="0"/>
              <a:t>on the periodic table to the nearest whole number…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oss%20of%20Electron%20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Isotopes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4876800" cy="4664075"/>
          </a:xfrm>
        </p:spPr>
        <p:txBody>
          <a:bodyPr rtlCol="0">
            <a:normAutofit lnSpcReduction="10000"/>
          </a:bodyPr>
          <a:lstStyle/>
          <a:p>
            <a:pPr marL="365125" indent="-2825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smtClean="0"/>
              <a:t>Isotopes</a:t>
            </a:r>
            <a:r>
              <a:rPr lang="en-US" sz="2800" smtClean="0"/>
              <a:t> – atoms that have the same # protons, but different </a:t>
            </a:r>
            <a:r>
              <a:rPr lang="en-US" sz="2800" b="1" smtClean="0"/>
              <a:t># neutrons</a:t>
            </a:r>
            <a:r>
              <a:rPr lang="en-US" sz="2800" smtClean="0"/>
              <a:t>.</a:t>
            </a:r>
            <a:endParaRPr lang="en-US" sz="1200" smtClean="0"/>
          </a:p>
          <a:p>
            <a:pPr marL="365125" indent="-282575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smtClean="0"/>
          </a:p>
          <a:p>
            <a:pPr marL="365125" indent="-2825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Different mass numbers b/c </a:t>
            </a:r>
            <a:r>
              <a:rPr lang="en-US" sz="2800" u="sng" smtClean="0"/>
              <a:t>different # neutrons.</a:t>
            </a:r>
          </a:p>
          <a:p>
            <a:pPr marL="365125" indent="-282575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u="sng" smtClean="0"/>
          </a:p>
          <a:p>
            <a:pPr marL="365125" indent="-2825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Ex.  carbon-12, carbon-14</a:t>
            </a:r>
          </a:p>
          <a:p>
            <a:pPr marL="365125" indent="-282575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smtClean="0"/>
              <a:t>	*  Both have 6 p</a:t>
            </a:r>
            <a:r>
              <a:rPr lang="en-US" sz="2800" baseline="30000" smtClean="0"/>
              <a:t>+</a:t>
            </a:r>
          </a:p>
          <a:p>
            <a:pPr marL="365125" indent="-282575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smtClean="0"/>
              <a:t>	*  One has 6 n</a:t>
            </a:r>
            <a:r>
              <a:rPr lang="en-US" sz="2800" baseline="30000" smtClean="0"/>
              <a:t>0</a:t>
            </a:r>
            <a:r>
              <a:rPr lang="en-US" sz="2800" smtClean="0"/>
              <a:t> and </a:t>
            </a:r>
          </a:p>
          <a:p>
            <a:pPr marL="365125" indent="-282575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smtClean="0"/>
              <a:t>      the other has 8 n</a:t>
            </a:r>
            <a:r>
              <a:rPr lang="en-US" sz="2800" baseline="30000" smtClean="0"/>
              <a:t>0</a:t>
            </a:r>
          </a:p>
        </p:txBody>
      </p:sp>
      <p:pic>
        <p:nvPicPr>
          <p:cNvPr id="32772" name="Picture 2" descr="http://www.atomicarchive.com/Physics/Images/isoto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7449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Isotope Examples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8229600" cy="4495800"/>
          </a:xfrm>
        </p:spPr>
        <p:txBody>
          <a:bodyPr/>
          <a:lstStyle/>
          <a:p>
            <a:pPr marL="365125" indent="-282575">
              <a:buFont typeface="Wingdings" pitchFamily="2" charset="2"/>
              <a:buNone/>
            </a:pPr>
            <a:r>
              <a:rPr lang="en-US" sz="2600" u="sng" dirty="0" smtClean="0"/>
              <a:t>Example</a:t>
            </a:r>
            <a:r>
              <a:rPr lang="en-US" sz="2600" dirty="0" smtClean="0"/>
              <a:t>:  </a:t>
            </a:r>
            <a:r>
              <a:rPr lang="en-US" sz="2600" i="1" dirty="0" smtClean="0">
                <a:solidFill>
                  <a:srgbClr val="FFFF00"/>
                </a:solidFill>
              </a:rPr>
              <a:t>How many protons, neutrons, &amp; electrons?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r>
              <a:rPr lang="en-US" sz="2600" dirty="0" smtClean="0"/>
              <a:t>Ne-20: ___ p+, ____ e-, ____n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Ne-21: ___ p+, ____ e-, ____n</a:t>
            </a:r>
            <a:r>
              <a:rPr lang="en-US" sz="2600" baseline="30000" dirty="0" smtClean="0"/>
              <a:t>o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Ne-22: ___ p+, ____ e-, ____n</a:t>
            </a:r>
            <a:r>
              <a:rPr lang="en-US" sz="2600" baseline="30000" dirty="0" smtClean="0"/>
              <a:t>o 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Isotope Examples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u="sng" smtClean="0"/>
              <a:t>Example</a:t>
            </a:r>
            <a:r>
              <a:rPr lang="en-US" sz="2600" smtClean="0"/>
              <a:t>:  </a:t>
            </a:r>
            <a:r>
              <a:rPr lang="en-US" sz="2600" i="1" smtClean="0">
                <a:solidFill>
                  <a:srgbClr val="FFFF00"/>
                </a:solidFill>
              </a:rPr>
              <a:t>How many protons, neutrons, &amp; electrons?</a:t>
            </a:r>
            <a:r>
              <a:rPr lang="en-US" sz="2600" smtClean="0">
                <a:solidFill>
                  <a:srgbClr val="FFFF00"/>
                </a:solidFill>
              </a:rPr>
              <a:t/>
            </a:r>
            <a:br>
              <a:rPr lang="en-US" sz="2600" smtClean="0">
                <a:solidFill>
                  <a:srgbClr val="FFFF00"/>
                </a:solidFill>
              </a:rPr>
            </a:br>
            <a:r>
              <a:rPr lang="en-US" sz="2600" smtClean="0"/>
              <a:t>Ne-20: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 p+,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___ e-,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__n</a:t>
            </a:r>
            <a:r>
              <a:rPr lang="en-US" sz="2600" baseline="30000" smtClean="0"/>
              <a:t>o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Ne-21: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 p+, </a:t>
            </a:r>
            <a:r>
              <a:rPr lang="en-US" sz="2600" u="sng" smtClean="0"/>
              <a:t>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u="sng" smtClean="0"/>
              <a:t>__</a:t>
            </a:r>
            <a:r>
              <a:rPr lang="en-US" sz="2600" smtClean="0"/>
              <a:t>   e-, _</a:t>
            </a:r>
            <a:r>
              <a:rPr lang="en-US" sz="2600" b="1" u="sng" smtClean="0">
                <a:solidFill>
                  <a:srgbClr val="FFFF00"/>
                </a:solidFill>
              </a:rPr>
              <a:t>11</a:t>
            </a:r>
            <a:r>
              <a:rPr lang="en-US" sz="2600" smtClean="0"/>
              <a:t>__n</a:t>
            </a:r>
            <a:r>
              <a:rPr lang="en-US" sz="2600" baseline="30000" smtClean="0"/>
              <a:t>o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Ne-22: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 p+, _</a:t>
            </a:r>
            <a:r>
              <a:rPr lang="en-US" sz="2600" b="1" u="sng" smtClean="0">
                <a:solidFill>
                  <a:srgbClr val="FFFF00"/>
                </a:solidFill>
              </a:rPr>
              <a:t>10</a:t>
            </a:r>
            <a:r>
              <a:rPr lang="en-US" sz="2600" smtClean="0"/>
              <a:t>___ e-, _</a:t>
            </a:r>
            <a:r>
              <a:rPr lang="en-US" sz="2600" b="1" u="sng" smtClean="0">
                <a:solidFill>
                  <a:srgbClr val="FFFF00"/>
                </a:solidFill>
              </a:rPr>
              <a:t>12</a:t>
            </a:r>
            <a:r>
              <a:rPr lang="en-US" sz="2600" smtClean="0"/>
              <a:t>__n</a:t>
            </a:r>
            <a:r>
              <a:rPr lang="en-US" sz="2600" baseline="30000" smtClean="0"/>
              <a:t>o </a:t>
            </a:r>
            <a:r>
              <a:rPr lang="en-US" sz="2600" smtClean="0"/>
              <a:t/>
            </a:r>
            <a:br>
              <a:rPr lang="en-US" sz="2600" smtClean="0"/>
            </a:b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Average Atomic Mass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u="sng" dirty="0" smtClean="0"/>
              <a:t>Average atomic mass</a:t>
            </a:r>
            <a:r>
              <a:rPr lang="en-US" dirty="0" smtClean="0"/>
              <a:t> – the average of all the naturally occurring isotopes of that element.</a:t>
            </a:r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These are listed on the periodic table.</a:t>
            </a:r>
          </a:p>
          <a:p>
            <a:pPr lvl="1"/>
            <a:r>
              <a:rPr lang="en-US" dirty="0" smtClean="0"/>
              <a:t>Units: grams/mole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Difference btwn Average Atomic Mass and Mass Number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4958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FFFF00"/>
                </a:solidFill>
              </a:rPr>
              <a:t>Average Atomic Mass</a:t>
            </a:r>
          </a:p>
          <a:p>
            <a:pPr>
              <a:buFontTx/>
              <a:buChar char="•"/>
            </a:pPr>
            <a:r>
              <a:rPr lang="en-US" smtClean="0"/>
              <a:t>Average of all the isotopes in the world</a:t>
            </a:r>
          </a:p>
          <a:p>
            <a:pPr>
              <a:buFontTx/>
              <a:buChar char="•"/>
            </a:pPr>
            <a:r>
              <a:rPr lang="en-US" smtClean="0"/>
              <a:t>Long decimal</a:t>
            </a:r>
          </a:p>
          <a:p>
            <a:pPr>
              <a:buFontTx/>
              <a:buChar char="•"/>
            </a:pPr>
            <a:r>
              <a:rPr lang="en-US" smtClean="0"/>
              <a:t>Found on Per. Tble.</a:t>
            </a:r>
          </a:p>
          <a:p>
            <a:pPr>
              <a:buFontTx/>
              <a:buChar char="•"/>
            </a:pPr>
            <a:r>
              <a:rPr lang="en-US" smtClean="0"/>
              <a:t>Units are grams/mole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724400" y="1752600"/>
            <a:ext cx="49530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      </a:t>
            </a:r>
            <a:r>
              <a:rPr lang="en-US" sz="3200" u="sng">
                <a:solidFill>
                  <a:srgbClr val="FFFF00"/>
                </a:solidFill>
              </a:rPr>
              <a:t>Mass Number</a:t>
            </a:r>
          </a:p>
          <a:p>
            <a:pPr>
              <a:buFontTx/>
              <a:buChar char="•"/>
            </a:pPr>
            <a:r>
              <a:rPr lang="en-US" sz="3200"/>
              <a:t>  Mass of just 1 atom</a:t>
            </a:r>
          </a:p>
          <a:p>
            <a:endParaRPr lang="en-US" sz="500"/>
          </a:p>
          <a:p>
            <a:pPr>
              <a:buFontTx/>
              <a:buChar char="•"/>
            </a:pPr>
            <a:r>
              <a:rPr lang="en-US" sz="3200"/>
              <a:t>  Whole number</a:t>
            </a:r>
          </a:p>
          <a:p>
            <a:endParaRPr lang="en-US" sz="500"/>
          </a:p>
          <a:p>
            <a:pPr>
              <a:buFontTx/>
              <a:buChar char="•"/>
            </a:pPr>
            <a:r>
              <a:rPr lang="en-US" sz="3200"/>
              <a:t>  Either given to you or </a:t>
            </a:r>
          </a:p>
          <a:p>
            <a:r>
              <a:rPr lang="en-US" sz="3200"/>
              <a:t>    you can round the </a:t>
            </a:r>
          </a:p>
          <a:p>
            <a:r>
              <a:rPr lang="en-US" sz="3200"/>
              <a:t>    avg. atomic mass </a:t>
            </a:r>
          </a:p>
          <a:p>
            <a:r>
              <a:rPr lang="en-US" sz="3200"/>
              <a:t>    on the per. tble.</a:t>
            </a:r>
          </a:p>
          <a:p>
            <a:pPr>
              <a:buFontTx/>
              <a:buChar char="•"/>
            </a:pPr>
            <a:r>
              <a:rPr lang="en-US" sz="3200"/>
              <a:t> Units are grams/mole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“Average Atomic Mass” vs. “Mass Number”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periodic table, the average atomic mass of lithium is 6.941 g/mol.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I tell you I have a lithium atom with a mass of 8 g/mol, is that possible?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Early Thoughts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r>
              <a:rPr lang="en-US" dirty="0" smtClean="0"/>
              <a:t>Scientists were aware that matter is made up of small particles.</a:t>
            </a:r>
          </a:p>
          <a:p>
            <a:r>
              <a:rPr lang="en-US" dirty="0" smtClean="0"/>
              <a:t>But originally, they thought the atom was “indivisible”! (Basically just little spheres that could not be broken down.)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– We know the atom is made up of smaller particles (</a:t>
            </a:r>
            <a:r>
              <a:rPr lang="en-US" dirty="0" smtClean="0">
                <a:solidFill>
                  <a:srgbClr val="FFFF00"/>
                </a:solidFill>
              </a:rPr>
              <a:t>subatomic particles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3505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Average Atomic Mass from Relative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calculate average from relative abundance: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dirty="0" smtClean="0"/>
              <a:t>Multiply the percent (in decimal form) by each mass.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dirty="0" smtClean="0"/>
              <a:t>Add all masses together.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dirty="0" smtClean="0"/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Example:  Calculate the average atomic mass of the following sample of carbon:  98.892% carbon-12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1.108% carbon-13 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(0.98892 x 12) + (0.0108 x 13) = </a:t>
            </a:r>
            <a:r>
              <a:rPr lang="en-US" sz="3200" b="1" dirty="0" smtClean="0"/>
              <a:t>12.011 </a:t>
            </a:r>
            <a:r>
              <a:rPr lang="en-US" sz="3200" b="1" dirty="0" err="1" smtClean="0"/>
              <a:t>amu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Atomic Mass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average atomic mass of the following sample:  90.51% neon-20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                       0.27% neon-21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                       9.22% neon-22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(0.9051 x 20)  +  (0.0027 x 21)  +  (0.0922 x 22)        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              = </a:t>
            </a:r>
            <a:r>
              <a:rPr lang="en-US" sz="3600" b="1" smtClean="0"/>
              <a:t>20.18 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Preview to the Periodic Table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8229600" cy="4495800"/>
          </a:xfrm>
        </p:spPr>
        <p:txBody>
          <a:bodyPr/>
          <a:lstStyle/>
          <a:p>
            <a:pPr marL="365125" indent="-282575"/>
            <a:r>
              <a:rPr lang="en-US" smtClean="0"/>
              <a:t>Organized by increasing </a:t>
            </a:r>
            <a:r>
              <a:rPr lang="en-US" u="sng" smtClean="0"/>
              <a:t>atomic number</a:t>
            </a:r>
            <a:r>
              <a:rPr lang="en-US" smtClean="0"/>
              <a:t>.</a:t>
            </a:r>
            <a:endParaRPr lang="en-US" b="1" smtClean="0"/>
          </a:p>
          <a:p>
            <a:pPr marL="365125" indent="-282575"/>
            <a:r>
              <a:rPr lang="en-US" b="1" smtClean="0"/>
              <a:t>Period</a:t>
            </a:r>
            <a:r>
              <a:rPr lang="en-US" smtClean="0"/>
              <a:t> = </a:t>
            </a:r>
            <a:r>
              <a:rPr lang="en-US" u="sng" smtClean="0"/>
              <a:t>horizontal row</a:t>
            </a:r>
            <a:endParaRPr lang="en-US" b="1" u="sng" smtClean="0"/>
          </a:p>
          <a:p>
            <a:pPr marL="365125" indent="-282575"/>
            <a:r>
              <a:rPr lang="en-US" b="1" smtClean="0"/>
              <a:t>Group or Family</a:t>
            </a:r>
            <a:r>
              <a:rPr lang="en-US" smtClean="0"/>
              <a:t> = </a:t>
            </a:r>
            <a:r>
              <a:rPr lang="en-US" u="sng" smtClean="0"/>
              <a:t>vertical column</a:t>
            </a:r>
          </a:p>
          <a:p>
            <a:pPr marL="365125" indent="-282575"/>
            <a:endParaRPr lang="en-US" u="sng" smtClean="0"/>
          </a:p>
          <a:p>
            <a:pPr marL="365125" indent="-282575">
              <a:buFont typeface="Wingdings" pitchFamily="2" charset="2"/>
              <a:buNone/>
            </a:pPr>
            <a:r>
              <a:rPr lang="en-US" smtClean="0"/>
              <a:t>(Helpful Hint – Think of a “family tree”…and trees grow up/down.)</a:t>
            </a:r>
          </a:p>
          <a:p>
            <a:pPr marL="365125" indent="-282575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Bohr’s Planetary Model, 1913</a:t>
            </a:r>
          </a:p>
        </p:txBody>
      </p:sp>
      <p:pic>
        <p:nvPicPr>
          <p:cNvPr id="40963" name="Picture 4" descr="boh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581400"/>
            <a:ext cx="2130425" cy="2590800"/>
          </a:xfrm>
          <a:noFill/>
        </p:spPr>
      </p:pic>
      <p:sp>
        <p:nvSpPr>
          <p:cNvPr id="4096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en-US" dirty="0" smtClean="0"/>
              <a:t>Electrons move in </a:t>
            </a:r>
            <a:r>
              <a:rPr lang="en-US" u="sng" dirty="0" smtClean="0"/>
              <a:t>circular paths (orbits)</a:t>
            </a:r>
            <a:r>
              <a:rPr lang="en-US" dirty="0" smtClean="0"/>
              <a:t> around the positive nucleus.</a:t>
            </a:r>
          </a:p>
          <a:p>
            <a:r>
              <a:rPr lang="en-US" dirty="0" smtClean="0"/>
              <a:t>Planetary model - Like planets around a sun</a:t>
            </a:r>
          </a:p>
        </p:txBody>
      </p:sp>
      <p:pic>
        <p:nvPicPr>
          <p:cNvPr id="40965" name="Picture 9" descr="http://www.neoam.cc.ok.us/~rjones/Pages/online1014/chemistry/chapter_8/images/rutherford_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7273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 smtClean="0"/>
              <a:t>Bohr used experiments on hydrogen to develop this model: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1)  An electron circles the nucleus only in fixed energy levels (like an orbit).</a:t>
            </a:r>
          </a:p>
          <a:p>
            <a:pPr>
              <a:buNone/>
            </a:pPr>
            <a:r>
              <a:rPr lang="en-US" dirty="0" smtClean="0"/>
              <a:t>	2)  An electron can neither gain nor lose energy within the orbit…but it can move up or down to different orbits.</a:t>
            </a:r>
          </a:p>
          <a:p>
            <a:pPr>
              <a:buNone/>
            </a:pPr>
            <a:r>
              <a:rPr lang="en-US" dirty="0" smtClean="0"/>
              <a:t>	3)  The lowest energy orbit is closets to the nucleus.</a:t>
            </a:r>
            <a:endParaRPr lang="en-US" dirty="0"/>
          </a:p>
        </p:txBody>
      </p:sp>
      <p:sp>
        <p:nvSpPr>
          <p:cNvPr id="125954" name="AutoShape 2" descr="data:image/jpeg;base64,/9j/4AAQSkZJRgABAQAAAQABAAD/2wCEAAkGBhQQERUUEhQWFBUVGBkYGRcWGR4YFhkbFxcWFhYeFhkXGyYeGBokGhcYHy8hJCgqLCwsGh4xNjAqNSkrLC0BCQoKDgwOGg8PGiklHyQyLSwsLCwsKiwsLCwwLC4sLCwsLCwsMCksLCwpLCksLCksLCwsKSwqLCwsLCwsKS8sKf/AABEIAKwBJQMBIgACEQEDEQH/xAAcAAEAAgMBAQEAAAAAAAAAAAAABQYDBAcCAQj/xAA+EAACAQMCBQIEBAQCCQUAAAABAgMAERIEIQUGEzFBIlEjMmFxBxRCgRUzUpFichYkQ1Njc4Kh8CU0ktHh/8QAGgEBAQEBAQEBAAAAAAAAAAAAAAECAwUEBv/EADYRAAIBAgUCAwUECwAAAAAAAAABAgMREhMhMVFB8ARh0RQycYGhUmKRwQUiIyQzQnKxwtLx/9oADAMBAAIRAxEAPwDuNKUoBSlKAUpSgFKUoBSlKAUpSgFKUoBSlKAUqM5k4z+T00k+GfTAON8b3ZV72Nu9+1Q8HP8AGSpdCkf5Zp3bctGySiF0KBbkhri/07VhzinZs5yqRi7NlrpUZqOZII2ZXfEpEJmuDYRk4g3tbv471oz85R/B6Sl+rqEgYOGieMupcEo65dgCBtcHvVc4rqV1IrqWGlQw5v03r+IfQrvfBwrLF/MMbFbSY+Qt6ySc0adSMpMbw/mLlWA6VwMibbG5Hp7/AEpjjyMceUStK0eF8aj1OXTyBS2SujxuMhdSVkUGxHY2tW9VTvsaTT1QpSlUopSlAKUpQClKUApSlAKUpQClKUApSlAKUpQClV7nfjsmk06mIDqSuI1JAOPoeRmsTYkLG1h2va+16p/AObNYsyRmXriVsPiqowZhswMYBO4sVPv3HkDqNR+o5g08bYmVSw7qpzcA+SqXYD6kW3HvWL+BCTfUO8/+EnGL3t0ksrC+4zzIsN7i9SGn0yRriiqij9KgKN9zsNqA57zvzPI8qxRNLDGEDk2eBpCzMoCswVsFC3OPcutztv75I5knDvCVm1ShQ4IZWaPcrZnldclbuLkn0v3/AE3LjXL0OrUCVTdb4spKuL97MN7Ha4O2w2uBX3g3AYdIpWFbZEFmJLMxAsMmY3/bsLmwoDm/MnMU8+okUvNAsbYLEsnTYWVTdzG3qLXuNyMSv1JtvIHMh1MLpLIrywyYXJGbKUR1LKPPrK3tuUJ96kuM8oafVNnIrK9gC0blCwHYNY2b7kX8XtW1Hy/pxGsXRjKJfEMoa1/mN2ucidye5O5NASFKoHPqyaVYkhlljilLB/iGwxXJVRiC6X9RsrAYoRa3aG5H4w2n1cUfVvFNkpUuSoIUsrLcAK2QCbWv1FvchaA6xSlVfm/mCVGTSaPfVzi4OOSwxXxeV7kCwsQAe58Hse1GjKtPBH8eiXVvyRG7HvjcqcSh1ejgkXqx4I5IOKk4uNx32BBt2Isa0eJfh+ZZ9Q6yhE1EDIRuSsjNGxZR2xPTuRsbk/tP8tcvR6DTpBFchblmPzOxN2Zj5JP/AGAHipSuXiKVGVR4LtdL9fPyvrp021OUqUZ6yXevqUjUck6jUmU6mWIGTTxxDpK1laKUSqxDH1C677jvbxcyOq4HqZ+g0zw5RalJiEDBQiIVKqTuzE73NrXt4FWalccqIyYlI4Z+HXSWSMmLExyxpKFcz2lBX1XfAYhiNh6rD5ayaXk/UMwM7adgukOmChXZTZlKs4JF/l3sVt4+lzpUVGCIvDwWyK/ylwCXSCTqOCrFcIld3jjsDliZTl6mJJHbYVYKUrpGKirI6xioqyFKUrRoUpSgFKUoBSlKAUpSgFKUoBSlKAUpSgFYNbrVhXJz5sAN2Ynsqgbsx9hTWaxYkLv2FuwuSSQAAPJJIAHua1tBo2LGWYDqG+I79ND+kW2ue7MO52uQq0Bqargh1iEaq6qfliRvkI+V2YD1SD2+QdrN8x1+B8jQ6WUS5PK63Cl8QFuLEhY1UZWJFzfYkeTVjpQClKrPPnHpNLDGISFkmkwDEA4gI8jEBtibJbcEAsLigLNSuW8s81aiCdEkeWeORipU/FkBxLBkIGX6bFdxa52Pef5y5k1EenASCaAyOEMrNFZAQxNunK5DNjgCQLFhvewIFzpXI+XOPyabURkzO0bvjIJZS62IOTXcnArbO/8ASrA2G46zDOrgMrBgexU3B+xFAYtfw+OdDHKgdT4P03BHkEHe4rS4fyxpoA4SIfEGLly0hZf6WaQsSu52vapWtfiGvTTxPLKwREBZmOwAH/lqqTbsgVzmPjZ4TFkvxlc4RQFvi5nZVhspLJci4O6i9idlrzyZw1IAdRPNFJq9Yc2cMCLbWihuSTGnaw8/YWwcraGTXT/xLUgqCttJCTvDGwszsO3UkFj5sPJ2tz7XabKWZp1HU6j9W6GwOR2JytiFtiTtjY7jc/fXa8PB0Ibv33/ivJdeX5JGFrqd1pUHyVLI2hhMxJYqbFt2ZMm6RYk3LGPAm+9zU5XnmxSlaOk41DNLJFHIrvFbMLuFuWABI2yupuO481LkujepWpreKxQxmSR1VAQL3vuSAALdySRtWyZABe4t7+KXF0eqVpScYiWZYS1nZDIBY2xBCk5WxG5HmttnA7kC+wpcXR6pUTNzTp0lMTOQ4ljhIxb55lLRi4FtwDv2HmpN51XuwH3NqJphST2Z7pWpxHisWnj6krWUkAWBYsWNlCKoJZj4ABNfOGcVj1KF4muAxRgQVZWXZldWAZWHsR5FLq9hdXsblK0+JcXi08TyytZI7ZEAsRcgDZQT3NbQkGwuLncDzS4utj1SscmpVQxZlUKLsSQAAN7m/YfWsWk4jHKiyI4KuoZT2uG+U2O470uLo2aV56g3Fxt3+n39qLKD2IP2Pv2qlPVK8pID2IP23r1QClKUAqI5s10kGjnki2dUJB/p7Bn329K3bfb01L1HcZ1DYiKM2kmuqn+gWJd7f4R/dio80Bx6LUvFIJosmnVgwLOzmRuwVsh68r4C5NsrjcCu5CobQcn6WB1dIQGX5blmC7WuisSqG3lQDufepmgFeJplRSzEKqgkk7AAbkk+BSaYIpZiFVQSSTYADcknwKjdNpTqGEsy7KbxRsPlsfS7A/7QjcXF0BtsciQBeef5D+Xj8MVDTN9QremIf5wx33Vbb+NRynppEKvHmWsTIxJmuOx6t8wR4sdu3bapilAV/gXJMGkfqAvLJuA0pBKg7HEIqqD4va9iRe21TOt0STI0cihkYWIP/lwR3BG4O4qB5m52TRuI1Qyy2DEZBEUEkDJyDubGwAPbewIJz8A5xh1agEiKW9jE7DImwN03+IpB2I/cAgigMvCeUdNpX6kaMXsQGd2cgHuFzJx/betifgMZJZLwyH9cVkY/5xbGT7OGHf3NRc34g6RZcM2IBIMoRjEpFwbvbsLfMLqPfY2sisCLg3B7EdqAjF10sJA1AVkJAE0Yso/5qEkpvYZAsO98fNYP/rWrHnh+kk+ltRqEPtveJAT7BifI7Z+a9dJrpv4bpSy3AOrmUfyY2Fwim4HUcbW39JOxF7TOn066DFEGOltYDxCdrfXptvcn5Tvex9Pow/dYKf8APJafdX2vi+nC16ox72hN1p6rg0Erh5IYndezOisw+xIuK3KiePc16XQrfUzJGbXCk3dhe3pQept/YV8NOnOpLDBNvhamm7DS/wCrzdLtFLcxeysAS8Y9gQM1H0kGwCit7Xa+OBDJK6xovdmICj9zXNebue9TKsYg0zaZWkDJNqRi56eLkxx32G6i7GxDEW720eTtNHqtWBxHLVyvcxvKSYwyrkU6PyD0h2BtbZh7V9ns0KX8edvurWX+q+buuCYr7Fy0XPw1kypoIJNRHkok1DAxQouxbEuMnYD9IA8eK8Rcvss+vVI3SKSCJE6dkJIWTLBibZXbufJ3q3ogUAAAAbADYADtb2Feq+TxDpVGsuOFLzu38Xt+CRlwxWucrTluY6WVRpfSr6dlvCsUr4t8S8SsVYiNiMwAWuwN97Wnm/hXX00PTjkAQqwjWJJAowxAk07sFcLe1h2NWulfIqKSaOa8Okmr7nP+G8uNLLpfzGlURrppQUxyiVjLeMFWZrHE3xNwD2tYWiX5Y1EkOlE0c7INMYsVSOSRJOq5G0x+HdMQJB8uIFxeurUqZC5709DL8NF9e9PQ51qOAz/m8um7KNZoXzO91igZJGJ82bufc1M82cqPq5UdYtJIFTG+oEhYeomw6bAY7/3vVspWlRVmuTSoRSa5ILiUkml0KiKESyoiIqRqWQMFABAJuEW3ve1qwcsaFl0kir1UmkaRmeZAjNK4BLhRcBbkAf5aslK3g1udMv8AWvfyOTxcpzDSagCKYTGBI2XCNUdhKjXUxm8zAKx6hubHvUu/Lkp4kZJFmPx0ljkRI8RGqqMXlJ6iKACpQbG97G966DSuS8PFde+2cV4WKtq+7+pzzRcuthNHJpGfUsuqy1JICydTIx75fEB9FlI9BF7A195Y5bB1MDS6XFY9EinqRgATrMSx+rk3a/fe/euhUqqirplXh4pp32ObcM5cmVogdOyzRjU/mJ7LacSK/Tswa8l7rYW9NrbV94byo0Q0PTgeJm02oTUNH8N7tGMA7dssicb9iB7CukUoqC7+XoF4aK696ehSuQeFSQPIDDhHgoDtEIJSQTZXWNikth/tO5JPfxdaUrpCOBWO1OGCOFClKVs2KitJ8XVzOe0IWJR7FlWaQ/uHiH/Tt3NbnEeJRadDJM6xoPLG2/gD3J8AbnxUXydxGOeAtG6uTJKzW7gvK7DJTutwQQD4t4oCdpSo/i/H4NIAZ5VjyviD8xta+Ki5Nri9htcUBh1Xx9QsfeOHGR/Yve8Kk/S3UI7giI9jvLVD8qTLJphMrBzMWkYgg7sx9JI8oAI7dxhbxUxQHmSQKCWIAAuSdgAO5J8CowTy6j+XeGI/7QgGVx4Mam4RT/U4J7+kbNXyT/WZineGEgt5Ekm/oPjFNmI8sVG2JBlqA5/zRyJJ1DLpgZA4UOjSEyZLsGDyscgVxBBYWx2vewkOVuSzFDN+YCF9QqqU+dVVQ+IbLZmykYm23YC9rm063XRwIXlkSNB3Z2CqL9rliAKhoef+Hu5QazT3HvIoB/ysSFb9iaFs2c5TlfUxMsH5eRmUBBipMTYjEES26YU2v6iD9AdqtXEOPzcP08GhRRJrHRIoSGyUgARmSS4yXHuQRY+CfUBaOYeYYtFp2nkN1UekAjJ2PyqnuT/9moblbllmD6rXjPU6lcWUm6xRXySJBYWtsSe+W9/Nfb4enGMc+qrpbL7T4+C6/JdTDfREpyry0mhhwBzkb1TSn55ZD8zMSSe97C+3960uP89aTTs0DFtRMRYwQKZZDfazBdlvcCzEd6jtRy1Nq53g1OtmECKAIUAjaVMVGbyj1MCclZbdxfYECrJwTlvT6JSumiWMHuRuzW/qY3Zv3NbcqLebWk5yetlovm2volbhk12RTuHR8T1h6DOOHwoASARJqzG7OIhl8qWVMcvmutzerHwPkTS6RuoEMsxsWnmPUlYjzk3ynYfKB2rV5s5mi0eogJyeRQ2SRgFulIp3JYhR8SNLAkXxa17VOcF43FrI+pCxIviQQVZWFiQyncGxB+oIIuCDXOfjZuOCFox4jp+L3fzbLhRp808tDWxqA/TkQko9srXFmVhcEqR4BG6qfFqgeV+VW02sB1Dq7iMvFgDiCT05Sct8grRgHbaR+/i81SuaOb0g1UfTRpWhLCWxVVCyIGKqWO736TewBIvc2r4zRdaVo8F4xHq4Vlivi1wQRZlYGzKw9wdtrj2JG9b1AKUpQClKUApSlAKUpQClKUApSlAKUpQClKUApSlAUL8TdJIWhlAJiRZAx2xRmwIZ79lxVhkdhfe160fw30sj6kzL/KETIzC2DMWQoFYbPji5JHbLfvarrzVrUi0kxkdUDRuoyNrsUawHuT7CtrhGujmhRonWRbAXUhhewuDbz9KA3K5Z+IGlePWNLIfhuiKjNYRgKDdCzCytmWbfv1Ba9iB1OqxzvzDDp0RHJLmSGTBRdsI9RG7E+FFka1yLkEC5oCP/AAx0cipNIbiKVkKAjG7KpDuBb5SOmt/PTJG1iblqZxGjOeyqWNu9gLmtbg/GYtXH1IWyW9jcEMpHcMp3B7H6ggi4INYuZ0LaLUgC5MEoAHm8bWoD3y/AU00V92ZQ7kdi8nrkI9gXZjbx2rJxfiselgkmlbFI1LMfP0AHkk2AHkkCtqNwwBBuDuCOxB3FqpP4zZ/wmXG1s4s7/wBPVS1vrnh/3qN2VzdOOKSjycR5q5v1HEZTJM7YgkpFf0Rgk2AAABYA2LkXNv2qEvS9K89u7uz9lTpxpxww0Rb/AMPOZVj1ulGsZngiZhFmxKQM4ChwDcY3AFtgt8vG/wCkq/Hxr9d6PLpp1LZ4jK3bK3qt9L3r0n4l13tZLRLhd6t9W7n5vx/h40ZJrd7/ABNDi3om08g75mI/VZEJt7fzEjN+9gR5IMrUVzHvGg8mfTWHk46mJzb7KrH7A1KCoecc2544BMmok1CxtLFIFYlQzMhRAhBVPUVxUMCAdy97bXmvw84S0KSySEAystkDBsQi7FsSRkcibX7Bb73Fb3M3N0WmJixeWRkvimIxDXCljIygXINtydjtUFwbkvh3EIVm6PxlCJI6s8ciyRol/lawJGJuO4YHzXakqbf7RtLySf5ojv0L9XMea+VJoZ5JY0MsUsgYWKAq8rqLMHI26jbFfBAI2JM6fw7MW+l1+tgsbhTIJYhtY+iQb377nvVI41xziSvJAmrSZYpgAZIVV2MTq++II2kUr9Qt/NfR7NSl7lWPzUl+TX1Jd8HS+TOANo4CslupI5kcKbqpKogUGwvZEUX8m57WFT1c94HzvxKZC38PjmwbpsYpghyxVwQsv6cXXye9SCfiSFsNRoddASO5hLpkLXCshJbv3sL09grP3LS/plF/RO/0GJFypVDi1sn5sNBPPLZHm1AkBWKNHjzgjMR2je+PYBrXJ7mvWj531CLBJqEhZJ9PNMoiDB1MCdRr5sQwYfaxPc2ufMdVJtS0OWfHr33cvVKpPBOK6mXW6YzuuMukaUJFkE9TIRkrMQWAPzfXsPO1xDmieLWdJ1SKHNFVpEktLla5WZLojAsAFZTe3cX2KqrXKq0bX+RbKVQOC8xamIIzsskUuufTWfIyjJ3xIctiFWwATE7eR48/6a6jUwyukTLC8OpKyKjqYjGj9MmXIq5bE/KBi21zbfOfGxn2iFjoNKpnIfEJJZphJI7gQaFgHYkAvAS5Fz3Y7k+TWLgfOks+sWFp9EylnGEaziX0q5Fi4wuCov8AY28VVWi0nyVV4tJvrp9bF4pXPudeIzJqmEczqEjiYFGKx6cmUKX1KgWkRh2G+ynYDerFzTzA+lWFY1yeZ8AcS4ACliQiEM52GwI8m+1XNWvkXOWt+hP0rn8vNU8ciTTI8ZXRzyPBdlQvHKFVirfLfY73IDdz52U5z1SwyNJAAxeFIWZHijYzHEhgxZiEtfIH1XGw71M6JPaIF3pVO4lxHWrPo4meFS80isYwxV1WPNclL5JsT6cjuFNyPTWDRc4aptJFOwgy1EogiUBwFdpXTKU5m6gKfSu9x332uar2771GfFOz729UXilUmTm7U5CECDrDVflmazdMhozIrKueQPupJ9r73Hk85arpH4SZR6iWCWVEeWNemAVYRK4f1FgvzbWJPcCmdEZ8C8UrQ4FxH8xp45co2zW5MRJQkEg45AN3B2IuO3ildE7q6OyaauijfiZGy6iOST+T08UY2xR82MmRawBZenbf9Ddt75PwvVmlmkS3QKqpI+VpAx+UjYlVuGIP6lG9vT0NkBFiLj61FcHtHLqIRsFcSoPZZgSf7zLMf3sNhaqUlq5vztwGYap5lR5ElVN0DuUKDEqVju2P6gQLXd+3c9IoaAp34ccKeOOSZ7qs+BRSSbhQ3rNzsWztbvZFv7C3TRB1KtuGBBH0OxqM4N8JpNOf0EvH9Y5GZhbx6GyS3gBL9wTLUBGcuyk6dVY3eL4T/VovQTbwGsHA9mFbHFuFx6qGSGVckkUqw7d/Y+CDYg+CBWtrIzDL11BKsAsoAubLfF1A3JGRBHcra24sZKOQMAykEEAgg3BB3BBHcUB+XOa+T9Rw6UpMpwJIjlt6JBc2IIJAYgXKXuPtvUJX661mijmQpKiyIe6uoZT9wwINQ8PIegRi40enyP8Aw1I/YEWX9gK+Z0NdGe1T/S0lG043fN7HHvwt/DuTVzJqJ4yulQ5jIWEzCxQKLi6XIYtYqcSu9zbv9fALdqwa3WrEtzckmyqu7Mx7Ko8nY/QAEmwBNd4xUVZHmV68q88UjS4j8TUQRj9BaZvsqmNB9CXfIf8ALYVK1o8K0TIGeS3VlOT27A2Cqq/RVAH1Nz5rerRwOa89ctyLqGnRGlScoLIRmsmKRAYnuCFUgi9jlewtVg5C5dk0qSPMMXlK+i4OKoCFyK7ZEsx2JFsR3BqUk+NqlA+XTXYn/iSIVUD6rGzE/SRPepagFUbmvk5ZNTG0UnTOokKuCma7QyOXVclIJ6ag72ub2uTe81FfzNbt2giIP+aZgQB9liub/wBa/WgMvA+CppIRFHci5YsbZMzbkmwA/YCwAAGwFSFqUoCGg5S0yOzqrhnLM3xZcWLghiy54kkH29vYVni5dgXo2j/9urJH6mOKuArDc+q4A+a9SVKzgjwYwR4REcM5U02mcPDHiyqUByc2UkHEBmItcbDxvbuayT8tad5us0YMl1a92Cll+VmQHBmHgkEiw9hUnSmCNrWGCKVrIjBy5pwqr09km66+ptpbk5fNvuTsdvpWMcp6XKRukLyh1bdrWkFpMReyFh3K2J96l6UwR4GCPCNHh3BIdOWMSYlljQ7k3WJcIx6iey7fXzet21faVUktjSSWiIziPLWn1Dh5YwzCwO7AMFOSh1UgSAHwwI71scS4VFqUCSpkoIYbkFWXsVKkFSPcGtulTCuCYY66bkXDyzpkxxiUYRtEBc2wc3cEE2a53JNybnevEHKWlSN4hCuElswSWuFtgLsSQq2FgCAPFql6UwR4Jlx4REDlTTBUUR2wcyKQ7h82+ZmfLJiexyJuAB4FZV5d040/5bpjo72S5NrsXuCTkDkbgg7eLVJUpgjwFCK6Ii4eWdOgQLGB05DKpya/UIILMS13Yg/qvXmXlXTMCDGfVK02Qd1YSOLOVdWDLcbEAgfSpalMEeBgjwjBotEkMaxxqERBZVHYCvtZqVo3sK59zdzXLFrMdMEDQrhIzqzBuoEkChVK/KMTe/6yB2NdBqo8zcinUymaGQRu9swwJVioChgVIIbEKD3uFXtbcDf5P5lOtjbNQksbBXC3xNwGVlvuAQex3BB8WJn6rfKHCV0fUhY3lLZlzsJFPpQoPAUDErc2JJucrmyUBH8U0rEpLELyRnt2zRrdRN9rkAMLkDJVuQL1taTVrKgdDcG/ixBBIYEHcEEEEHcEEVmqN1GkeJzJAAct5IibBv8AFGeyyffZtrkd6AkqjJOGvGS+na1ySYnPwmJ3JBALRMT5W67klSTetzR61JlyQ3F7EdipHdWB3Vh5B3rPQEWOOFf50E0f1CdVT+8ORH3YAfevg5mgPZnY+yxSMT9gEualaUBFfxSWTaKBwD2kmtGv3wuZPfYqt9twDcZ9HwzBs3YyyWtk2wUHciNRsi/3JsLs1ga3qUArU4jr+kAAMpG2RPLH6+yjuT4H7Cvmv4ksVlAzkf5Ix8zW7n/Co8sdh/2r5otCwbqSkNKRbb5EGxKxg7gEgEk7sQOwCgAeuGaHpJYnJmJd292Y3a308AeAAK26UoCh8584TxznT6c4YKpdwoZyWBYBQ/pACgXJBJysLWudz8PeMtOJ0l3mVldntbMSBlQkdlK9IpYbWVT5NfOZeWBrtT8J+k0aASyY5q17mNMbj1gFmJBBAZAbhhjs8kJpYutDBKZZo3tPmMXyF1HpIFk2ONrjvuSSa2oSknJLRb+XxFy0UpSsAUpSgFKUoBSlKAUpSgFKUoBSlKAUpSgFKUoBSlKAUpSgK5zvxIaaFZlt1g6pETe13N3D27oUQkjziLWYKRXOX+fNR+YjTUmN45WCXVcWRnNktZjkuRCm+4ve9gb3bjvBU1cJie4vYhhbJWG4Iv8A2I8gkHYmqvw78OGhkEvXWR42yRenihYXt1Lu5PfbG1jZrGwFAXilaeh4iJLqymORfmja2QHgjEkMp8MPqDYggblAaOs4QkjZ+qOS1hJGcXsNwD4cA/pYEfSsHV1MXzIuoUfqQiOU+3oc4E9rnNR3IA2WpWlAccbmnWTuJxNJGW3VFYBEB3CmM+lyAbEtc3v22Au+n5+iOh67MhnELOYVN3LqpJVVBLWJH7A7+9ZdX+HelklMnxFBJLRo+MbEkknYZLcm5Cso77bm9jj06qoRVAQDEKBZQALAAdgLbWoDj/8ApPrUczddmcblSwMJtvj0uyrYWuPVb9VySel6Z9TqUViV0yMoayfEl9QvbJ1Cof8Apbv4tvHx/hvpBJlZyg3EJa8It2FrZFf8BYrba1rCrTQGroeGRw36a2LWyYks7WvbN2JZu57k962qUoCN4vzFp9Jj15Ahb5V3Zja1yFUFiBcXNrC496xy8aWVEGldZGmBKMPUiqpCu7W/pJAx7liB7kc857XDXSvIxKsseLC4VAEtgzAWVsw74m1xJcX3qyfhnw140mlZSiysmIZcWbBSC5uMrG4Av/SSNiCQLdotEsS4rf3JO7MT3LHyTUHzPys07pqdK4h1kQ9Eh+R17mOcD5oz/dTuKsdK60qsqUsUP++T5T4I1cr3K/NP5kvBOnR1cP8ANi8EeJIj+uM+/i9j4JsNQXM/KMetCtcxTx7xTps8ZvcdiMluN1P17HeoCTi3EWgkEgaCTSg9Roog41Bt8NoGkGGFrs4+Zfp2rtXjTlB1qWlt48ea5X1Wzvu8OWBal8pVT4VzjLKyp0kbGCGeWUSFVCyLdsEwLMRYkC+9jcja+DQc1z6jU6L4Yhg1CzuBkrl1VQYy3pBjYd7A29Q3O4Hn5sTOdDv42LnSqzxTnTo6v8uI1uOnu8giZ+p/uA64yYjvd132FzUfoecJ43mMydSEa1tOHDKrKGZVjVUC+sAm5YsDY+bWqurFOwdaCdi7Uqmr+ISyTPDGn++RXDXYPErG7oUsqHE2ORPa6ivvJ3Hp9RKqyuGB0cMp9Kj1szBjsB3AG3YVFVi3ZBV4N2RcaVVYecZG1fQ6MOPUZMhq4i9gxF+iBlfb5e47eKzc4cW1EAiMOCo0kau7bt65FGKL2+XK5PvtvuLmRs3wXNjZvgslKo3GuYtTHr+ikigZwLHHipjZXy6hmkPqjfY4qCL2Wwa5qa5o5sXQ9NSqs8ueObFEAQAtkwVj5AAAO58C5DMjrfoM6OrfQn6VRm59KyNMwYQfk45hFZcw7zmLc297Dc281t6f8QA8ZxiDSdZIFVXvE7SKWUiRkBCgA3OG1tr1FWhyRV4PqW6lVDXc0apNRp0MCIGSZ5FaS7HpXBwYIfTazDYFuxxtv70/OkrwwSflgG1TKsKda97qzMZG6dkUBQRbIm/YHarmx2LnRvb8n31LZSqknPTu0McenylkeeJkaXFY304UuMwhDrve48eL7Vhl/EcCKFxEFaXqA9WURxK0TYMvVCMCS3a4AtuSKmbDkmfDn+/fVFzpWLSajqIr2tkoa1wbXF+6kqfuCRSup2MtKUoBSlKA1ddw5ZgL3Vl3V1NnU+cT9fIOx8g1znmjmTVrO+nWcosBVc0UI8haNJLucWGwcD0hQTc27W6hUBx7kyHVuJCXjksAWTE5AXsGEiMu1zva+/egNTkLmKTVRyLMQ7wsBmAFyVhkpIAADA5DYAGwPk1aqhNFybpokCqhDdzIGKzE7C5kjKt2AFgQLbWttWY8NnT+XqSfpOiyD326fTa/3Yi19u1gNyTiUSyLE0iCRt1QsA5G/ZSbnsf7Vs1wiQEZfmLGS/xs136l/XkSff5b+MbbWq78RfXnhKiRADhH1H6jmfp5LnlH0h6jHfIZ3Hq70Bd9NxKKVmWORHZDZgrBipuRZgDdTcHv7GtmuJ8IV+vANOAsuadMqmwW69Q2Vt48L3AIBFtxtXV/4RI/83USG/dYrQp+2N5B/wDMnvYigNrW8VihsJHAZvlQXaRvHoRbs3fwDWqU1E/c/l4z4FmnI+rbpHf2GRt2ZT23NFw2OG/TQLl8xHzN33Zjux3O5J71s0Bh0ujSJcUUKO59yfJY92Y+Sdz5rNSlAKUpQCorjXLqaogl5Y2CsuUbAXVxZlYMGUg/a48GpWlRpNWZHFSVmRXD+W4YJGdAbNEkWBN0CRghQLi52O9yb1p8O5KiglikWSZugHEau4ZFWQWKgFb2Hje/YEkAAWGlZwR4MZcOCG4vytHqmvK8pQ45RZfDbA5C4YEruBfArewvevDcoQlHS8gEmp/NGxF+pdWsPT8vpG3f61OUpgje9g6cW72IWPlWNXdleZVfMmIPaLKQWdgtu/fYkqCb2vvXrg3K0WlcNGXJEKQ+ogjGMkr2Ub7/AP5UxSihFdCqnFbI0F5f0wk6o08IkyLZiNM8ibk5Wve/mnGODpqkVJCwCukgxIBuhyXuDtet+lawrYuFWtYg9byhDLM0rGQByjSRhgI5Gi/llxjlcbdiBsK2+L8DTUlGLPHJGSUkjIV1yFmAJBBBGxBFSNKzgjwTLjrpuQc3J8EjMX6j5QrAcnLXVH6iksfVnlvlevTcqo0WDyzyMHEiyvJeRHUWUobYrb2C2O973NTVKYI8Ey4cEDJyfGekepNlF1BkXBZxLvIHLKdj/hxt4tWRuVYuhDCGkX8vYxyKwEilQQDfGx2JBBFj7VNUplx4GVDghNJyjDE8DqXygMrAlrl2mFpGlJF2Y2vfb+21YW5Lj6IiWWdFvITi49XVJZgylChFzscbj371YaUy48DKhx32kYdFo0hjSOMYoihVHewAsO+9KzUrZ02FKUoBSlKAUpSgFKUoDWk4bE0iytGhkXZXKguBv2Yi47nt71s0pQGtpuGxRMzRxojObsVUKWNybsQLsbk9/c1s0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956" name="Picture 4" descr="http://2011period6group4.wikispaces.com/file/view/bohrs_model.gif/170006587/bohrs_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84650"/>
            <a:ext cx="3381375" cy="198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s.utah.edu/~draperg/cartoons/jb/boh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976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Energy Levels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495800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FFF00"/>
                </a:solidFill>
              </a:rPr>
              <a:t>Energy Levels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smtClean="0"/>
              <a:t>- Regions of space in which e- can move around the nucleus of an atom.</a:t>
            </a:r>
          </a:p>
          <a:p>
            <a:pPr lvl="1"/>
            <a:r>
              <a:rPr lang="en-US" sz="2600" dirty="0" smtClean="0"/>
              <a:t>“Rings around the nucleus where e- exist.”</a:t>
            </a:r>
          </a:p>
          <a:p>
            <a:r>
              <a:rPr lang="en-US" sz="3000" u="sng" dirty="0" smtClean="0">
                <a:solidFill>
                  <a:srgbClr val="FFFF00"/>
                </a:solidFill>
              </a:rPr>
              <a:t>Ground State</a:t>
            </a:r>
            <a:r>
              <a:rPr lang="en-US" sz="3000" dirty="0" smtClean="0"/>
              <a:t> – closest possible E.L. to the nucleus.</a:t>
            </a:r>
          </a:p>
          <a:p>
            <a:r>
              <a:rPr lang="en-US" sz="3000" u="sng" dirty="0" smtClean="0">
                <a:solidFill>
                  <a:srgbClr val="FFFF00"/>
                </a:solidFill>
              </a:rPr>
              <a:t>Excited State</a:t>
            </a:r>
            <a:r>
              <a:rPr lang="en-US" sz="3000" dirty="0" smtClean="0"/>
              <a:t> – If given a </a:t>
            </a:r>
            <a:r>
              <a:rPr lang="en-US" sz="3000" b="1" u="sng" dirty="0" smtClean="0">
                <a:solidFill>
                  <a:srgbClr val="FFFF00"/>
                </a:solidFill>
              </a:rPr>
              <a:t>quantum</a:t>
            </a:r>
            <a:r>
              <a:rPr lang="en-US" sz="3000" dirty="0" smtClean="0"/>
              <a:t> (packet  of energy), e- can move to a higher E.L. (farther from nucleus).  This state is unstable!</a:t>
            </a:r>
          </a:p>
        </p:txBody>
      </p:sp>
      <p:pic>
        <p:nvPicPr>
          <p:cNvPr id="43012" name="Picture 6" descr="http://www.upscale.utoronto.ca/GeneralInterest/Harrison/BohrModel/planet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867400" y="478155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http://www.ck12.org/ck12/images?id=1379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90600" y="1447800"/>
            <a:ext cx="5938838" cy="4362450"/>
          </a:xfrm>
          <a:noFill/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743200" y="0"/>
            <a:ext cx="3648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Bohr’s Model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48238" y="990600"/>
            <a:ext cx="41957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/>
              <a:t>*  Think of it like a </a:t>
            </a:r>
          </a:p>
          <a:p>
            <a:r>
              <a:rPr lang="en-US" sz="2600"/>
              <a:t>    circular ladder.</a:t>
            </a:r>
          </a:p>
          <a:p>
            <a:endParaRPr lang="en-US" sz="2600"/>
          </a:p>
          <a:p>
            <a:r>
              <a:rPr lang="en-US" sz="2600"/>
              <a:t>*  It takes energy to</a:t>
            </a:r>
          </a:p>
          <a:p>
            <a:r>
              <a:rPr lang="en-US" sz="2600"/>
              <a:t>    climb up the ladder </a:t>
            </a:r>
          </a:p>
          <a:p>
            <a:r>
              <a:rPr lang="en-US" sz="2600"/>
              <a:t>    (away from the nucleus)</a:t>
            </a:r>
          </a:p>
          <a:p>
            <a:endParaRPr lang="en-US" sz="2600"/>
          </a:p>
          <a:p>
            <a:r>
              <a:rPr lang="en-US" sz="2600"/>
              <a:t>*  The higher you go, the </a:t>
            </a:r>
          </a:p>
          <a:p>
            <a:r>
              <a:rPr lang="en-US" sz="2600"/>
              <a:t>    more energy it takes &amp;</a:t>
            </a:r>
          </a:p>
          <a:p>
            <a:r>
              <a:rPr lang="en-US" sz="2600"/>
              <a:t>    the more unstable it is.</a:t>
            </a:r>
          </a:p>
          <a:p>
            <a:endParaRPr lang="en-US" sz="2600"/>
          </a:p>
          <a:p>
            <a:r>
              <a:rPr lang="en-US" sz="2600"/>
              <a:t>*  Notice the rings get </a:t>
            </a:r>
          </a:p>
          <a:p>
            <a:r>
              <a:rPr lang="en-US" sz="2600"/>
              <a:t>    closer together as you </a:t>
            </a:r>
          </a:p>
          <a:p>
            <a:r>
              <a:rPr lang="en-US" sz="2600"/>
              <a:t>    move 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4114800"/>
            <a:ext cx="3429000" cy="274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an Emission Spectrum is Produced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2800" dirty="0" smtClean="0"/>
              <a:t>1)  An e- starts in ground state.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800" dirty="0" smtClean="0"/>
              <a:t>2)  It can gain energy and move to an excited state.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800" dirty="0" smtClean="0"/>
              <a:t>3)  But then it is unstable, so it returns to ground state…and in the process, gives off the energy it received.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FF00"/>
                </a:solidFill>
                <a:sym typeface="Wingdings" pitchFamily="2" charset="2"/>
              </a:rPr>
              <a:t>Emission Spectrum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514350" indent="-514350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5061" name="Picture 6" descr="http://www.upscale.utoronto.ca/GeneralInterest/Harrison/BohrModel/pla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196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mtClean="0"/>
              <a:t>Emission Spectra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When an electron moves to a lower energy level, it releases an amount of energy equal to the energy difference in these levels as electromagnetic radiation - </a:t>
            </a:r>
            <a:r>
              <a:rPr lang="en-US" sz="4000" dirty="0" smtClean="0">
                <a:solidFill>
                  <a:srgbClr val="FFFF00"/>
                </a:solidFill>
              </a:rPr>
              <a:t>Emission Spectrum 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This electromagnetic radiation is given off as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photons - quanta or packets of light</a:t>
            </a:r>
          </a:p>
          <a:p>
            <a:pPr lvl="1">
              <a:buFont typeface="Arial" pitchFamily="34" charset="0"/>
              <a:buChar char="•"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Rutherford’s Gold Foil Experiment</a:t>
            </a:r>
          </a:p>
        </p:txBody>
      </p:sp>
      <p:pic>
        <p:nvPicPr>
          <p:cNvPr id="19459" name="Picture 4" descr="rutherfo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152400"/>
            <a:ext cx="1501775" cy="1958975"/>
          </a:xfrm>
          <a:noFill/>
        </p:spPr>
      </p:pic>
      <p:pic>
        <p:nvPicPr>
          <p:cNvPr id="19460" name="Picture 6" descr="rutherford_ex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414462"/>
            <a:ext cx="5486400" cy="544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Spectra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 2 elements </a:t>
            </a:r>
            <a:r>
              <a:rPr lang="en-US" u="sng" dirty="0" smtClean="0"/>
              <a:t>have the same emission spectrum </a:t>
            </a:r>
            <a:r>
              <a:rPr lang="en-US" dirty="0" smtClean="0"/>
              <a:t>(because they each have a unique set of e-).</a:t>
            </a:r>
          </a:p>
          <a:p>
            <a:pPr lvl="1">
              <a:buFontTx/>
              <a:buNone/>
            </a:pPr>
            <a:endParaRPr lang="en-US" sz="1000" u="sng" dirty="0" smtClean="0"/>
          </a:p>
          <a:p>
            <a:pPr lvl="1"/>
            <a:r>
              <a:rPr lang="en-US" dirty="0" smtClean="0"/>
              <a:t>The farther the electron falls, </a:t>
            </a:r>
            <a:r>
              <a:rPr lang="en-US" u="sng" dirty="0" smtClean="0"/>
              <a:t>the greater the amount of energy released.</a:t>
            </a:r>
          </a:p>
          <a:p>
            <a:endParaRPr lang="en-US" dirty="0"/>
          </a:p>
        </p:txBody>
      </p:sp>
      <p:pic>
        <p:nvPicPr>
          <p:cNvPr id="5" name="Picture 7" descr="http://upload.wikimedia.org/wikipedia/commons/0/08/Flametest-Co-Na.s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1000"/>
            <a:ext cx="1006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www.uncp.edu/home/mcclurem/ptable/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1004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schools-wikipedia.org/images/261/26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2" y="41148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amazingrust.com/experiments/how_to/Images/Flame%20Test/Trimethyl_Borate/Trimethyl_Borate-fl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0962" y="4114800"/>
            <a:ext cx="987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r>
              <a:rPr lang="en-US" smtClean="0"/>
              <a:t>What is a real world application of giving electrons energy and then having them return to ground state?</a:t>
            </a:r>
          </a:p>
        </p:txBody>
      </p:sp>
      <p:pic>
        <p:nvPicPr>
          <p:cNvPr id="113666" name="Picture 2" descr="http://blog.midomi.com/wp-content/uploads/2008/07/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581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Using the Reference Table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smtClean="0"/>
              <a:t>How much energy is released when an electron moves from the 3rd energy level to the 1</a:t>
            </a:r>
            <a:r>
              <a:rPr lang="en-US" baseline="30000" smtClean="0"/>
              <a:t>st</a:t>
            </a:r>
            <a:r>
              <a:rPr lang="en-US" smtClean="0"/>
              <a:t>?  What type of radiation is it?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mtClean="0"/>
              <a:t>What color light is released when an electron moves from the 4</a:t>
            </a:r>
            <a:r>
              <a:rPr lang="en-US" baseline="30000" smtClean="0"/>
              <a:t>th</a:t>
            </a:r>
            <a:r>
              <a:rPr lang="en-US" smtClean="0"/>
              <a:t> energy level to the 2</a:t>
            </a:r>
            <a:r>
              <a:rPr lang="en-US" baseline="30000" smtClean="0"/>
              <a:t>nd</a:t>
            </a:r>
            <a:r>
              <a:rPr lang="en-US" smtClean="0"/>
              <a:t>?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mtClean="0"/>
              <a:t>What wavelength could be given off if you see red light?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Electromagnetic radiation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ym typeface="Wingdings" pitchFamily="2" charset="2"/>
              </a:rPr>
              <a:t> energy waves that have both electrical and magnetic properties.</a:t>
            </a:r>
          </a:p>
          <a:p>
            <a:pPr>
              <a:buFont typeface="Wingdings" pitchFamily="2" charset="2"/>
              <a:buNone/>
            </a:pPr>
            <a:endParaRPr lang="en-US" sz="1200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Can travel through empty space at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</a:t>
            </a:r>
            <a:r>
              <a:rPr lang="en-US" i="1" smtClean="0">
                <a:sym typeface="Wingdings" pitchFamily="2" charset="2"/>
              </a:rPr>
              <a:t>c</a:t>
            </a:r>
            <a:r>
              <a:rPr lang="en-US" smtClean="0">
                <a:sym typeface="Wingdings" pitchFamily="2" charset="2"/>
              </a:rPr>
              <a:t> = 3 x 10</a:t>
            </a:r>
            <a:r>
              <a:rPr lang="en-US" baseline="30000" smtClean="0">
                <a:sym typeface="Wingdings" pitchFamily="2" charset="2"/>
              </a:rPr>
              <a:t>8</a:t>
            </a:r>
            <a:r>
              <a:rPr lang="en-US" smtClean="0">
                <a:sym typeface="Wingdings" pitchFamily="2" charset="2"/>
              </a:rPr>
              <a:t> m/s (the speed of light).</a:t>
            </a:r>
          </a:p>
          <a:p>
            <a:pPr>
              <a:buFont typeface="Wingdings" pitchFamily="2" charset="2"/>
              <a:buNone/>
            </a:pPr>
            <a:endParaRPr lang="en-US" sz="120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Wave/Particle duality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is it?  BOTH</a:t>
            </a:r>
          </a:p>
          <a:p>
            <a:pPr lvl="1"/>
            <a:r>
              <a:rPr lang="en-US" dirty="0" smtClean="0"/>
              <a:t>Electrons act like a particle</a:t>
            </a:r>
          </a:p>
          <a:p>
            <a:pPr lvl="1"/>
            <a:r>
              <a:rPr lang="en-US" dirty="0" smtClean="0"/>
              <a:t>But they behave like waves!!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Wavelength, Frequency,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/>
              <a:t>Wavelength (</a:t>
            </a:r>
            <a:r>
              <a:rPr lang="el-GR" u="sng" smtClean="0">
                <a:cs typeface="Tahoma" pitchFamily="34" charset="0"/>
              </a:rPr>
              <a:t>λ</a:t>
            </a:r>
            <a:r>
              <a:rPr lang="en-US" u="sng" smtClean="0">
                <a:cs typeface="Tahoma" pitchFamily="34" charset="0"/>
              </a:rPr>
              <a:t>)</a:t>
            </a:r>
            <a:r>
              <a:rPr lang="en-US" smtClean="0"/>
              <a:t> – distance from peak to peak.</a:t>
            </a:r>
          </a:p>
          <a:p>
            <a:pPr>
              <a:buFont typeface="Wingdings" pitchFamily="2" charset="2"/>
              <a:buNone/>
            </a:pPr>
            <a:r>
              <a:rPr lang="en-US" u="sng" smtClean="0"/>
              <a:t>Frequency</a:t>
            </a:r>
            <a:r>
              <a:rPr lang="en-US" smtClean="0"/>
              <a:t> – number of peaks per second.</a:t>
            </a:r>
          </a:p>
          <a:p>
            <a:pPr>
              <a:buFont typeface="Wingdings" pitchFamily="2" charset="2"/>
              <a:buNone/>
            </a:pPr>
            <a:r>
              <a:rPr lang="en-US" u="sng" smtClean="0"/>
              <a:t>Crest</a:t>
            </a:r>
            <a:r>
              <a:rPr lang="en-US" smtClean="0"/>
              <a:t> – Top peak of the wave.</a:t>
            </a:r>
          </a:p>
          <a:p>
            <a:pPr>
              <a:buFont typeface="Wingdings" pitchFamily="2" charset="2"/>
              <a:buNone/>
            </a:pPr>
            <a:r>
              <a:rPr lang="en-US" u="sng" smtClean="0"/>
              <a:t>Trough</a:t>
            </a:r>
            <a:r>
              <a:rPr lang="en-US" smtClean="0"/>
              <a:t> – Bottom of the wave.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94125"/>
            <a:ext cx="49720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6"/>
          <p:cNvSpPr>
            <a:spLocks noChangeShapeType="1"/>
          </p:cNvSpPr>
          <p:nvPr/>
        </p:nvSpPr>
        <p:spPr bwMode="auto">
          <a:xfrm flipH="1">
            <a:off x="4724400" y="4572000"/>
            <a:ext cx="4572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4953000" y="6096000"/>
            <a:ext cx="381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5181600" y="42672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crest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3886200" y="6248400"/>
            <a:ext cx="107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trough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0"/>
            <a:ext cx="1247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Wavelenth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Relationships</a:t>
            </a:r>
          </a:p>
        </p:txBody>
      </p:sp>
      <p:pic>
        <p:nvPicPr>
          <p:cNvPr id="51203" name="Picture 2" descr="http://upload.wikimedia.org/wikipedia/commons/e/e9/Wav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276600"/>
            <a:ext cx="2640013" cy="43815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8283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wavelength – frequency </a:t>
            </a:r>
            <a:r>
              <a:rPr lang="en-US" sz="3200">
                <a:sym typeface="Wingdings" pitchFamily="2" charset="2"/>
              </a:rPr>
              <a:t> Indirectly related</a:t>
            </a:r>
          </a:p>
          <a:p>
            <a:r>
              <a:rPr lang="en-US" sz="3200">
                <a:solidFill>
                  <a:srgbClr val="FFFF00"/>
                </a:solidFill>
                <a:sym typeface="Wingdings" pitchFamily="2" charset="2"/>
              </a:rPr>
              <a:t>  wavelength – energy    </a:t>
            </a:r>
            <a:r>
              <a:rPr lang="en-US" sz="3200">
                <a:sym typeface="Wingdings" pitchFamily="2" charset="2"/>
              </a:rPr>
              <a:t> Indirectly related</a:t>
            </a:r>
          </a:p>
          <a:p>
            <a:r>
              <a:rPr lang="en-US" sz="3200">
                <a:solidFill>
                  <a:srgbClr val="FFFF00"/>
                </a:solidFill>
                <a:sym typeface="Wingdings" pitchFamily="2" charset="2"/>
              </a:rPr>
              <a:t>  frequency – energy      </a:t>
            </a:r>
            <a:r>
              <a:rPr lang="en-US" sz="3200">
                <a:sym typeface="Wingdings" pitchFamily="2" charset="2"/>
              </a:rPr>
              <a:t> Directly related </a:t>
            </a:r>
            <a:endParaRPr lang="en-US" sz="3200"/>
          </a:p>
        </p:txBody>
      </p:sp>
      <p:pic>
        <p:nvPicPr>
          <p:cNvPr id="51205" name="Picture 2" descr="http://upload.wikimedia.org/wikipedia/commons/e/e9/W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6781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4495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u="sng" smtClean="0">
                <a:solidFill>
                  <a:srgbClr val="FFFF00"/>
                </a:solidFill>
              </a:rPr>
              <a:t>Low Energy, Low Frequency, Long Wavelength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smtClean="0"/>
              <a:t>	</a:t>
            </a:r>
            <a:r>
              <a:rPr lang="en-US" sz="2400" smtClean="0"/>
              <a:t>1.  Radio Waves (AM, FM, TV)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2.  Microwaves (cell phones, microwave ovens)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3.  Infrared (given off as heat)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4.  Visible Light (ROYGBIV: Red is the lowest energy,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         violet has the highest)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5.  Ultraviolet (causes sunburns)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6.  X-rays (can pass through body, except bones)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	7.  Gamma Rays (can pass through 3 meters of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smtClean="0"/>
              <a:t>         concrete)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u="sng" smtClean="0">
                <a:solidFill>
                  <a:srgbClr val="FFFF00"/>
                </a:solidFill>
              </a:rPr>
              <a:t>High Energy, High Frequency, Short Wavelength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smtClean="0"/>
              <a:t>	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457200" y="1981200"/>
            <a:ext cx="0" cy="3733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Quantum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800" smtClean="0"/>
              <a:t>Schrodinger </a:t>
            </a:r>
          </a:p>
          <a:p>
            <a:r>
              <a:rPr lang="en-US" sz="2800" smtClean="0"/>
              <a:t>Cannot pinpoint the exact paths of electrons (</a:t>
            </a:r>
            <a:r>
              <a:rPr lang="en-US" sz="2800" b="1" u="sng" smtClean="0"/>
              <a:t>only probability!!</a:t>
            </a:r>
            <a:r>
              <a:rPr lang="en-US" sz="2800" u="sng" smtClean="0"/>
              <a:t>!</a:t>
            </a:r>
            <a:r>
              <a:rPr lang="en-US" sz="2800" smtClean="0"/>
              <a:t>).</a:t>
            </a:r>
          </a:p>
          <a:p>
            <a:r>
              <a:rPr lang="en-US" sz="2800" smtClean="0"/>
              <a:t>Probability of finding an electron is represented by an </a:t>
            </a:r>
            <a:r>
              <a:rPr lang="en-US" sz="2800" u="sng" smtClean="0"/>
              <a:t>electron cloud</a:t>
            </a:r>
            <a:r>
              <a:rPr lang="en-US" sz="280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</p:txBody>
      </p:sp>
      <p:pic>
        <p:nvPicPr>
          <p:cNvPr id="53252" name="Picture 7" descr="http://web.buddyproject.org/web017/web017/images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86175"/>
            <a:ext cx="5076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r>
              <a:rPr lang="en-US" smtClean="0"/>
              <a:t>Overall Progression of the Atom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660525" y="2393950"/>
            <a:ext cx="123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534400" cy="303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utherford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239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Quantum Numbers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u="sng" smtClean="0">
                <a:solidFill>
                  <a:schemeClr val="tx2"/>
                </a:solidFill>
              </a:rPr>
              <a:t>Quantum Numbers</a:t>
            </a:r>
            <a:r>
              <a:rPr lang="en-US" smtClean="0"/>
              <a:t> - Values that give the most probable place to find an electron.</a:t>
            </a:r>
          </a:p>
          <a:p>
            <a:r>
              <a:rPr lang="en-US" smtClean="0"/>
              <a:t>Like an “electron’s address”.</a:t>
            </a:r>
          </a:p>
          <a:p>
            <a:r>
              <a:rPr lang="en-US" smtClean="0"/>
              <a:t>No 2 electrons in an atom can have the same quantum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First Quantum Number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smtClean="0"/>
              <a:t>Energy Levels – </a:t>
            </a:r>
            <a:r>
              <a:rPr lang="en-US" u="sng" smtClean="0"/>
              <a:t>cloud </a:t>
            </a:r>
            <a:r>
              <a:rPr lang="en-US" u="sng" smtClean="0">
                <a:solidFill>
                  <a:schemeClr val="tx2"/>
                </a:solidFill>
              </a:rPr>
              <a:t>SIZE </a:t>
            </a:r>
          </a:p>
          <a:p>
            <a:pPr lvl="1"/>
            <a:r>
              <a:rPr lang="en-US" smtClean="0"/>
              <a:t>(Rings around the nucleus)</a:t>
            </a:r>
          </a:p>
          <a:p>
            <a:pPr>
              <a:buFont typeface="Wingdings" pitchFamily="2" charset="2"/>
              <a:buNone/>
            </a:pPr>
            <a:endParaRPr lang="en-US" sz="400" smtClean="0"/>
          </a:p>
          <a:p>
            <a:pPr lvl="1"/>
            <a:r>
              <a:rPr lang="en-US" smtClean="0"/>
              <a:t>Corresponds to </a:t>
            </a:r>
            <a:r>
              <a:rPr lang="en-US" u="sng" smtClean="0"/>
              <a:t>horizontal rows on the periodic table.</a:t>
            </a:r>
          </a:p>
        </p:txBody>
      </p:sp>
      <p:pic>
        <p:nvPicPr>
          <p:cNvPr id="57348" name="Picture 5" descr="http://spiff.rit.edu/classes/phys301/lectures/spec_lines/energy_lev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319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http://www.scfschools.com/upload/Periodic%20Table%20of%20Elements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4371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/>
          <a:lstStyle/>
          <a:p>
            <a:r>
              <a:rPr lang="en-US" smtClean="0"/>
              <a:t>Second Quantum Number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Sublevels – </a:t>
            </a:r>
            <a:r>
              <a:rPr lang="en-US" u="sng" smtClean="0">
                <a:solidFill>
                  <a:schemeClr val="tx2"/>
                </a:solidFill>
              </a:rPr>
              <a:t>SHAPE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There are four: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			s			(sphere)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5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			p			(peanut)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5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			d		        (double peanut)</a:t>
            </a:r>
            <a:r>
              <a:rPr lang="en-US" sz="1000" smtClean="0"/>
              <a:t>			</a:t>
            </a:r>
            <a:endParaRPr lang="en-US" sz="15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000" smtClean="0"/>
              <a:t>		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			f			(?)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- They correspond to </a:t>
            </a:r>
            <a:r>
              <a:rPr lang="en-US" sz="2400" u="sng" smtClean="0"/>
              <a:t>areas of the periodic table</a:t>
            </a:r>
            <a:r>
              <a:rPr lang="en-US" sz="2400" smtClean="0"/>
              <a:t>.</a:t>
            </a:r>
            <a:endParaRPr lang="en-US" sz="1200" smtClean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smtClean="0"/>
              <a:t>Energy level tells the number of sublevels.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mtClean="0"/>
              <a:t>Ex.  In the 1st energy level, you can have 1 sublevel </a:t>
            </a:r>
            <a:r>
              <a:rPr lang="en-US" smtClean="0">
                <a:sym typeface="Wingdings" pitchFamily="2" charset="2"/>
              </a:rPr>
              <a:t> 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mtClean="0"/>
              <a:t>      In the 2</a:t>
            </a:r>
            <a:r>
              <a:rPr lang="en-US" baseline="30000" smtClean="0"/>
              <a:t>nd</a:t>
            </a:r>
            <a:r>
              <a:rPr lang="en-US" smtClean="0"/>
              <a:t> energy level, you can have 2 sublevels </a:t>
            </a:r>
            <a:r>
              <a:rPr lang="en-US" smtClean="0">
                <a:sym typeface="Wingdings" pitchFamily="2" charset="2"/>
              </a:rPr>
              <a:t> s &amp; p</a:t>
            </a:r>
            <a:endParaRPr lang="en-US" smtClean="0"/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58372" name="Picture 5" descr="http://www.birdville.k12.tx.us/schools/001/Staff/Belland_J/Online%20Chem%20Lessons/Lessons/Quanta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6429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http://ejs.k12.mi.us/EJweb/high%20school/staff/walz/Walz/Chemistry/Schedule/December/tabl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0" descr="http://www.rmutphysics.com/CHARUD/scibook/crystal-structure/dx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57600"/>
            <a:ext cx="914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2" descr="http://1.bp.blogspot.com/_I-n4UWp0ZqM/RwuHt2cIoMI/AAAAAAAAAH8/6GD8J2-lgN8/s400/p+orbi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819400"/>
            <a:ext cx="7175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r>
              <a:rPr lang="en-US" smtClean="0"/>
              <a:t>Third Quantum Number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Orbitals – </a:t>
            </a:r>
            <a:r>
              <a:rPr lang="en-US" u="sng" smtClean="0">
                <a:solidFill>
                  <a:srgbClr val="FFFF00"/>
                </a:solidFill>
              </a:rPr>
              <a:t>DIRECTION</a:t>
            </a:r>
            <a:r>
              <a:rPr lang="en-US" u="sng" smtClean="0"/>
              <a:t> (Orientation)</a:t>
            </a:r>
          </a:p>
          <a:p>
            <a:pPr lvl="1"/>
            <a:r>
              <a:rPr lang="en-US" u="sng" smtClean="0"/>
              <a:t>Two electrons can fit in one orbital.</a:t>
            </a:r>
          </a:p>
          <a:p>
            <a:pPr lvl="2">
              <a:buFont typeface="Wingdings" pitchFamily="2" charset="2"/>
              <a:buNone/>
            </a:pPr>
            <a:r>
              <a:rPr lang="en-US" smtClean="0"/>
              <a:t>					     </a:t>
            </a:r>
            <a:r>
              <a:rPr lang="en-US" u="sng" smtClean="0"/>
              <a:t>s	     p	     d	     f</a:t>
            </a:r>
          </a:p>
          <a:p>
            <a:pPr lvl="2">
              <a:buFont typeface="Wingdings" pitchFamily="2" charset="2"/>
              <a:buNone/>
            </a:pPr>
            <a:r>
              <a:rPr lang="en-US" smtClean="0"/>
              <a:t>			     # orbitals				</a:t>
            </a:r>
          </a:p>
          <a:p>
            <a:pPr lvl="2">
              <a:buFont typeface="Wingdings" pitchFamily="2" charset="2"/>
              <a:buNone/>
            </a:pPr>
            <a:r>
              <a:rPr lang="en-US" smtClean="0"/>
              <a:t>			     # electrons	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562600" y="3429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477000" y="3429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315200" y="3429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229600" y="3429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562600" y="38862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315200" y="388620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8229600" y="388620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pic>
        <p:nvPicPr>
          <p:cNvPr id="59404" name="Picture 13" descr="http://www.rmutphysics.com/CHARUD/scibook/crystal-structure/porbita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35052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17" grpId="0" autoUpdateAnimBg="0"/>
      <p:bldP spid="90118" grpId="0" autoUpdateAnimBg="0"/>
      <p:bldP spid="90119" grpId="0" autoUpdateAnimBg="0"/>
      <p:bldP spid="90120" grpId="0" autoUpdateAnimBg="0"/>
      <p:bldP spid="90121" grpId="0" autoUpdateAnimBg="0"/>
      <p:bldP spid="90122" grpId="0" autoUpdateAnimBg="0"/>
      <p:bldP spid="9012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Fourth Quantum Number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Spin</a:t>
            </a:r>
          </a:p>
          <a:p>
            <a:pPr lvl="1"/>
            <a:r>
              <a:rPr lang="en-US" smtClean="0"/>
              <a:t>2 electrons in the same orbital </a:t>
            </a:r>
            <a:r>
              <a:rPr lang="en-US" u="sng" smtClean="0"/>
              <a:t>MUST have opposite spins.</a:t>
            </a:r>
          </a:p>
          <a:p>
            <a:pPr lvl="1"/>
            <a:r>
              <a:rPr lang="en-US" smtClean="0"/>
              <a:t>Based on </a:t>
            </a:r>
            <a:r>
              <a:rPr lang="en-US" u="sng" smtClean="0"/>
              <a:t>Pauli’s Exclusion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Quantum Number Practice</a:t>
            </a:r>
          </a:p>
        </p:txBody>
      </p:sp>
      <p:graphicFrame>
        <p:nvGraphicFramePr>
          <p:cNvPr id="92556" name="Group 396"/>
          <p:cNvGraphicFramePr>
            <a:graphicFrameLocks noGrp="1"/>
          </p:cNvGraphicFramePr>
          <p:nvPr>
            <p:ph type="tbl" idx="1"/>
          </p:nvPr>
        </p:nvGraphicFramePr>
        <p:xfrm>
          <a:off x="457200" y="2438400"/>
          <a:ext cx="8229600" cy="3824606"/>
        </p:xfrm>
        <a:graphic>
          <a:graphicData uri="http://schemas.openxmlformats.org/drawingml/2006/table">
            <a:tbl>
              <a:tblPr/>
              <a:tblGrid>
                <a:gridCol w="855663"/>
                <a:gridCol w="1317625"/>
                <a:gridCol w="1139825"/>
                <a:gridCol w="855662"/>
                <a:gridCol w="854075"/>
                <a:gridCol w="855663"/>
                <a:gridCol w="730250"/>
                <a:gridCol w="1620837"/>
              </a:tblGrid>
              <a:tr h="4730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Sublevels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Sublevel Names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Electrons per Sublevel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# of Electrons per Energy 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Quantum Numbers Practice</a:t>
            </a:r>
          </a:p>
        </p:txBody>
      </p:sp>
      <p:graphicFrame>
        <p:nvGraphicFramePr>
          <p:cNvPr id="94489" name="Group 281"/>
          <p:cNvGraphicFramePr>
            <a:graphicFrameLocks noGrp="1"/>
          </p:cNvGraphicFramePr>
          <p:nvPr/>
        </p:nvGraphicFramePr>
        <p:xfrm>
          <a:off x="457200" y="2209800"/>
          <a:ext cx="8229600" cy="3824606"/>
        </p:xfrm>
        <a:graphic>
          <a:graphicData uri="http://schemas.openxmlformats.org/drawingml/2006/table">
            <a:tbl>
              <a:tblPr/>
              <a:tblGrid>
                <a:gridCol w="855663"/>
                <a:gridCol w="1317625"/>
                <a:gridCol w="1139825"/>
                <a:gridCol w="855662"/>
                <a:gridCol w="854075"/>
                <a:gridCol w="855663"/>
                <a:gridCol w="730250"/>
                <a:gridCol w="1620837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Sublevels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Sublevel Names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Electrons per Sublevel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# of Electrons per Energy Level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s,p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s,p,d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s,p,d,f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Electron Configuration	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495800"/>
          </a:xfrm>
        </p:spPr>
        <p:txBody>
          <a:bodyPr/>
          <a:lstStyle/>
          <a:p>
            <a:r>
              <a:rPr lang="en-US" b="1" u="sng" smtClean="0"/>
              <a:t>Electron Configuration</a:t>
            </a:r>
            <a:r>
              <a:rPr lang="en-US" smtClean="0"/>
              <a:t> – The most stable arrangement of electrons in sublevels and orbitals.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3 Things about e- Configurations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495800"/>
          </a:xfrm>
        </p:spPr>
        <p:txBody>
          <a:bodyPr/>
          <a:lstStyle/>
          <a:p>
            <a:r>
              <a:rPr lang="en-US" sz="2800" b="1" u="sng" smtClean="0"/>
              <a:t>Aufbau Principle</a:t>
            </a:r>
            <a:r>
              <a:rPr lang="en-US" sz="2800" smtClean="0"/>
              <a:t> – </a:t>
            </a:r>
            <a:r>
              <a:rPr lang="en-US" sz="2800" smtClean="0">
                <a:solidFill>
                  <a:schemeClr val="tx2"/>
                </a:solidFill>
              </a:rPr>
              <a:t>“Building up”</a:t>
            </a:r>
          </a:p>
          <a:p>
            <a:pPr lvl="1"/>
            <a:r>
              <a:rPr lang="en-US" sz="2400" smtClean="0"/>
              <a:t>Electrons occupy the lowest energy level available.</a:t>
            </a:r>
          </a:p>
          <a:p>
            <a:pPr lvl="1">
              <a:buFontTx/>
              <a:buNone/>
            </a:pPr>
            <a:endParaRPr lang="en-US" sz="1200" smtClean="0"/>
          </a:p>
          <a:p>
            <a:r>
              <a:rPr lang="en-US" sz="2800" b="1" u="sng" smtClean="0"/>
              <a:t>Pauli’s Exclusion Principle</a:t>
            </a:r>
            <a:r>
              <a:rPr lang="en-US" sz="2800" smtClean="0"/>
              <a:t> – </a:t>
            </a:r>
            <a:r>
              <a:rPr lang="en-US" sz="2800" smtClean="0">
                <a:solidFill>
                  <a:schemeClr val="tx2"/>
                </a:solidFill>
              </a:rPr>
              <a:t>“Different addresses”</a:t>
            </a:r>
          </a:p>
          <a:p>
            <a:pPr lvl="1"/>
            <a:r>
              <a:rPr lang="en-US" sz="2400" smtClean="0"/>
              <a:t>If 2 electrons are in the same orbital, they HAVE to have opposite spins.</a:t>
            </a:r>
          </a:p>
          <a:p>
            <a:pPr lvl="1">
              <a:buFontTx/>
              <a:buNone/>
            </a:pPr>
            <a:endParaRPr lang="en-US" sz="1200" smtClean="0"/>
          </a:p>
          <a:p>
            <a:r>
              <a:rPr lang="en-US" sz="2800" b="1" u="sng" smtClean="0"/>
              <a:t>Hund’s Rule</a:t>
            </a:r>
            <a:r>
              <a:rPr lang="en-US" sz="2800" smtClean="0"/>
              <a:t> – </a:t>
            </a:r>
            <a:r>
              <a:rPr lang="en-US" sz="2800" smtClean="0">
                <a:solidFill>
                  <a:schemeClr val="tx2"/>
                </a:solidFill>
              </a:rPr>
              <a:t>“Fair share”</a:t>
            </a:r>
          </a:p>
          <a:p>
            <a:pPr lvl="1"/>
            <a:r>
              <a:rPr lang="en-US" sz="2400" smtClean="0"/>
              <a:t>Each orbital in a sublevel MUST have 1 electron before any orbital in that sublevel receives a 2</a:t>
            </a:r>
            <a:r>
              <a:rPr lang="en-US" sz="2400" baseline="30000" smtClean="0"/>
              <a:t>nd</a:t>
            </a:r>
            <a:r>
              <a:rPr lang="en-US" sz="2400" smtClean="0"/>
              <a:t>.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Format of e- Configurations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sz="5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5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000" b="1" dirty="0" smtClean="0"/>
              <a:t>Oxygen:</a:t>
            </a:r>
            <a:r>
              <a:rPr lang="en-US" sz="5000" b="1" dirty="0" smtClean="0">
                <a:sym typeface="Wingdings" pitchFamily="2" charset="2"/>
              </a:rPr>
              <a:t>  </a:t>
            </a:r>
            <a:r>
              <a:rPr lang="en-US" sz="5000" b="1" dirty="0" smtClean="0">
                <a:solidFill>
                  <a:schemeClr val="tx2"/>
                </a:solidFill>
                <a:sym typeface="Wingdings" pitchFamily="2" charset="2"/>
              </a:rPr>
              <a:t>1s</a:t>
            </a:r>
            <a:r>
              <a:rPr lang="en-US" sz="5000" b="1" baseline="30000" dirty="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5000" b="1" dirty="0" smtClean="0">
                <a:solidFill>
                  <a:schemeClr val="tx2"/>
                </a:solidFill>
                <a:sym typeface="Wingdings" pitchFamily="2" charset="2"/>
              </a:rPr>
              <a:t>2s</a:t>
            </a:r>
            <a:r>
              <a:rPr lang="en-US" sz="5000" b="1" baseline="30000" dirty="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5000" b="1" dirty="0" smtClean="0">
                <a:solidFill>
                  <a:schemeClr val="tx2"/>
                </a:solidFill>
                <a:sym typeface="Wingdings" pitchFamily="2" charset="2"/>
              </a:rPr>
              <a:t>2p</a:t>
            </a:r>
            <a:r>
              <a:rPr lang="en-US" sz="5000" b="1" baseline="30000" dirty="0" smtClean="0">
                <a:solidFill>
                  <a:schemeClr val="tx2"/>
                </a:solidFill>
                <a:sym typeface="Wingdings" pitchFamily="2" charset="2"/>
              </a:rPr>
              <a:t>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aseline="30000" dirty="0" smtClean="0">
              <a:solidFill>
                <a:schemeClr val="tx2"/>
              </a:solidFill>
              <a:sym typeface="Wingdings" pitchFamily="2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200" dirty="0" smtClean="0"/>
          </a:p>
          <a:p>
            <a:pPr lvl="1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4200" y="41148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05400" y="4038600"/>
            <a:ext cx="304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31242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4648200"/>
            <a:ext cx="3200400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Coefficients tell the </a:t>
            </a:r>
            <a:r>
              <a:rPr lang="en-US" sz="2300" u="sng" dirty="0" smtClean="0"/>
              <a:t>energy level</a:t>
            </a:r>
            <a:r>
              <a:rPr lang="en-US" sz="2300" dirty="0" smtClean="0"/>
              <a:t> (distance from the nucleus</a:t>
            </a:r>
            <a:endParaRPr lang="en-US" sz="23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4572000"/>
            <a:ext cx="2743200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Letters tell the </a:t>
            </a:r>
            <a:r>
              <a:rPr lang="en-US" sz="2300" u="sng" dirty="0" smtClean="0"/>
              <a:t>sublevel</a:t>
            </a:r>
            <a:r>
              <a:rPr lang="en-US" sz="2300" dirty="0" smtClean="0"/>
              <a:t> (shape) of the orbital</a:t>
            </a:r>
            <a:endParaRPr lang="en-US" sz="23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1905000"/>
            <a:ext cx="3200400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“Exponents” tell how many electrons are in that region of space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better understand how significant Rutherford’s work was…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an atom was the size of a football field, the nucleus would be the size of a green pea on the 50 yard line.</a:t>
            </a:r>
            <a:endParaRPr lang="en-US" dirty="0"/>
          </a:p>
        </p:txBody>
      </p:sp>
      <p:pic>
        <p:nvPicPr>
          <p:cNvPr id="116740" name="Picture 4" descr="http://www.writeonnewjersey.com/wp-content/uploads/2010/10/Lincoln-Financial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5105400" cy="3400197"/>
          </a:xfrm>
          <a:prstGeom prst="rect">
            <a:avLst/>
          </a:prstGeom>
          <a:noFill/>
        </p:spPr>
      </p:pic>
      <p:sp>
        <p:nvSpPr>
          <p:cNvPr id="116742" name="AutoShape 6" descr="data:image/jpeg;base64,/9j/4AAQSkZJRgABAQAAAQABAAD/2wCEAAkGBhQSERUUExQVExIWFRgVGRcWGBYXGBQXFxIVFRgaFhYXHiYeFxkjGRcUHy8gIycpLCwsFR4xNTAqNSYrLCkBCQoKDgwOGg8PGi4lHyQsLDQsNS80LCwsLC8sLCwpLCwsLCwsLC8sKSwsLCwsLCwsLCwsLCwsLCwsLCwsLCwsLP/AABEIALgBEgMBIgACEQEDEQH/xAAcAAEAAgMBAQEAAAAAAAAAAAAABQYDBAcCAQj/xAA8EAABAwIEAwUHAgQHAAMAAAABAAIRAyEEBRIxBkFRImFxgZEHEzKhscHRI/BCUuHxFBVDU3KSshZUYv/EABkBAQADAQEAAAAAAAAAAAAAAAABAgMEBf/EACURAAICAgMAAgIDAQEAAAAAAAABAhEDIQQSMRNBFFEiMmFxBf/aAAwDAQACEQMRAD8A7iiIgCIiAIiIAiIgCIiAIiIAiIgCIiAIiIAiIgCIiAIiIAiIgCIiAIiIAiIgPkJC+ogPOlF6RAEREAREQBERAEREAREQBERAEREAREQBERAEREAREQBERAEREAREQBERAEREAREQBERAEREAREQBERAEREAREQBERAEREAREQBERAEREAREQBERAEREAREQBERAEREAREQBERAEREAREQBERAEREAREQBEXitWDWlxsAgPaKAq8SunstbHeSs1DiikXBrpaT5j15LFZ4P7Mlmg9WTKICsWJxIY3U7b6+C1brbNboyoq+/jKm1wa5pE8wQfUKcw+Ia9oc0gtOxCpDJGf9WUjOMvGZERFoXCIiAIiIAiIgCIiAIiIAiIgCIiAIiIAiIgCIiAIiIAiIgCIsGIxrGfE4Dx/ChtL0huvTOq7xvXc2g0iw94JPSxj5qbo41jwS1zTG8Hbx6KlZ9nhxLnUqUFgMX2sdz17lz8icVBq/THNNKH/SsYviBwkclFPzszJN19zzIa1OXAgz3EfVRHDbdVcuqCRTg6TzcTaeosT6LyqtW34eVT9Z2vhrPm/4Ok6o6HaTa5MBxA27gFAcT52+qIYbCbNNx5WJKhMZxGYhtlFszSJvzV8vJc0oLw2lyHJdTWr5iesq4+z3iT9R1NzuxoLr7DSJJ9JULg8IMQDLGmCQXEfTqUGUNoe8NIkvczSG8o1Augm8kD69VTFJ432M8bcJdkX7MOMAy7WgjvNz6bJlnGtOo7S8aO+ZC5rmD68S9pjug+sKPo5tB3W0eVkcrNFysnazvzXTcbL6qTwRxBqcKLjIczU3uN7eYE/3V2Xqwmpqz08c1NWgiIrlwiIgCIiAIiIAiIgCIiAIiIAiIgCIiAIiIAiL4SgNbNMWaVF7wJLWkjxXOn5nVrk6RJ5uJsPEqdzXiT32qnTMNMtPhtJ/ChaWVNpNtVdHkJK8rkZfkl/Hw87PPu9eEfVFSnJNRkxcSQY8wt3KcTTps5azdxO9+Q7hsonF5X7zURWjxb9SCoOtVqAhhBc/4Rpk6o2jnsuFy3o5rcd0TOeZ7LrGQFGZbRpuDnkuBcY7MRA6g95K18Xw5iS3VpA7i4StMUqrGBrhDgSNxzPduoknXuzN36zJmNY09jqHzUWcxLntabS4DpuQFeMFmFKgyAwF/NxuT5/ZR+MxjawOoA8xIFvDopjNJb2SnFG9RzPQzS2AAtd2aGVVcTnWhxasLM31HclPim9slqVaLVi88OoDoPqtDHYdlRzXg6ZMPHI9D49VoDLKz+2NJ6NuDA8bLZ4ca11Q+/B0tdGgyO0OvNaU0rsimt2WxmNp09LWkQB+yrPw/wAXw9lN7g5jiG33aTYQeirLquGd/pMgA7CCY7xzWkKdKm5tamTpa5pLSSY7Q2O8T9UxZHGdpm8JuD0ztiKnYH2iU3P0vbA6gm09QVYMXxBQpiXPERNr2PgvZWbG1dnpLLBq7JFFq4DM6dZuqm8OHduPEG4W0tU01aLpp7QREUkhERAEREAREQBERAERY69cMaXOMACSngMiKrZhxfpu2B0m/qsWF4/YWnU3tC9jAI/K5vysd1Zh+RC6styKKybiWjiWksMEXLXWIHXvCxZ3xIyjTJYWufMAcp6mOS1eWCj2vRp8ka7WTSr/ABZnIpMDJgvkE/yiI+cqAp8UVKlxUcOsQL9AIhQvEWZMdYiQZknfxB3lcOXmRcH1OXJyV10RrMRDHnnrie4CfrHotTEZs8jdT2DyZjsP2W6HG+oyRNuvUbqs57lr6c6XB8XIAj06rzq8/R58ov01jm5E3K28p4hbTNgC4yCT06AqnVcdJn5LZoZVX0ipA0nvuVs8Nbui/wAbS9Lfm3ERc3siBv8A1VUr4qt8QY8iQZ0uIsZ3hWTg7CtINaqxzyCWtbBIaRuT1Kk83zgEadOnyj6rK1FtvbK/12yKyjLX4nt6gyl/MdyegHMrdxOS0GCNb3OPOR62C1G4+0NMBYKh5ys+2tIyX+Ir/E2SupfqA66ZMTzae/8AK38hy6m1gc+53K2amHq4pj6NIapi5sG3m58l6qcMV6bY1McRyBI9CRC6vlbxpHR3bgkzYbjQHSOqw5xii5zSxrnONjpBJ2sTC08owD61b3bpZpjVqsR/ddAoUm0WaaZjw3J71jW6ZWMWc+GPixkHod/RSWHxppsLnBwmAJBG5/orI6u3WC4NcWyASBI8CtavmvbLTHMEWjzHNUTSVhqjQqVveNn+ICWu52/hK1swzVxpUzJgyD5QR9fktTMsSaL3CmCZALALxq/EO9AsVPKa9Sm3+ENmzg8TMT2ojkFolpohqyd4Q4jdSrNIPMAjqCbgruIK4Bw7lFQYmmx7dILhLj8IE3OraF39ogWXpcK0mju4dqLR9REXedwREQBERAEREAREQBUjjzN3Me2mJDdOrxJJ+kfNXdVD2gYZhaw396ZAAEy0CTPgfqublJvE6ZhyL+N0c2zDNCSbwtHLcYalQNBteT0Cx5zlmI30gDeJvHgrJwXkrKbbt14hwkzs0bwJsI5leJ1VbezyIxs2n1qWHgsY6R/E7V/Zbr8wp1WDUO1zBn7ELxjsA9hJdVZBnsidumygKtOrGoMcR4bqezui0nKJvVW02B3u3abzDjImBsd/VReExOqrL76XCx5mef75qCzbNXNJBkO5zZTWR8O1atIVXH3YdcatyBMEN5DvKr0b2iNsncVnJI7Ji1xyBiFUsxzIyZNysubYWtSmHB8bgd3TqoDCsq4qpoptlxuZsGjq48grwg5Ft5DxRptdVBMaZlWTCYgVKrKc/p8xtYXMeKjK/CT6c/rMc7oAY8NX9Fr5UKorWY4kAgwJ3Fr+QWuRqUXT8LSp/fh0DF501rYYA0AQANh4AKDr44PBmDPVaGOqVGCalNzR1II+ajK2Yg2budlzVKfplTbNbE5kKby3dvLuTEZ0C3e3JT2Xezl1ce8r1Pdg7MbBd5nYLXzT2f02g+7e6R1gg/JdS+GNdmdCUKVkhw/m3uqQDebZJ7zuvtXMy4zKq+CqPp/pv3FgQpL/ABLSO9YTi7q9HNOLslq2Yw3VzHPu6L1T4iLm2cAVWsdmI0Ed0KFoY4i260jglJOSNIY5SVovP+ZReRbkojFZ3NR7u/7BQ2Ixz9MgHx6LRFe3UytMfHdbNY4m1s6dwxhGO/VqwXwIB5C/IqW/zEF24sYBG4H38CqLgs5hljyheK+dEG26wSldUZu0dDZVk9iJ2IFhMSHDoCPsp/C8T1aLGtdoIFhOqSP+Q/CpWW5q1jb3fAutfHZuXuF7Aq6z9FcCVncdxOy5TnDa4MWcPibvE7EHmD1W654G5A8VyrhriH3dQO3IGneJB5HumD5KRx2b1KzzDdQ5mSGt7hJhehHmLom/TtXKXX/TojKgOxB8Lr0uUUsyq4WoKjCdBd2mkyLnaRYg/IrqtOoHAEbEA+oldGHN8q8o2xZfk+j0iItzYIiIAiIgPhMLnHE3EOutrYOwGw0n+K5v5yr3nLiMPVLd/du/8lc6wIZph4BLRz5CZhefzZPUFqzi5UnqKKrjM0qPcS1rnxawJgLfw+ZljQWy1zhJnfwK2cdmjWS2mIb3WlYG5PrAe94Y0j4ficItc7BeQ426R5tv6ZjpZm575Nw28eOyksRnUtJNlBPrUqT4plxmxLjuvWKqAiIJPIC/krRco+BNv7NXFvZWqMFQBw1COu+09CbQpWrnhAjoq/V4axT4c1haNwXEN+RumY4ksIDwA+BqgzfuKU6VMhqSRNZZTFeodZhnP/8AR6Dp4qYxeGoUR+kxrJ5tABPiRv5qpZRmUNcIOnVvyuNp62Uk7E6v4pUW4potF0qNXH0jPZJufK5j6q15QKNGmAwAu5u5k9STsqbmmJ0tN7gbrHledh7ReDChWlaWiY2tluzTHBxAseqp1TK2MxQe2AIJ0jYOtcDwJWzXxg6qt4/PIrNg2abq+KM5yfUvFSm2kXr/ADV2kCY/CwVsb5kqDGbteJkeY+kIccCOn75KnR/ZCTI7P6PbaG7my3KHDlQ09QfKh6mZtfiG82tnzKtVDPQGQI2/cLqn2xxjFmsk4pJlPzTJ6rJJJcBv3d/gp3hThM12F0QOTjsTz8V6xWaggjcQforXgczp0mNY34Q0AeiS5MuiTJWRuNMiq/DT6TTYOHPTv6LRyj2b1Kp1vcKVI3AiXuHc20DxPkpjFZ3Lx2rErdbxAY0g2WcOQ46M1l6shcdwHSYCKVdxdEjXp0k9DAlvjdZMD7Pqehr61Z5cYMU9IAPi4En5LbdiAb/xdViqZq4ENm2/5VVmk0yPkdnnNMicwTTcXj+U2d5RY/JV92a26Kxux53JVJ4kP65I2cNR8bg/lWwQU5dWTHHGT0XThSgCPeVDY3Dfpbn1VjxGehsARHSBt5bKjYPMwabINoHrCznFTz3WTlJWkZObjpFzoOpvBBPYIHZnmCDY7/vdS1PjGpTIaCCwAACBsBG+653jMw0Ut7kgQvmCzPVaVoss4rWjRZJraO4YLiKlUpe8mI3bN57uq1f/AJYJP6Zjl2hJ+S5zluYgNOo+XepBmKa8dkx3T+dl1vmTdJenT+RN+HQMq4jp1zpEtd0PPwKlVy3B4d06tQbeZEzbw29Vccs4tpvLWPkOsNVoJ2uOV108fk9lWT06MWe9SLCiIu46T45siDcLkmeUdFWo09mHH6rriq/GXC7sU39IMbUGziSJ7nCLrl5OD5Y69RzcjE5x0cneP1G3sXD6rLmFZ8abwt3Gey7MjsaPiHOn/wApmuTYmmAH0KjnRcsa57Z5wQF5k+HkirPNlxppXRU6tFz3tY34iYHcf3ddEy3LqdGmC8+8qAXcbeMDoqrkWCqnEjXQqsbpcNTmOAB0yLkd0eal8UTtKzmpY6TRHVwW0e8zzQOmDpA9T/RVqjk5xNXtOLaQ3PM9wWxjSR3rdyynFFpHOSfX+3osk5L+RS3dkricBRFH3LSQyAI7PrtuqfmOHqYcyO2wc/yppxcTuseYOtfu+hU3u6Lxd/RU6mONc6BIB3/opN/DMaRSnWQLC8nwWrkFMAkjqY8FeuHnRL4ubDuH2XTkmsdxRrLUusSpVOCMbEv0MHTV2o8BIB81vYbKqdBgBa0uO5P5VjzbHzYqAzWoHAfXzWDytukZ5JfSNWvwU/EAvowyDudj5c1rYXg17STWeHAfyz9CrPhM1LGQNuUcljpYw9qee6fM1FJCOTVFeq4TDjs6BHXmPDovmX8EVqriQ8Mo8nGS4jw+8raxVBprtMQ25cORiI/fcrFUzzswLcvsrLLQU69KxjuBGtke+ceogX9FJ8McGOqCaryKYHZAjU4d5OwWCvmBc8An4nR6lS1bHOA7Oyp8repeEfLfvhq5vwvSM+7L2ObsS7VcdQfsqtXrvpPA3M8pMnuVrOYOIOr1Wlk9JvvzUIks2nkTz8VEZL7J/jIz4fJMQW6nBrBvDidUd8AwtNuAPvyKzHNt2SD2THeFYMVmjj4dFr1X62aTzEjuIRTSkV19EfVy0OadBhw2EmCoPLMPrrOFRu1r/L8qXpVyPFR+ZV9Lwdpt6LTG6dFoPdGLMcsg/pbkwGjmVIYbg6tpmpUp0z0EuPnED5lY8DjJqT0FvHZSdTGuKhza00VnKtUajeFpcC57arQbiCCPC5lbo4bplp92TTfyIkjzE/ReMLXIK2m1CHkDr9RP3VOz0ISs0coo1ASKhEgkEQ03HfGyn8G2kJJYJiecemwVXfjpr1IMjV9AAVI4WqTAPmrtO/DTwmxi23A7Pe38bKK1PZUg/wBwea1sDiupU7hcpdiH0wDpaASXuBNiRAaB8Rse66YoynKq2R1c/C24TiV4psBuQ1t+tgimaGBota1ukmABJabwIXxe6oy/Z6ajP9kqiItTcIiIDFVbbaVz/ifg7EVX6sPSa0HcF4ieoEWXRUWeTHHIqkZzxxmqZxCv7OsxcfgYB/zn7Lew/CeIw1EiqJiSNOpxvuNl2FIVPx8fXrRn+PCqOB1MXpmWvB6FjvwovMMRVqgtYx17fC75WX6OdTB3AKxf4Fn8jR5BZw4kIuyseNGJ+bsBkOIYJFJ7h0DXSrTlNWoKbmvp1KZBntMcAQe8iJC7QcG3oB6LDicnpVBD26h0n8K2XjQye+lp4FLf2cUxGMHUKGzOuXiKbXOM/wAIJ7+S7ZU9nWBP+gPIu/KU/Z5gmmRQb56j91jj4Si7bMI8SnbZyPL6nZh1j0Nj6FbNTFsaNwutHgXBf/XZ5W+i8DgDBf7DfUn6lVfBTdpj8SnpnE8dha76jXU6bnMAubCZ33KzMxQuCe0Nwd/Fdxw/CuGZ8NFg8lnfkNA70aZ8Wg/ULaXEg0kvo0lxotUfnbMMcGkOB7QII8lN4fMGPYHA8rjm08wV2ocNYb/Ypf8ARv4WpjeBsHV+Oi3yt9Fm+FFr3Zm+Gq0zi2MzJrQbqOyXO9NYyDoPNdod7KMvP+kf+zvys1L2ZYBogUR5kpHhRSaZMOL1ObHGNNwQvNTMGMaXONgP2AulH2Y4D/Zjwe8fdbGH9n2CZ8NL1c4/UrJf+fv0j8V36cNwuZaibGSZiDaTKz1sixGJeCwNAAiDqHmezC79h8hosENpgLabhGDZoXXDjQg7No8dJ2cGwXAeNa4OIp6RuNRkj/qvWJY6mS1zHiOel0HwMLvYpjovukJk40JkT40ZnBMM9zvhY53cAfutjC5FjaskUw1zidyDHku5e7HQL6GhUjw8a92RHixicPwPsjxoMmo1snmCd/NWLL/ZZWE+9qtcCIgBzd+8GV09F0PFBu6Nfhg/opGC9lWGaQSHE/8AN/3Ks2DyKnT+Eu83EqRRXUUvEXUIrxAIiKS4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AutoShape 8" descr="data:image/jpeg;base64,/9j/4AAQSkZJRgABAQAAAQABAAD/2wCEAAkGBhQSERUUExQVExIWFRgVGRcWGBYXGBQXFxIVFRgaFhYXHiYeFxkjGRcUHy8gIycpLCwsFR4xNTAqNSYrLCkBCQoKDgwOGg8PGi4lHyQsLDQsNS80LCwsLC8sLCwpLCwsLCwsLC8sKSwsLCwsLCwsLCwsLCwsLCwsLCwsLCwsLP/AABEIALgBEgMBIgACEQEDEQH/xAAcAAEAAgMBAQEAAAAAAAAAAAAABQYDBAcCAQj/xAA8EAABAwIEAwUHAgQHAAMAAAABAAIRAyEEBRIxBkFRImFxgZEHEzKhscHRI/BCUuHxFBVDU3KSshZUYv/EABkBAQADAQEAAAAAAAAAAAAAAAABAgMEBf/EACURAAICAgMAAgIDAQEAAAAAAAABAhEDIQQSMRNBFFEiMmFxBf/aAAwDAQACEQMRAD8A7iiIgCIiAIiIAiIgCIiAIiIAiIgCIiAIiIAiIgCIiAIiIAiIgCIiAIiIAiIgPkJC+ogPOlF6RAEREAREQBERAEREAREQBERAEREAREQBERAEREAREQBERAEREAREQBERAEREAREQBERAEREAREQBERAEREAREQBERAEREAREQBERAEREAREQBERAEREAREQBERAEREAREQBERAEREAREQBERAEREAREQBEXitWDWlxsAgPaKAq8SunstbHeSs1DiikXBrpaT5j15LFZ4P7Mlmg9WTKICsWJxIY3U7b6+C1brbNboyoq+/jKm1wa5pE8wQfUKcw+Ia9oc0gtOxCpDJGf9WUjOMvGZERFoXCIiAIiIAiIgCIiAIiIAiIgCIiAIiIAiIgCIiAIiIAiIgCIsGIxrGfE4Dx/ChtL0huvTOq7xvXc2g0iw94JPSxj5qbo41jwS1zTG8Hbx6KlZ9nhxLnUqUFgMX2sdz17lz8icVBq/THNNKH/SsYviBwkclFPzszJN19zzIa1OXAgz3EfVRHDbdVcuqCRTg6TzcTaeosT6LyqtW34eVT9Z2vhrPm/4Ok6o6HaTa5MBxA27gFAcT52+qIYbCbNNx5WJKhMZxGYhtlFszSJvzV8vJc0oLw2lyHJdTWr5iesq4+z3iT9R1NzuxoLr7DSJJ9JULg8IMQDLGmCQXEfTqUGUNoe8NIkvczSG8o1Augm8kD69VTFJ432M8bcJdkX7MOMAy7WgjvNz6bJlnGtOo7S8aO+ZC5rmD68S9pjug+sKPo5tB3W0eVkcrNFysnazvzXTcbL6qTwRxBqcKLjIczU3uN7eYE/3V2Xqwmpqz08c1NWgiIrlwiIgCIiAIiIAiIgCIiAIiIAiIgCIiAIiIAiL4SgNbNMWaVF7wJLWkjxXOn5nVrk6RJ5uJsPEqdzXiT32qnTMNMtPhtJ/ChaWVNpNtVdHkJK8rkZfkl/Hw87PPu9eEfVFSnJNRkxcSQY8wt3KcTTps5azdxO9+Q7hsonF5X7zURWjxb9SCoOtVqAhhBc/4Rpk6o2jnsuFy3o5rcd0TOeZ7LrGQFGZbRpuDnkuBcY7MRA6g95K18Xw5iS3VpA7i4StMUqrGBrhDgSNxzPduoknXuzN36zJmNY09jqHzUWcxLntabS4DpuQFeMFmFKgyAwF/NxuT5/ZR+MxjawOoA8xIFvDopjNJb2SnFG9RzPQzS2AAtd2aGVVcTnWhxasLM31HclPim9slqVaLVi88OoDoPqtDHYdlRzXg6ZMPHI9D49VoDLKz+2NJ6NuDA8bLZ4ca11Q+/B0tdGgyO0OvNaU0rsimt2WxmNp09LWkQB+yrPw/wAXw9lN7g5jiG33aTYQeirLquGd/pMgA7CCY7xzWkKdKm5tamTpa5pLSSY7Q2O8T9UxZHGdpm8JuD0ztiKnYH2iU3P0vbA6gm09QVYMXxBQpiXPERNr2PgvZWbG1dnpLLBq7JFFq4DM6dZuqm8OHduPEG4W0tU01aLpp7QREUkhERAEREAREQBERAERY69cMaXOMACSngMiKrZhxfpu2B0m/qsWF4/YWnU3tC9jAI/K5vysd1Zh+RC6styKKybiWjiWksMEXLXWIHXvCxZ3xIyjTJYWufMAcp6mOS1eWCj2vRp8ka7WTSr/ABZnIpMDJgvkE/yiI+cqAp8UVKlxUcOsQL9AIhQvEWZMdYiQZknfxB3lcOXmRcH1OXJyV10RrMRDHnnrie4CfrHotTEZs8jdT2DyZjsP2W6HG+oyRNuvUbqs57lr6c6XB8XIAj06rzq8/R58ov01jm5E3K28p4hbTNgC4yCT06AqnVcdJn5LZoZVX0ipA0nvuVs8Nbui/wAbS9Lfm3ERc3siBv8A1VUr4qt8QY8iQZ0uIsZ3hWTg7CtINaqxzyCWtbBIaRuT1Kk83zgEadOnyj6rK1FtvbK/12yKyjLX4nt6gyl/MdyegHMrdxOS0GCNb3OPOR62C1G4+0NMBYKh5ys+2tIyX+Ir/E2SupfqA66ZMTzae/8AK38hy6m1gc+53K2amHq4pj6NIapi5sG3m58l6qcMV6bY1McRyBI9CRC6vlbxpHR3bgkzYbjQHSOqw5xii5zSxrnONjpBJ2sTC08owD61b3bpZpjVqsR/ddAoUm0WaaZjw3J71jW6ZWMWc+GPixkHod/RSWHxppsLnBwmAJBG5/orI6u3WC4NcWyASBI8CtavmvbLTHMEWjzHNUTSVhqjQqVveNn+ICWu52/hK1swzVxpUzJgyD5QR9fktTMsSaL3CmCZALALxq/EO9AsVPKa9Sm3+ENmzg8TMT2ojkFolpohqyd4Q4jdSrNIPMAjqCbgruIK4Bw7lFQYmmx7dILhLj8IE3OraF39ogWXpcK0mju4dqLR9REXedwREQBERAEREAREQBUjjzN3Me2mJDdOrxJJ+kfNXdVD2gYZhaw396ZAAEy0CTPgfqublJvE6ZhyL+N0c2zDNCSbwtHLcYalQNBteT0Cx5zlmI30gDeJvHgrJwXkrKbbt14hwkzs0bwJsI5leJ1VbezyIxs2n1qWHgsY6R/E7V/Zbr8wp1WDUO1zBn7ELxjsA9hJdVZBnsidumygKtOrGoMcR4bqezui0nKJvVW02B3u3abzDjImBsd/VReExOqrL76XCx5mef75qCzbNXNJBkO5zZTWR8O1atIVXH3YdcatyBMEN5DvKr0b2iNsncVnJI7Ji1xyBiFUsxzIyZNysubYWtSmHB8bgd3TqoDCsq4qpoptlxuZsGjq48grwg5Ft5DxRptdVBMaZlWTCYgVKrKc/p8xtYXMeKjK/CT6c/rMc7oAY8NX9Fr5UKorWY4kAgwJ3Fr+QWuRqUXT8LSp/fh0DF501rYYA0AQANh4AKDr44PBmDPVaGOqVGCalNzR1II+ajK2Yg2budlzVKfplTbNbE5kKby3dvLuTEZ0C3e3JT2Xezl1ce8r1Pdg7MbBd5nYLXzT2f02g+7e6R1gg/JdS+GNdmdCUKVkhw/m3uqQDebZJ7zuvtXMy4zKq+CqPp/pv3FgQpL/ABLSO9YTi7q9HNOLslq2Yw3VzHPu6L1T4iLm2cAVWsdmI0Ed0KFoY4i260jglJOSNIY5SVovP+ZReRbkojFZ3NR7u/7BQ2Ixz9MgHx6LRFe3UytMfHdbNY4m1s6dwxhGO/VqwXwIB5C/IqW/zEF24sYBG4H38CqLgs5hljyheK+dEG26wSldUZu0dDZVk9iJ2IFhMSHDoCPsp/C8T1aLGtdoIFhOqSP+Q/CpWW5q1jb3fAutfHZuXuF7Aq6z9FcCVncdxOy5TnDa4MWcPibvE7EHmD1W654G5A8VyrhriH3dQO3IGneJB5HumD5KRx2b1KzzDdQ5mSGt7hJhehHmLom/TtXKXX/TojKgOxB8Lr0uUUsyq4WoKjCdBd2mkyLnaRYg/IrqtOoHAEbEA+oldGHN8q8o2xZfk+j0iItzYIiIAiIgPhMLnHE3EOutrYOwGw0n+K5v5yr3nLiMPVLd/du/8lc6wIZph4BLRz5CZhefzZPUFqzi5UnqKKrjM0qPcS1rnxawJgLfw+ZljQWy1zhJnfwK2cdmjWS2mIb3WlYG5PrAe94Y0j4ficItc7BeQ426R5tv6ZjpZm575Nw28eOyksRnUtJNlBPrUqT4plxmxLjuvWKqAiIJPIC/krRco+BNv7NXFvZWqMFQBw1COu+09CbQpWrnhAjoq/V4axT4c1haNwXEN+RumY4ksIDwA+BqgzfuKU6VMhqSRNZZTFeodZhnP/8AR6Dp4qYxeGoUR+kxrJ5tABPiRv5qpZRmUNcIOnVvyuNp62Uk7E6v4pUW4potF0qNXH0jPZJufK5j6q15QKNGmAwAu5u5k9STsqbmmJ0tN7gbrHledh7ReDChWlaWiY2tluzTHBxAseqp1TK2MxQe2AIJ0jYOtcDwJWzXxg6qt4/PIrNg2abq+KM5yfUvFSm2kXr/ADV2kCY/CwVsb5kqDGbteJkeY+kIccCOn75KnR/ZCTI7P6PbaG7my3KHDlQ09QfKh6mZtfiG82tnzKtVDPQGQI2/cLqn2xxjFmsk4pJlPzTJ6rJJJcBv3d/gp3hThM12F0QOTjsTz8V6xWaggjcQforXgczp0mNY34Q0AeiS5MuiTJWRuNMiq/DT6TTYOHPTv6LRyj2b1Kp1vcKVI3AiXuHc20DxPkpjFZ3Lx2rErdbxAY0g2WcOQ46M1l6shcdwHSYCKVdxdEjXp0k9DAlvjdZMD7Pqehr61Z5cYMU9IAPi4En5LbdiAb/xdViqZq4ENm2/5VVmk0yPkdnnNMicwTTcXj+U2d5RY/JV92a26Kxux53JVJ4kP65I2cNR8bg/lWwQU5dWTHHGT0XThSgCPeVDY3Dfpbn1VjxGehsARHSBt5bKjYPMwabINoHrCznFTz3WTlJWkZObjpFzoOpvBBPYIHZnmCDY7/vdS1PjGpTIaCCwAACBsBG+653jMw0Ut7kgQvmCzPVaVoss4rWjRZJraO4YLiKlUpe8mI3bN57uq1f/AJYJP6Zjl2hJ+S5zluYgNOo+XepBmKa8dkx3T+dl1vmTdJenT+RN+HQMq4jp1zpEtd0PPwKlVy3B4d06tQbeZEzbw29Vccs4tpvLWPkOsNVoJ2uOV108fk9lWT06MWe9SLCiIu46T45siDcLkmeUdFWo09mHH6rriq/GXC7sU39IMbUGziSJ7nCLrl5OD5Y69RzcjE5x0cneP1G3sXD6rLmFZ8abwt3Gey7MjsaPiHOn/wApmuTYmmAH0KjnRcsa57Z5wQF5k+HkirPNlxppXRU6tFz3tY34iYHcf3ddEy3LqdGmC8+8qAXcbeMDoqrkWCqnEjXQqsbpcNTmOAB0yLkd0eal8UTtKzmpY6TRHVwW0e8zzQOmDpA9T/RVqjk5xNXtOLaQ3PM9wWxjSR3rdyynFFpHOSfX+3osk5L+RS3dkricBRFH3LSQyAI7PrtuqfmOHqYcyO2wc/yppxcTuseYOtfu+hU3u6Lxd/RU6mONc6BIB3/opN/DMaRSnWQLC8nwWrkFMAkjqY8FeuHnRL4ubDuH2XTkmsdxRrLUusSpVOCMbEv0MHTV2o8BIB81vYbKqdBgBa0uO5P5VjzbHzYqAzWoHAfXzWDytukZ5JfSNWvwU/EAvowyDudj5c1rYXg17STWeHAfyz9CrPhM1LGQNuUcljpYw9qee6fM1FJCOTVFeq4TDjs6BHXmPDovmX8EVqriQ8Mo8nGS4jw+8raxVBprtMQ25cORiI/fcrFUzzswLcvsrLLQU69KxjuBGtke+ceogX9FJ8McGOqCaryKYHZAjU4d5OwWCvmBc8An4nR6lS1bHOA7Oyp8repeEfLfvhq5vwvSM+7L2ObsS7VcdQfsqtXrvpPA3M8pMnuVrOYOIOr1Wlk9JvvzUIks2nkTz8VEZL7J/jIz4fJMQW6nBrBvDidUd8AwtNuAPvyKzHNt2SD2THeFYMVmjj4dFr1X62aTzEjuIRTSkV19EfVy0OadBhw2EmCoPLMPrrOFRu1r/L8qXpVyPFR+ZV9Lwdpt6LTG6dFoPdGLMcsg/pbkwGjmVIYbg6tpmpUp0z0EuPnED5lY8DjJqT0FvHZSdTGuKhza00VnKtUajeFpcC57arQbiCCPC5lbo4bplp92TTfyIkjzE/ReMLXIK2m1CHkDr9RP3VOz0ISs0coo1ASKhEgkEQ03HfGyn8G2kJJYJiecemwVXfjpr1IMjV9AAVI4WqTAPmrtO/DTwmxi23A7Pe38bKK1PZUg/wBwea1sDiupU7hcpdiH0wDpaASXuBNiRAaB8Rse66YoynKq2R1c/C24TiV4psBuQ1t+tgimaGBota1ukmABJabwIXxe6oy/Z6ajP9kqiItTcIiIDFVbbaVz/ifg7EVX6sPSa0HcF4ieoEWXRUWeTHHIqkZzxxmqZxCv7OsxcfgYB/zn7Lew/CeIw1EiqJiSNOpxvuNl2FIVPx8fXrRn+PCqOB1MXpmWvB6FjvwovMMRVqgtYx17fC75WX6OdTB3AKxf4Fn8jR5BZw4kIuyseNGJ+bsBkOIYJFJ7h0DXSrTlNWoKbmvp1KZBntMcAQe8iJC7QcG3oB6LDicnpVBD26h0n8K2XjQye+lp4FLf2cUxGMHUKGzOuXiKbXOM/wAIJ7+S7ZU9nWBP+gPIu/KU/Z5gmmRQb56j91jj4Si7bMI8SnbZyPL6nZh1j0Nj6FbNTFsaNwutHgXBf/XZ5W+i8DgDBf7DfUn6lVfBTdpj8SnpnE8dha76jXU6bnMAubCZ33KzMxQuCe0Nwd/Fdxw/CuGZ8NFg8lnfkNA70aZ8Wg/ULaXEg0kvo0lxotUfnbMMcGkOB7QII8lN4fMGPYHA8rjm08wV2ocNYb/Ypf8ARv4WpjeBsHV+Oi3yt9Fm+FFr3Zm+Gq0zi2MzJrQbqOyXO9NYyDoPNdod7KMvP+kf+zvys1L2ZYBogUR5kpHhRSaZMOL1ObHGNNwQvNTMGMaXONgP2AulH2Y4D/Zjwe8fdbGH9n2CZ8NL1c4/UrJf+fv0j8V36cNwuZaibGSZiDaTKz1sixGJeCwNAAiDqHmezC79h8hosENpgLabhGDZoXXDjQg7No8dJ2cGwXAeNa4OIp6RuNRkj/qvWJY6mS1zHiOel0HwMLvYpjovukJk40JkT40ZnBMM9zvhY53cAfutjC5FjaskUw1zidyDHku5e7HQL6GhUjw8a92RHixicPwPsjxoMmo1snmCd/NWLL/ZZWE+9qtcCIgBzd+8GV09F0PFBu6Nfhg/opGC9lWGaQSHE/8AN/3Ks2DyKnT+Eu83EqRRXUUvEXUIrxAIiKS4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6" name="AutoShape 10" descr="data:image/jpeg;base64,/9j/4AAQSkZJRgABAQAAAQABAAD/2wCEAAkGBhQSERUUExQVExIWFRgVGRcWGBYXGBQXFxIVFRgaFhYXHiYeFxkjGRcUHy8gIycpLCwsFR4xNTAqNSYrLCkBCQoKDgwOGg8PGi4lHyQsLDQsNS80LCwsLC8sLCwpLCwsLCwsLC8sKSwsLCwsLCwsLCwsLCwsLCwsLCwsLCwsLP/AABEIALgBEgMBIgACEQEDEQH/xAAcAAEAAgMBAQEAAAAAAAAAAAAABQYDBAcCAQj/xAA8EAABAwIEAwUHAgQHAAMAAAABAAIRAyEEBRIxBkFRImFxgZEHEzKhscHRI/BCUuHxFBVDU3KSshZUYv/EABkBAQADAQEAAAAAAAAAAAAAAAABAgMEBf/EACURAAICAgMAAgIDAQEAAAAAAAABAhEDIQQSMRNBFFEiMmFxBf/aAAwDAQACEQMRAD8A7iiIgCIiAIiIAiIgCIiAIiIAiIgCIiAIiIAiIgCIiAIiIAiIgCIiAIiIAiIgPkJC+ogPOlF6RAEREAREQBERAEREAREQBERAEREAREQBERAEREAREQBERAEREAREQBERAEREAREQBERAEREAREQBERAEREAREQBERAEREAREQBERAEREAREQBERAEREAREQBERAEREAREQBERAEREAREQBERAEREAREQBEXitWDWlxsAgPaKAq8SunstbHeSs1DiikXBrpaT5j15LFZ4P7Mlmg9WTKICsWJxIY3U7b6+C1brbNboyoq+/jKm1wa5pE8wQfUKcw+Ia9oc0gtOxCpDJGf9WUjOMvGZERFoXCIiAIiIAiIgCIiAIiIAiIgCIiAIiIAiIgCIiAIiIAiIgCIsGIxrGfE4Dx/ChtL0huvTOq7xvXc2g0iw94JPSxj5qbo41jwS1zTG8Hbx6KlZ9nhxLnUqUFgMX2sdz17lz8icVBq/THNNKH/SsYviBwkclFPzszJN19zzIa1OXAgz3EfVRHDbdVcuqCRTg6TzcTaeosT6LyqtW34eVT9Z2vhrPm/4Ok6o6HaTa5MBxA27gFAcT52+qIYbCbNNx5WJKhMZxGYhtlFszSJvzV8vJc0oLw2lyHJdTWr5iesq4+z3iT9R1NzuxoLr7DSJJ9JULg8IMQDLGmCQXEfTqUGUNoe8NIkvczSG8o1Augm8kD69VTFJ432M8bcJdkX7MOMAy7WgjvNz6bJlnGtOo7S8aO+ZC5rmD68S9pjug+sKPo5tB3W0eVkcrNFysnazvzXTcbL6qTwRxBqcKLjIczU3uN7eYE/3V2Xqwmpqz08c1NWgiIrlwiIgCIiAIiIAiIgCIiAIiIAiIgCIiAIiIAiL4SgNbNMWaVF7wJLWkjxXOn5nVrk6RJ5uJsPEqdzXiT32qnTMNMtPhtJ/ChaWVNpNtVdHkJK8rkZfkl/Hw87PPu9eEfVFSnJNRkxcSQY8wt3KcTTps5azdxO9+Q7hsonF5X7zURWjxb9SCoOtVqAhhBc/4Rpk6o2jnsuFy3o5rcd0TOeZ7LrGQFGZbRpuDnkuBcY7MRA6g95K18Xw5iS3VpA7i4StMUqrGBrhDgSNxzPduoknXuzN36zJmNY09jqHzUWcxLntabS4DpuQFeMFmFKgyAwF/NxuT5/ZR+MxjawOoA8xIFvDopjNJb2SnFG9RzPQzS2AAtd2aGVVcTnWhxasLM31HclPim9slqVaLVi88OoDoPqtDHYdlRzXg6ZMPHI9D49VoDLKz+2NJ6NuDA8bLZ4ca11Q+/B0tdGgyO0OvNaU0rsimt2WxmNp09LWkQB+yrPw/wAXw9lN7g5jiG33aTYQeirLquGd/pMgA7CCY7xzWkKdKm5tamTpa5pLSSY7Q2O8T9UxZHGdpm8JuD0ztiKnYH2iU3P0vbA6gm09QVYMXxBQpiXPERNr2PgvZWbG1dnpLLBq7JFFq4DM6dZuqm8OHduPEG4W0tU01aLpp7QREUkhERAEREAREQBERAERY69cMaXOMACSngMiKrZhxfpu2B0m/qsWF4/YWnU3tC9jAI/K5vysd1Zh+RC6styKKybiWjiWksMEXLXWIHXvCxZ3xIyjTJYWufMAcp6mOS1eWCj2vRp8ka7WTSr/ABZnIpMDJgvkE/yiI+cqAp8UVKlxUcOsQL9AIhQvEWZMdYiQZknfxB3lcOXmRcH1OXJyV10RrMRDHnnrie4CfrHotTEZs8jdT2DyZjsP2W6HG+oyRNuvUbqs57lr6c6XB8XIAj06rzq8/R58ov01jm5E3K28p4hbTNgC4yCT06AqnVcdJn5LZoZVX0ipA0nvuVs8Nbui/wAbS9Lfm3ERc3siBv8A1VUr4qt8QY8iQZ0uIsZ3hWTg7CtINaqxzyCWtbBIaRuT1Kk83zgEadOnyj6rK1FtvbK/12yKyjLX4nt6gyl/MdyegHMrdxOS0GCNb3OPOR62C1G4+0NMBYKh5ys+2tIyX+Ir/E2SupfqA66ZMTzae/8AK38hy6m1gc+53K2amHq4pj6NIapi5sG3m58l6qcMV6bY1McRyBI9CRC6vlbxpHR3bgkzYbjQHSOqw5xii5zSxrnONjpBJ2sTC08owD61b3bpZpjVqsR/ddAoUm0WaaZjw3J71jW6ZWMWc+GPixkHod/RSWHxppsLnBwmAJBG5/orI6u3WC4NcWyASBI8CtavmvbLTHMEWjzHNUTSVhqjQqVveNn+ICWu52/hK1swzVxpUzJgyD5QR9fktTMsSaL3CmCZALALxq/EO9AsVPKa9Sm3+ENmzg8TMT2ojkFolpohqyd4Q4jdSrNIPMAjqCbgruIK4Bw7lFQYmmx7dILhLj8IE3OraF39ogWXpcK0mju4dqLR9REXedwREQBERAEREAREQBUjjzN3Me2mJDdOrxJJ+kfNXdVD2gYZhaw396ZAAEy0CTPgfqublJvE6ZhyL+N0c2zDNCSbwtHLcYalQNBteT0Cx5zlmI30gDeJvHgrJwXkrKbbt14hwkzs0bwJsI5leJ1VbezyIxs2n1qWHgsY6R/E7V/Zbr8wp1WDUO1zBn7ELxjsA9hJdVZBnsidumygKtOrGoMcR4bqezui0nKJvVW02B3u3abzDjImBsd/VReExOqrL76XCx5mef75qCzbNXNJBkO5zZTWR8O1atIVXH3YdcatyBMEN5DvKr0b2iNsncVnJI7Ji1xyBiFUsxzIyZNysubYWtSmHB8bgd3TqoDCsq4qpoptlxuZsGjq48grwg5Ft5DxRptdVBMaZlWTCYgVKrKc/p8xtYXMeKjK/CT6c/rMc7oAY8NX9Fr5UKorWY4kAgwJ3Fr+QWuRqUXT8LSp/fh0DF501rYYA0AQANh4AKDr44PBmDPVaGOqVGCalNzR1II+ajK2Yg2budlzVKfplTbNbE5kKby3dvLuTEZ0C3e3JT2Xezl1ce8r1Pdg7MbBd5nYLXzT2f02g+7e6R1gg/JdS+GNdmdCUKVkhw/m3uqQDebZJ7zuvtXMy4zKq+CqPp/pv3FgQpL/ABLSO9YTi7q9HNOLslq2Yw3VzHPu6L1T4iLm2cAVWsdmI0Ed0KFoY4i260jglJOSNIY5SVovP+ZReRbkojFZ3NR7u/7BQ2Ixz9MgHx6LRFe3UytMfHdbNY4m1s6dwxhGO/VqwXwIB5C/IqW/zEF24sYBG4H38CqLgs5hljyheK+dEG26wSldUZu0dDZVk9iJ2IFhMSHDoCPsp/C8T1aLGtdoIFhOqSP+Q/CpWW5q1jb3fAutfHZuXuF7Aq6z9FcCVncdxOy5TnDa4MWcPibvE7EHmD1W654G5A8VyrhriH3dQO3IGneJB5HumD5KRx2b1KzzDdQ5mSGt7hJhehHmLom/TtXKXX/TojKgOxB8Lr0uUUsyq4WoKjCdBd2mkyLnaRYg/IrqtOoHAEbEA+oldGHN8q8o2xZfk+j0iItzYIiIAiIgPhMLnHE3EOutrYOwGw0n+K5v5yr3nLiMPVLd/du/8lc6wIZph4BLRz5CZhefzZPUFqzi5UnqKKrjM0qPcS1rnxawJgLfw+ZljQWy1zhJnfwK2cdmjWS2mIb3WlYG5PrAe94Y0j4ficItc7BeQ426R5tv6ZjpZm575Nw28eOyksRnUtJNlBPrUqT4plxmxLjuvWKqAiIJPIC/krRco+BNv7NXFvZWqMFQBw1COu+09CbQpWrnhAjoq/V4axT4c1haNwXEN+RumY4ksIDwA+BqgzfuKU6VMhqSRNZZTFeodZhnP/8AR6Dp4qYxeGoUR+kxrJ5tABPiRv5qpZRmUNcIOnVvyuNp62Uk7E6v4pUW4potF0qNXH0jPZJufK5j6q15QKNGmAwAu5u5k9STsqbmmJ0tN7gbrHledh7ReDChWlaWiY2tluzTHBxAseqp1TK2MxQe2AIJ0jYOtcDwJWzXxg6qt4/PIrNg2abq+KM5yfUvFSm2kXr/ADV2kCY/CwVsb5kqDGbteJkeY+kIccCOn75KnR/ZCTI7P6PbaG7my3KHDlQ09QfKh6mZtfiG82tnzKtVDPQGQI2/cLqn2xxjFmsk4pJlPzTJ6rJJJcBv3d/gp3hThM12F0QOTjsTz8V6xWaggjcQforXgczp0mNY34Q0AeiS5MuiTJWRuNMiq/DT6TTYOHPTv6LRyj2b1Kp1vcKVI3AiXuHc20DxPkpjFZ3Lx2rErdbxAY0g2WcOQ46M1l6shcdwHSYCKVdxdEjXp0k9DAlvjdZMD7Pqehr61Z5cYMU9IAPi4En5LbdiAb/xdViqZq4ENm2/5VVmk0yPkdnnNMicwTTcXj+U2d5RY/JV92a26Kxux53JVJ4kP65I2cNR8bg/lWwQU5dWTHHGT0XThSgCPeVDY3Dfpbn1VjxGehsARHSBt5bKjYPMwabINoHrCznFTz3WTlJWkZObjpFzoOpvBBPYIHZnmCDY7/vdS1PjGpTIaCCwAACBsBG+653jMw0Ut7kgQvmCzPVaVoss4rWjRZJraO4YLiKlUpe8mI3bN57uq1f/AJYJP6Zjl2hJ+S5zluYgNOo+XepBmKa8dkx3T+dl1vmTdJenT+RN+HQMq4jp1zpEtd0PPwKlVy3B4d06tQbeZEzbw29Vccs4tpvLWPkOsNVoJ2uOV108fk9lWT06MWe9SLCiIu46T45siDcLkmeUdFWo09mHH6rriq/GXC7sU39IMbUGziSJ7nCLrl5OD5Y69RzcjE5x0cneP1G3sXD6rLmFZ8abwt3Gey7MjsaPiHOn/wApmuTYmmAH0KjnRcsa57Z5wQF5k+HkirPNlxppXRU6tFz3tY34iYHcf3ddEy3LqdGmC8+8qAXcbeMDoqrkWCqnEjXQqsbpcNTmOAB0yLkd0eal8UTtKzmpY6TRHVwW0e8zzQOmDpA9T/RVqjk5xNXtOLaQ3PM9wWxjSR3rdyynFFpHOSfX+3osk5L+RS3dkricBRFH3LSQyAI7PrtuqfmOHqYcyO2wc/yppxcTuseYOtfu+hU3u6Lxd/RU6mONc6BIB3/opN/DMaRSnWQLC8nwWrkFMAkjqY8FeuHnRL4ubDuH2XTkmsdxRrLUusSpVOCMbEv0MHTV2o8BIB81vYbKqdBgBa0uO5P5VjzbHzYqAzWoHAfXzWDytukZ5JfSNWvwU/EAvowyDudj5c1rYXg17STWeHAfyz9CrPhM1LGQNuUcljpYw9qee6fM1FJCOTVFeq4TDjs6BHXmPDovmX8EVqriQ8Mo8nGS4jw+8raxVBprtMQ25cORiI/fcrFUzzswLcvsrLLQU69KxjuBGtke+ceogX9FJ8McGOqCaryKYHZAjU4d5OwWCvmBc8An4nR6lS1bHOA7Oyp8repeEfLfvhq5vwvSM+7L2ObsS7VcdQfsqtXrvpPA3M8pMnuVrOYOIOr1Wlk9JvvzUIks2nkTz8VEZL7J/jIz4fJMQW6nBrBvDidUd8AwtNuAPvyKzHNt2SD2THeFYMVmjj4dFr1X62aTzEjuIRTSkV19EfVy0OadBhw2EmCoPLMPrrOFRu1r/L8qXpVyPFR+ZV9Lwdpt6LTG6dFoPdGLMcsg/pbkwGjmVIYbg6tpmpUp0z0EuPnED5lY8DjJqT0FvHZSdTGuKhza00VnKtUajeFpcC57arQbiCCPC5lbo4bplp92TTfyIkjzE/ReMLXIK2m1CHkDr9RP3VOz0ISs0coo1ASKhEgkEQ03HfGyn8G2kJJYJiecemwVXfjpr1IMjV9AAVI4WqTAPmrtO/DTwmxi23A7Pe38bKK1PZUg/wBwea1sDiupU7hcpdiH0wDpaASXuBNiRAaB8Rse66YoynKq2R1c/C24TiV4psBuQ1t+tgimaGBota1ukmABJabwIXxe6oy/Z6ajP9kqiItTcIiIDFVbbaVz/ifg7EVX6sPSa0HcF4ieoEWXRUWeTHHIqkZzxxmqZxCv7OsxcfgYB/zn7Lew/CeIw1EiqJiSNOpxvuNl2FIVPx8fXrRn+PCqOB1MXpmWvB6FjvwovMMRVqgtYx17fC75WX6OdTB3AKxf4Fn8jR5BZw4kIuyseNGJ+bsBkOIYJFJ7h0DXSrTlNWoKbmvp1KZBntMcAQe8iJC7QcG3oB6LDicnpVBD26h0n8K2XjQye+lp4FLf2cUxGMHUKGzOuXiKbXOM/wAIJ7+S7ZU9nWBP+gPIu/KU/Z5gmmRQb56j91jj4Si7bMI8SnbZyPL6nZh1j0Nj6FbNTFsaNwutHgXBf/XZ5W+i8DgDBf7DfUn6lVfBTdpj8SnpnE8dha76jXU6bnMAubCZ33KzMxQuCe0Nwd/Fdxw/CuGZ8NFg8lnfkNA70aZ8Wg/ULaXEg0kvo0lxotUfnbMMcGkOB7QII8lN4fMGPYHA8rjm08wV2ocNYb/Ypf8ARv4WpjeBsHV+Oi3yt9Fm+FFr3Zm+Gq0zi2MzJrQbqOyXO9NYyDoPNdod7KMvP+kf+zvys1L2ZYBogUR5kpHhRSaZMOL1ObHGNNwQvNTMGMaXONgP2AulH2Y4D/Zjwe8fdbGH9n2CZ8NL1c4/UrJf+fv0j8V36cNwuZaibGSZiDaTKz1sixGJeCwNAAiDqHmezC79h8hosENpgLabhGDZoXXDjQg7No8dJ2cGwXAeNa4OIp6RuNRkj/qvWJY6mS1zHiOel0HwMLvYpjovukJk40JkT40ZnBMM9zvhY53cAfutjC5FjaskUw1zidyDHku5e7HQL6GhUjw8a92RHixicPwPsjxoMmo1snmCd/NWLL/ZZWE+9qtcCIgBzd+8GV09F0PFBu6Nfhg/opGC9lWGaQSHE/8AN/3Ks2DyKnT+Eu83EqRRXUUvEXUIrxAIiKS4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48" name="Picture 12" descr="http://www.courtneychalfant.com/wp-content/uploads/2012/06/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14600"/>
            <a:ext cx="170819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66563" name="Group 9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705600"/>
            <a:chOff x="0" y="0"/>
            <a:chExt cx="8077200" cy="5191125"/>
          </a:xfrm>
        </p:grpSpPr>
        <p:pic>
          <p:nvPicPr>
            <p:cNvPr id="6656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0"/>
              <a:ext cx="4114800" cy="51911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6656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019550" cy="51530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r>
              <a:rPr lang="en-US" sz="4000" smtClean="0"/>
              <a:t>Practice: Writing e- Configurations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/>
          <a:lstStyle/>
          <a:p>
            <a:r>
              <a:rPr lang="en-US" smtClean="0"/>
              <a:t>Carbon –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Argon –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Fluorine –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Germanium –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Potassium –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743200" y="1828800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1s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2p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438400" y="2667000"/>
            <a:ext cx="301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1s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3s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743200" y="3429000"/>
            <a:ext cx="189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1s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2p</a:t>
            </a:r>
            <a:r>
              <a:rPr lang="en-US" sz="3200" baseline="30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429000" y="4267200"/>
            <a:ext cx="496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1s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3s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4s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3d</a:t>
            </a:r>
            <a:r>
              <a:rPr lang="en-US" sz="3200" baseline="30000">
                <a:solidFill>
                  <a:schemeClr val="tx2"/>
                </a:solidFill>
              </a:rPr>
              <a:t>10</a:t>
            </a:r>
            <a:r>
              <a:rPr lang="en-US" sz="3200">
                <a:solidFill>
                  <a:schemeClr val="tx2"/>
                </a:solidFill>
              </a:rPr>
              <a:t>4p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276600" y="5005388"/>
            <a:ext cx="356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1s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2p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3s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3p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4s</a:t>
            </a:r>
            <a:r>
              <a:rPr lang="en-US" sz="3200" baseline="30000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Abbreviated Electron Configuration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mtClean="0"/>
              <a:t>Helium		1s</a:t>
            </a:r>
            <a:r>
              <a:rPr lang="en-US" baseline="30000" smtClean="0"/>
              <a:t>2</a:t>
            </a:r>
          </a:p>
          <a:p>
            <a:r>
              <a:rPr lang="en-US" smtClean="0"/>
              <a:t>Lithium		[He]2s</a:t>
            </a:r>
            <a:r>
              <a:rPr lang="en-US" baseline="30000" smtClean="0"/>
              <a:t>1</a:t>
            </a:r>
          </a:p>
          <a:p>
            <a:r>
              <a:rPr lang="en-US" smtClean="0"/>
              <a:t>Carbon		[He]2s</a:t>
            </a:r>
            <a:r>
              <a:rPr lang="en-US" baseline="30000" smtClean="0"/>
              <a:t>2</a:t>
            </a:r>
            <a:r>
              <a:rPr lang="en-US" smtClean="0"/>
              <a:t>2p</a:t>
            </a:r>
            <a:r>
              <a:rPr lang="en-US" baseline="30000" smtClean="0"/>
              <a:t>2</a:t>
            </a:r>
          </a:p>
          <a:p>
            <a:r>
              <a:rPr lang="en-US" smtClean="0"/>
              <a:t>Neon		[He]2s</a:t>
            </a:r>
            <a:r>
              <a:rPr lang="en-US" baseline="30000" smtClean="0"/>
              <a:t>2</a:t>
            </a:r>
            <a:r>
              <a:rPr lang="en-US" smtClean="0"/>
              <a:t>2p</a:t>
            </a:r>
            <a:r>
              <a:rPr lang="en-US" baseline="30000" smtClean="0"/>
              <a:t>6</a:t>
            </a:r>
            <a:r>
              <a:rPr lang="en-US" smtClean="0"/>
              <a:t> = [Ne]</a:t>
            </a:r>
          </a:p>
          <a:p>
            <a:r>
              <a:rPr lang="en-US" smtClean="0"/>
              <a:t>Sodium		[Ne]3s</a:t>
            </a:r>
            <a:r>
              <a:rPr lang="en-US" baseline="30000" smtClean="0"/>
              <a:t>1</a:t>
            </a:r>
          </a:p>
          <a:p>
            <a:r>
              <a:rPr lang="en-US" smtClean="0"/>
              <a:t>Scandium	[Ar]4s</a:t>
            </a:r>
            <a:r>
              <a:rPr lang="en-US" baseline="30000" smtClean="0"/>
              <a:t>2</a:t>
            </a:r>
            <a:r>
              <a:rPr lang="en-US" smtClean="0"/>
              <a:t>3d</a:t>
            </a:r>
            <a:r>
              <a:rPr lang="en-US" baseline="3000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Practice w/ Abbreviated e- Config.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mtClean="0"/>
              <a:t>Calcium		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r>
              <a:rPr lang="en-US" smtClean="0"/>
              <a:t>Selenium	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r>
              <a:rPr lang="en-US" smtClean="0"/>
              <a:t>Strontium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r>
              <a:rPr lang="en-US" smtClean="0"/>
              <a:t>Magnesium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r>
              <a:rPr lang="en-US" smtClean="0"/>
              <a:t>Cobalt</a:t>
            </a:r>
          </a:p>
          <a:p>
            <a:endParaRPr lang="en-US" sz="1000" smtClean="0"/>
          </a:p>
          <a:p>
            <a:r>
              <a:rPr lang="en-US" smtClean="0"/>
              <a:t>Americium</a:t>
            </a:r>
          </a:p>
          <a:p>
            <a:endParaRPr lang="en-US" sz="1000" smtClean="0"/>
          </a:p>
          <a:p>
            <a:r>
              <a:rPr lang="en-US" smtClean="0"/>
              <a:t>Lead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429000" y="1371600"/>
            <a:ext cx="1435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[Ar]4s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505200" y="2133600"/>
            <a:ext cx="276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[Ar]4s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3d</a:t>
            </a:r>
            <a:r>
              <a:rPr lang="en-US" sz="3200" baseline="30000">
                <a:solidFill>
                  <a:schemeClr val="tx2"/>
                </a:solidFill>
              </a:rPr>
              <a:t>10</a:t>
            </a:r>
            <a:r>
              <a:rPr lang="en-US" sz="3200">
                <a:solidFill>
                  <a:schemeClr val="tx2"/>
                </a:solidFill>
              </a:rPr>
              <a:t>4p</a:t>
            </a:r>
            <a:r>
              <a:rPr lang="en-US" sz="3200" baseline="30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505200" y="2895600"/>
            <a:ext cx="1430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[Kr]5s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581400" y="3657600"/>
            <a:ext cx="1530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[Ne]3s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581400" y="4419600"/>
            <a:ext cx="2028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[Ar]4s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3d</a:t>
            </a:r>
            <a:r>
              <a:rPr lang="en-US" sz="3200" baseline="30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5105400"/>
            <a:ext cx="204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[Rn]7s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5f</a:t>
            </a:r>
            <a:r>
              <a:rPr lang="en-US" sz="3200" baseline="30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58674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[Xe]6s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4f</a:t>
            </a:r>
            <a:r>
              <a:rPr lang="en-US" sz="3200" baseline="30000">
                <a:solidFill>
                  <a:schemeClr val="tx2"/>
                </a:solidFill>
              </a:rPr>
              <a:t>14</a:t>
            </a:r>
            <a:r>
              <a:rPr lang="en-US" sz="3200">
                <a:solidFill>
                  <a:schemeClr val="tx2"/>
                </a:solidFill>
              </a:rPr>
              <a:t>5d</a:t>
            </a:r>
            <a:r>
              <a:rPr lang="en-US" sz="3200" baseline="30000">
                <a:solidFill>
                  <a:schemeClr val="tx2"/>
                </a:solidFill>
              </a:rPr>
              <a:t>10</a:t>
            </a:r>
            <a:r>
              <a:rPr lang="en-US" sz="3200">
                <a:solidFill>
                  <a:schemeClr val="tx2"/>
                </a:solidFill>
              </a:rPr>
              <a:t>6p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mtClean="0"/>
              <a:t>Electron Configurations of 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smtClean="0"/>
              <a:t>If you are given an ion (w/ a charge), first write the e- config. for the neutral atom.</a:t>
            </a:r>
          </a:p>
          <a:p>
            <a:r>
              <a:rPr lang="en-US" smtClean="0"/>
              <a:t>Then add (if -) or take away (if +) e- as needed.  Note: remove e- from the highest orbital (biggest coefficient) first!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Ex. Write the electron configuration for S</a:t>
            </a:r>
            <a:r>
              <a:rPr lang="en-US" baseline="30000" smtClean="0"/>
              <a:t>2-</a:t>
            </a:r>
            <a:r>
              <a:rPr lang="en-US" smtClean="0"/>
              <a:t>.</a:t>
            </a:r>
            <a:endParaRPr lang="en-US" baseline="30000" smtClean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470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First – 1s</a:t>
            </a:r>
            <a:r>
              <a:rPr lang="en-US" sz="2400" baseline="30000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2s</a:t>
            </a:r>
            <a:r>
              <a:rPr lang="en-US" sz="2400" baseline="30000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2p</a:t>
            </a:r>
            <a:r>
              <a:rPr lang="en-US" sz="2400" baseline="30000">
                <a:solidFill>
                  <a:srgbClr val="FFFF00"/>
                </a:solidFill>
              </a:rPr>
              <a:t>6</a:t>
            </a:r>
            <a:r>
              <a:rPr lang="en-US" sz="2400">
                <a:solidFill>
                  <a:srgbClr val="FFFF00"/>
                </a:solidFill>
              </a:rPr>
              <a:t>3s</a:t>
            </a:r>
            <a:r>
              <a:rPr lang="en-US" sz="2400" baseline="30000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3p</a:t>
            </a:r>
            <a:r>
              <a:rPr lang="en-US" sz="2400" baseline="30000">
                <a:solidFill>
                  <a:srgbClr val="FFFF00"/>
                </a:solidFill>
              </a:rPr>
              <a:t>4</a:t>
            </a:r>
          </a:p>
          <a:p>
            <a:r>
              <a:rPr lang="en-US" sz="2400">
                <a:solidFill>
                  <a:srgbClr val="FFFF00"/>
                </a:solidFill>
              </a:rPr>
              <a:t>Then think about the charge:  2- means you need to </a:t>
            </a:r>
          </a:p>
          <a:p>
            <a:r>
              <a:rPr lang="en-US" sz="2400">
                <a:solidFill>
                  <a:srgbClr val="FFFF00"/>
                </a:solidFill>
              </a:rPr>
              <a:t>                                           add 2 more electrons.</a:t>
            </a:r>
          </a:p>
          <a:p>
            <a:r>
              <a:rPr lang="en-US" sz="2400">
                <a:solidFill>
                  <a:srgbClr val="FFFF00"/>
                </a:solidFill>
              </a:rPr>
              <a:t>They can be put in the 3 p orbital (b/c it can hold up to 6 e-).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6019800"/>
            <a:ext cx="239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1s</a:t>
            </a:r>
            <a:r>
              <a:rPr lang="en-US" sz="2400" baseline="30000"/>
              <a:t>2</a:t>
            </a:r>
            <a:r>
              <a:rPr lang="en-US" sz="2400"/>
              <a:t>2s</a:t>
            </a:r>
            <a:r>
              <a:rPr lang="en-US" sz="2400" baseline="30000"/>
              <a:t>2</a:t>
            </a:r>
            <a:r>
              <a:rPr lang="en-US" sz="2400"/>
              <a:t>2p</a:t>
            </a:r>
            <a:r>
              <a:rPr lang="en-US" sz="2400" baseline="30000"/>
              <a:t>6</a:t>
            </a:r>
            <a:r>
              <a:rPr lang="en-US" sz="2400"/>
              <a:t>3s</a:t>
            </a:r>
            <a:r>
              <a:rPr lang="en-US" sz="2400" baseline="30000"/>
              <a:t>2</a:t>
            </a:r>
            <a:r>
              <a:rPr lang="en-US" sz="2400"/>
              <a:t>3p</a:t>
            </a:r>
            <a:r>
              <a:rPr lang="en-US" sz="2400" baseline="30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Practice:  e- configurations of 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electron configuration for each: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smtClean="0"/>
              <a:t>(</a:t>
            </a:r>
            <a:r>
              <a:rPr lang="en-US" dirty="0" smtClean="0"/>
              <a:t>You can</a:t>
            </a:r>
            <a:r>
              <a:rPr lang="en-US" dirty="0" smtClean="0"/>
              <a:t> </a:t>
            </a:r>
            <a:r>
              <a:rPr lang="en-US" dirty="0" smtClean="0"/>
              <a:t>abbreviate.)</a:t>
            </a:r>
          </a:p>
          <a:p>
            <a:pPr lvl="1"/>
            <a:r>
              <a:rPr lang="en-US" dirty="0" smtClean="0"/>
              <a:t>Mg</a:t>
            </a:r>
            <a:r>
              <a:rPr lang="en-US" baseline="30000" dirty="0" smtClean="0"/>
              <a:t>2+</a:t>
            </a:r>
          </a:p>
          <a:p>
            <a:pPr lvl="1">
              <a:buFontTx/>
              <a:buNone/>
            </a:pPr>
            <a:endParaRPr lang="en-US" baseline="30000" dirty="0" smtClean="0"/>
          </a:p>
          <a:p>
            <a:pPr lvl="1"/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lvl="1">
              <a:buFontTx/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Ni</a:t>
            </a:r>
            <a:r>
              <a:rPr lang="en-US" baseline="30000" dirty="0" smtClean="0"/>
              <a:t>+</a:t>
            </a:r>
          </a:p>
          <a:p>
            <a:pPr lvl="1">
              <a:buFontTx/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O</a:t>
            </a:r>
            <a:r>
              <a:rPr lang="en-US" baseline="30000" dirty="0" smtClean="0"/>
              <a:t>2-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286000" y="2971800"/>
            <a:ext cx="1754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[Ne] </a:t>
            </a:r>
            <a:r>
              <a:rPr lang="en-US" sz="2400" dirty="0" smtClean="0">
                <a:solidFill>
                  <a:srgbClr val="FFFF00"/>
                </a:solidFill>
              </a:rPr>
              <a:t>2s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2p</a:t>
            </a:r>
            <a:r>
              <a:rPr lang="en-US" sz="2400" baseline="30000" dirty="0" smtClean="0">
                <a:solidFill>
                  <a:srgbClr val="FFFF00"/>
                </a:solidFill>
              </a:rPr>
              <a:t>6</a:t>
            </a:r>
            <a:endParaRPr lang="en-US" sz="2400" baseline="30000" dirty="0">
              <a:solidFill>
                <a:srgbClr val="FFFF00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209800" y="3657600"/>
            <a:ext cx="1754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[Ne] </a:t>
            </a:r>
            <a:r>
              <a:rPr lang="en-US" sz="2400" dirty="0" smtClean="0">
                <a:solidFill>
                  <a:srgbClr val="FFFF00"/>
                </a:solidFill>
              </a:rPr>
              <a:t>3s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3p</a:t>
            </a:r>
            <a:r>
              <a:rPr lang="en-US" sz="2400" baseline="30000" dirty="0" smtClean="0">
                <a:solidFill>
                  <a:srgbClr val="FFFF00"/>
                </a:solidFill>
              </a:rPr>
              <a:t>6</a:t>
            </a:r>
            <a:endParaRPr lang="en-US" sz="2400" baseline="30000" dirty="0">
              <a:solidFill>
                <a:srgbClr val="FFFF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86000" y="4495800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[</a:t>
            </a:r>
            <a:r>
              <a:rPr lang="en-US" sz="2400" dirty="0" err="1" smtClean="0">
                <a:solidFill>
                  <a:srgbClr val="FFFF00"/>
                </a:solidFill>
              </a:rPr>
              <a:t>Ar</a:t>
            </a:r>
            <a:r>
              <a:rPr lang="en-US" sz="2400" dirty="0" smtClean="0">
                <a:solidFill>
                  <a:srgbClr val="FFFF00"/>
                </a:solidFill>
              </a:rPr>
              <a:t>] </a:t>
            </a:r>
            <a:r>
              <a:rPr lang="en-US" sz="2400" dirty="0" smtClean="0">
                <a:solidFill>
                  <a:srgbClr val="FFFF00"/>
                </a:solidFill>
              </a:rPr>
              <a:t>4s</a:t>
            </a:r>
            <a:r>
              <a:rPr lang="en-US" sz="2400" baseline="30000" dirty="0" smtClean="0">
                <a:solidFill>
                  <a:srgbClr val="FFFF00"/>
                </a:solidFill>
              </a:rPr>
              <a:t>1</a:t>
            </a:r>
            <a:r>
              <a:rPr lang="en-US" sz="2400" dirty="0" smtClean="0">
                <a:solidFill>
                  <a:srgbClr val="FFFF00"/>
                </a:solidFill>
              </a:rPr>
              <a:t>3d</a:t>
            </a:r>
            <a:r>
              <a:rPr lang="en-US" sz="2400" baseline="30000" dirty="0" smtClean="0">
                <a:solidFill>
                  <a:srgbClr val="FFFF00"/>
                </a:solidFill>
              </a:rPr>
              <a:t>8</a:t>
            </a:r>
            <a:endParaRPr lang="en-US" sz="2400" baseline="30000" dirty="0">
              <a:solidFill>
                <a:srgbClr val="FFFF00"/>
              </a:solidFill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438400" y="5334000"/>
            <a:ext cx="175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[He] </a:t>
            </a:r>
            <a:r>
              <a:rPr lang="en-US" sz="2400" smtClean="0">
                <a:solidFill>
                  <a:srgbClr val="FFFF00"/>
                </a:solidFill>
              </a:rPr>
              <a:t>2s</a:t>
            </a:r>
            <a:r>
              <a:rPr lang="en-US" sz="2400" baseline="30000" smtClean="0">
                <a:solidFill>
                  <a:srgbClr val="FFFF00"/>
                </a:solidFill>
              </a:rPr>
              <a:t>2</a:t>
            </a:r>
            <a:r>
              <a:rPr lang="en-US" sz="2400" smtClean="0">
                <a:solidFill>
                  <a:srgbClr val="FFFF00"/>
                </a:solidFill>
              </a:rPr>
              <a:t>2p</a:t>
            </a:r>
            <a:r>
              <a:rPr lang="en-US" sz="2400" baseline="30000" smtClean="0">
                <a:solidFill>
                  <a:srgbClr val="FFFF00"/>
                </a:solidFill>
              </a:rPr>
              <a:t>6</a:t>
            </a:r>
            <a:endParaRPr lang="en-US" sz="2400" baseline="30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Orbital Notation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495800"/>
          </a:xfrm>
        </p:spPr>
        <p:txBody>
          <a:bodyPr/>
          <a:lstStyle/>
          <a:p>
            <a:r>
              <a:rPr lang="en-US" smtClean="0"/>
              <a:t>Use boxes and arrows to show electron configurations.</a:t>
            </a:r>
          </a:p>
          <a:p>
            <a:r>
              <a:rPr lang="en-US" smtClean="0"/>
              <a:t>Don’t forget “opposite spins” and “fair share” rules!</a:t>
            </a:r>
          </a:p>
          <a:p>
            <a:r>
              <a:rPr lang="en-US" smtClean="0"/>
              <a:t>Example:  Sulfur   [Ne]3s</a:t>
            </a:r>
            <a:r>
              <a:rPr lang="en-US" baseline="30000" smtClean="0"/>
              <a:t>2</a:t>
            </a:r>
            <a:r>
              <a:rPr lang="en-US" smtClean="0"/>
              <a:t>3p</a:t>
            </a:r>
            <a:r>
              <a:rPr lang="en-US" baseline="30000" smtClean="0"/>
              <a:t>4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286000" y="5638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3s</a:t>
            </a:r>
            <a:r>
              <a:rPr lang="en-US" sz="3200" baseline="30000"/>
              <a:t>2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343400" y="5715000"/>
            <a:ext cx="77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3p</a:t>
            </a:r>
            <a:r>
              <a:rPr lang="en-US" sz="3200" baseline="30000"/>
              <a:t>4</a:t>
            </a:r>
          </a:p>
        </p:txBody>
      </p:sp>
      <p:pic>
        <p:nvPicPr>
          <p:cNvPr id="727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953000"/>
            <a:ext cx="628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211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Orbital Notation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First write the abbreviated e- configuration for each.  Then draw the orbital notations.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1)  Si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2)  As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3)  Sr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2667000"/>
            <a:ext cx="214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[Ne]3s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3p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3886200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[Ar]4s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3d</a:t>
            </a:r>
            <a:r>
              <a:rPr lang="en-US" sz="3200" baseline="30000">
                <a:solidFill>
                  <a:schemeClr val="tx2"/>
                </a:solidFill>
              </a:rPr>
              <a:t>10</a:t>
            </a:r>
            <a:r>
              <a:rPr lang="en-US" sz="3200">
                <a:solidFill>
                  <a:schemeClr val="tx2"/>
                </a:solidFill>
              </a:rPr>
              <a:t>4p</a:t>
            </a:r>
            <a:r>
              <a:rPr lang="en-US" sz="3200" baseline="30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5029200"/>
            <a:ext cx="144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[Kr]5s</a:t>
            </a:r>
            <a:r>
              <a:rPr lang="en-US" sz="3200" baseline="3000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mtClean="0"/>
              <a:t>Valence Electrons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r>
              <a:rPr lang="en-US" b="1" dirty="0" smtClean="0"/>
              <a:t>Valence Electrons</a:t>
            </a:r>
            <a:r>
              <a:rPr lang="en-US" dirty="0" smtClean="0"/>
              <a:t> – </a:t>
            </a:r>
            <a:r>
              <a:rPr lang="en-US" u="sng" dirty="0" smtClean="0"/>
              <a:t>electrons in the outermost energy level</a:t>
            </a:r>
          </a:p>
          <a:p>
            <a:pPr>
              <a:buFont typeface="Wingdings" pitchFamily="2" charset="2"/>
              <a:buNone/>
            </a:pPr>
            <a:endParaRPr lang="en-US" sz="400" u="sng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Determines the </a:t>
            </a:r>
            <a:r>
              <a:rPr lang="en-US" u="sng" dirty="0" smtClean="0">
                <a:solidFill>
                  <a:srgbClr val="FFFF00"/>
                </a:solidFill>
              </a:rPr>
              <a:t>chemical and physical properties</a:t>
            </a:r>
            <a:r>
              <a:rPr lang="en-US" dirty="0" smtClean="0">
                <a:solidFill>
                  <a:srgbClr val="FFFF00"/>
                </a:solidFill>
              </a:rPr>
              <a:t> of elements!!</a:t>
            </a:r>
          </a:p>
          <a:p>
            <a:pPr lvl="1">
              <a:buFontTx/>
              <a:buNone/>
            </a:pPr>
            <a:endParaRPr lang="en-US" sz="400" dirty="0" smtClean="0"/>
          </a:p>
          <a:p>
            <a:pPr lvl="1"/>
            <a:r>
              <a:rPr lang="en-US" dirty="0" smtClean="0"/>
              <a:t>Use the periodic table to figure out the number of valence e-.</a:t>
            </a:r>
          </a:p>
          <a:p>
            <a:pPr lvl="1"/>
            <a:endParaRPr lang="en-US" sz="400" dirty="0" smtClean="0"/>
          </a:p>
          <a:p>
            <a:pPr lvl="1"/>
            <a:r>
              <a:rPr lang="en-US" u="sng" dirty="0" smtClean="0"/>
              <a:t>Exception</a:t>
            </a:r>
            <a:r>
              <a:rPr lang="en-US" dirty="0" smtClean="0"/>
              <a:t> – All noble gases have 8 valence electrons EXCEPT helium, which has 2.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“D” and “F” block elements have 2 valence electrons</a:t>
            </a:r>
          </a:p>
          <a:p>
            <a:pPr lvl="1"/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Practice with Valence e-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smtClean="0"/>
              <a:t>Determine the # of valence e- for each:</a:t>
            </a:r>
          </a:p>
          <a:p>
            <a:pPr lvl="1"/>
            <a:r>
              <a:rPr lang="en-US" smtClean="0"/>
              <a:t>Silicon</a:t>
            </a:r>
          </a:p>
          <a:p>
            <a:pPr lvl="1"/>
            <a:r>
              <a:rPr lang="en-US" smtClean="0"/>
              <a:t>Bromine</a:t>
            </a:r>
          </a:p>
          <a:p>
            <a:pPr lvl="1"/>
            <a:r>
              <a:rPr lang="en-US" smtClean="0"/>
              <a:t>Aluminum</a:t>
            </a:r>
          </a:p>
          <a:p>
            <a:pPr lvl="1"/>
            <a:r>
              <a:rPr lang="en-US" smtClean="0"/>
              <a:t>Antimony (Sb)</a:t>
            </a:r>
          </a:p>
          <a:p>
            <a:pPr lvl="1"/>
            <a:r>
              <a:rPr lang="en-US" smtClean="0"/>
              <a:t>Cesium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craziest part…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ALL</a:t>
            </a:r>
            <a:r>
              <a:rPr lang="en-US" dirty="0" smtClean="0"/>
              <a:t> the mass of the entire atom is only in that little, tiny nucleus!!!!</a:t>
            </a:r>
          </a:p>
          <a:p>
            <a:r>
              <a:rPr lang="en-US" dirty="0" smtClean="0"/>
              <a:t>Why?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Electrons weigh pretty much NOTHING!!!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Here’s what you need to remember: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en-US" sz="3000" dirty="0" smtClean="0"/>
              <a:t>When Rutherford </a:t>
            </a:r>
            <a:r>
              <a:rPr lang="en-US" sz="3000" b="1" dirty="0" smtClean="0"/>
              <a:t>shot alpha </a:t>
            </a:r>
            <a:r>
              <a:rPr lang="en-US" sz="3000" dirty="0" smtClean="0"/>
              <a:t>particles at gold foil: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 smtClean="0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800" dirty="0" smtClean="0"/>
              <a:t>Most of the alpha particles </a:t>
            </a:r>
            <a:br>
              <a:rPr lang="en-US" sz="2800" dirty="0" smtClean="0"/>
            </a:br>
            <a:r>
              <a:rPr lang="en-US" sz="2800" dirty="0" smtClean="0"/>
              <a:t>went straight through the foil…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Atoms are mostly empty space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800" dirty="0" smtClean="0"/>
              <a:t>A few bounced back…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Small, dense positively-charged nucleus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endParaRPr lang="en-US" sz="200" dirty="0" smtClean="0">
              <a:solidFill>
                <a:srgbClr val="FFFF00"/>
              </a:solidFill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rgbClr val="FFFF00"/>
                </a:solidFill>
              </a:rPr>
              <a:t>Nucleus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smtClean="0"/>
              <a:t>small, dense core containing protons and neutrons.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Electrons surround the nucleus.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Subatomic Particles</a:t>
            </a:r>
          </a:p>
        </p:txBody>
      </p:sp>
      <p:graphicFrame>
        <p:nvGraphicFramePr>
          <p:cNvPr id="13354" name="Group 4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73729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222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 in atom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1/2000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outside nucleus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8811" name="Rectangle 139"/>
          <p:cNvSpPr>
            <a:spLocks noChangeArrowheads="1"/>
          </p:cNvSpPr>
          <p:nvPr/>
        </p:nvSpPr>
        <p:spPr bwMode="auto">
          <a:xfrm>
            <a:off x="3886200" y="2895600"/>
            <a:ext cx="13716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12" name="Rectangle 140"/>
          <p:cNvSpPr>
            <a:spLocks noChangeArrowheads="1"/>
          </p:cNvSpPr>
          <p:nvPr/>
        </p:nvSpPr>
        <p:spPr bwMode="auto">
          <a:xfrm>
            <a:off x="5562600" y="2895600"/>
            <a:ext cx="13716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13" name="Rectangle 141"/>
          <p:cNvSpPr>
            <a:spLocks noChangeArrowheads="1"/>
          </p:cNvSpPr>
          <p:nvPr/>
        </p:nvSpPr>
        <p:spPr bwMode="auto">
          <a:xfrm>
            <a:off x="7162800" y="2971800"/>
            <a:ext cx="14478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42"/>
          <p:cNvSpPr txBox="1">
            <a:spLocks noChangeArrowheads="1"/>
          </p:cNvSpPr>
          <p:nvPr/>
        </p:nvSpPr>
        <p:spPr bwMode="auto">
          <a:xfrm>
            <a:off x="914400" y="56388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Notice that only neutrons and protons have mass!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11" grpId="0" animBg="1"/>
      <p:bldP spid="28812" grpId="0" animBg="1"/>
      <p:bldP spid="288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2137</Words>
  <Application>Microsoft Office PowerPoint</Application>
  <PresentationFormat>On-screen Show (4:3)</PresentationFormat>
  <Paragraphs>568</Paragraphs>
  <Slides>69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What is the Atomic Theory?</vt:lpstr>
      <vt:lpstr>What do YOU know about the atom?</vt:lpstr>
      <vt:lpstr>Early Thoughts</vt:lpstr>
      <vt:lpstr>Rutherford’s Gold Foil Experiment</vt:lpstr>
      <vt:lpstr>Slide 5</vt:lpstr>
      <vt:lpstr>To better understand how significant Rutherford’s work was…</vt:lpstr>
      <vt:lpstr>The craziest part…</vt:lpstr>
      <vt:lpstr>Here’s what you need to remember:</vt:lpstr>
      <vt:lpstr>Subatomic Particles</vt:lpstr>
      <vt:lpstr>Parts of an atom – DRAW IT!</vt:lpstr>
      <vt:lpstr>The NUCLEUS</vt:lpstr>
      <vt:lpstr>Slide 12</vt:lpstr>
      <vt:lpstr>Atomic Number – “Z”</vt:lpstr>
      <vt:lpstr>Neutral Atoms</vt:lpstr>
      <vt:lpstr>Ions</vt:lpstr>
      <vt:lpstr>Ions (cont’d)</vt:lpstr>
      <vt:lpstr>Mass Number – “A”</vt:lpstr>
      <vt:lpstr>Isotope Symbol</vt:lpstr>
      <vt:lpstr>To find the number of neutrons in an atom…</vt:lpstr>
      <vt:lpstr>How many protons and neutrons are found in the nucleus of these atoms?</vt:lpstr>
      <vt:lpstr>How many protons and neutrons are found in the nucleus of these atoms?</vt:lpstr>
      <vt:lpstr>Mass # and The Periodic Table</vt:lpstr>
      <vt:lpstr>Slide 23</vt:lpstr>
      <vt:lpstr>Isotopes</vt:lpstr>
      <vt:lpstr>Isotope Examples</vt:lpstr>
      <vt:lpstr>Isotope Examples</vt:lpstr>
      <vt:lpstr>Average Atomic Mass</vt:lpstr>
      <vt:lpstr>Difference btwn Average Atomic Mass and Mass Number</vt:lpstr>
      <vt:lpstr>“Average Atomic Mass” vs. “Mass Number”</vt:lpstr>
      <vt:lpstr>Average Atomic Mass from Relative Abundance</vt:lpstr>
      <vt:lpstr>Average Atomic Mass Example</vt:lpstr>
      <vt:lpstr>Preview to the Periodic Table</vt:lpstr>
      <vt:lpstr>Bohr’s Planetary Model, 1913</vt:lpstr>
      <vt:lpstr>Bohr used experiments on hydrogen to develop this model: </vt:lpstr>
      <vt:lpstr>Slide 35</vt:lpstr>
      <vt:lpstr>Energy Levels</vt:lpstr>
      <vt:lpstr>Slide 37</vt:lpstr>
      <vt:lpstr>How an Emission Spectrum is Produced</vt:lpstr>
      <vt:lpstr>Emission Spectra</vt:lpstr>
      <vt:lpstr>Emission Spectra</vt:lpstr>
      <vt:lpstr>The Real World</vt:lpstr>
      <vt:lpstr>Using the Reference Table</vt:lpstr>
      <vt:lpstr>Electromagnetic Spectrum</vt:lpstr>
      <vt:lpstr>Wave/Particle duality of electrons</vt:lpstr>
      <vt:lpstr>Wavelength, Frequency, Energy</vt:lpstr>
      <vt:lpstr>Relationships</vt:lpstr>
      <vt:lpstr>Electromagnetic Spectrum</vt:lpstr>
      <vt:lpstr>Quantum Model </vt:lpstr>
      <vt:lpstr>Overall Progression of the Atom</vt:lpstr>
      <vt:lpstr>Quantum Numbers</vt:lpstr>
      <vt:lpstr>First Quantum Number</vt:lpstr>
      <vt:lpstr>Second Quantum Number</vt:lpstr>
      <vt:lpstr>Third Quantum Number</vt:lpstr>
      <vt:lpstr>Fourth Quantum Number</vt:lpstr>
      <vt:lpstr>Quantum Number Practice</vt:lpstr>
      <vt:lpstr>Quantum Numbers Practice</vt:lpstr>
      <vt:lpstr>Electron Configuration </vt:lpstr>
      <vt:lpstr>3 Things about e- Configurations</vt:lpstr>
      <vt:lpstr>Format of e- Configurations</vt:lpstr>
      <vt:lpstr>Slide 60</vt:lpstr>
      <vt:lpstr>Practice: Writing e- Configurations</vt:lpstr>
      <vt:lpstr>Abbreviated Electron Configuration</vt:lpstr>
      <vt:lpstr>Practice w/ Abbreviated e- Config.</vt:lpstr>
      <vt:lpstr>Electron Configurations of Ions</vt:lpstr>
      <vt:lpstr>Practice:  e- configurations of ions</vt:lpstr>
      <vt:lpstr>Orbital Notation</vt:lpstr>
      <vt:lpstr>Practice with Orbital Notation</vt:lpstr>
      <vt:lpstr>Valence Electrons</vt:lpstr>
      <vt:lpstr>Practice with Valence e-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Atom</dc:title>
  <dc:creator>Julie</dc:creator>
  <cp:lastModifiedBy>dkrebs</cp:lastModifiedBy>
  <cp:revision>250</cp:revision>
  <dcterms:created xsi:type="dcterms:W3CDTF">2008-02-04T05:04:24Z</dcterms:created>
  <dcterms:modified xsi:type="dcterms:W3CDTF">2013-02-04T12:50:02Z</dcterms:modified>
</cp:coreProperties>
</file>