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52" d="100"/>
          <a:sy n="52" d="100"/>
        </p:scale>
        <p:origin x="10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8620B4-A206-4845-B243-3EE5895E4157}"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364686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620B4-A206-4845-B243-3EE5895E4157}"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81479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620B4-A206-4845-B243-3EE5895E4157}"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33026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620B4-A206-4845-B243-3EE5895E4157}"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28F8-6C2F-41C2-A369-7D7AF570B521}"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0221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620B4-A206-4845-B243-3EE5895E4157}"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50605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C8620B4-A206-4845-B243-3EE5895E4157}"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117013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C8620B4-A206-4845-B243-3EE5895E4157}"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3833626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620B4-A206-4845-B243-3EE5895E4157}"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408136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620B4-A206-4845-B243-3EE5895E4157}"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104886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620B4-A206-4845-B243-3EE5895E4157}"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120650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8620B4-A206-4845-B243-3EE5895E4157}"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319457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8620B4-A206-4845-B243-3EE5895E4157}"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75230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8620B4-A206-4845-B243-3EE5895E4157}"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262570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8620B4-A206-4845-B243-3EE5895E4157}"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177206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C8620B4-A206-4845-B243-3EE5895E4157}"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357329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620B4-A206-4845-B243-3EE5895E4157}"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334841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620B4-A206-4845-B243-3EE5895E4157}"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28F8-6C2F-41C2-A369-7D7AF570B521}" type="slidenum">
              <a:rPr lang="en-US" smtClean="0"/>
              <a:t>‹#›</a:t>
            </a:fld>
            <a:endParaRPr lang="en-US"/>
          </a:p>
        </p:txBody>
      </p:sp>
    </p:spTree>
    <p:extLst>
      <p:ext uri="{BB962C8B-B14F-4D97-AF65-F5344CB8AC3E}">
        <p14:creationId xmlns:p14="http://schemas.microsoft.com/office/powerpoint/2010/main" val="208931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C8620B4-A206-4845-B243-3EE5895E4157}" type="datetimeFigureOut">
              <a:rPr lang="en-US" smtClean="0"/>
              <a:t>9/15/2016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84228F8-6C2F-41C2-A369-7D7AF570B521}" type="slidenum">
              <a:rPr lang="en-US" smtClean="0"/>
              <a:t>‹#›</a:t>
            </a:fld>
            <a:endParaRPr lang="en-US"/>
          </a:p>
        </p:txBody>
      </p:sp>
    </p:spTree>
    <p:extLst>
      <p:ext uri="{BB962C8B-B14F-4D97-AF65-F5344CB8AC3E}">
        <p14:creationId xmlns:p14="http://schemas.microsoft.com/office/powerpoint/2010/main" val="2028634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Projectile Motion</a:t>
            </a:r>
            <a:endParaRPr lang="en-US" dirty="0"/>
          </a:p>
        </p:txBody>
      </p:sp>
      <p:sp>
        <p:nvSpPr>
          <p:cNvPr id="3" name="Subtitle 2"/>
          <p:cNvSpPr>
            <a:spLocks noGrp="1"/>
          </p:cNvSpPr>
          <p:nvPr>
            <p:ph type="subTitle" idx="1"/>
          </p:nvPr>
        </p:nvSpPr>
        <p:spPr/>
        <p:txBody>
          <a:bodyPr/>
          <a:lstStyle/>
          <a:p>
            <a:r>
              <a:rPr lang="en-US" dirty="0" smtClean="0"/>
              <a:t>2-d Motion</a:t>
            </a:r>
            <a:endParaRPr lang="en-US" dirty="0"/>
          </a:p>
        </p:txBody>
      </p:sp>
    </p:spTree>
    <p:extLst>
      <p:ext uri="{BB962C8B-B14F-4D97-AF65-F5344CB8AC3E}">
        <p14:creationId xmlns:p14="http://schemas.microsoft.com/office/powerpoint/2010/main" val="240987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(a)  For how much time will the ball move upward?</a:t>
            </a:r>
          </a:p>
        </p:txBody>
      </p:sp>
      <p:pic>
        <p:nvPicPr>
          <p:cNvPr id="5" name="Picture 4"/>
          <p:cNvPicPr>
            <a:picLocks noChangeAspect="1"/>
          </p:cNvPicPr>
          <p:nvPr/>
        </p:nvPicPr>
        <p:blipFill>
          <a:blip r:embed="rId2"/>
          <a:stretch>
            <a:fillRect/>
          </a:stretch>
        </p:blipFill>
        <p:spPr>
          <a:xfrm>
            <a:off x="6426200" y="3259919"/>
            <a:ext cx="4216400" cy="2531280"/>
          </a:xfrm>
          <a:prstGeom prst="rect">
            <a:avLst/>
          </a:prstGeom>
        </p:spPr>
      </p:pic>
    </p:spTree>
    <p:extLst>
      <p:ext uri="{BB962C8B-B14F-4D97-AF65-F5344CB8AC3E}">
        <p14:creationId xmlns:p14="http://schemas.microsoft.com/office/powerpoint/2010/main" val="16672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(b)  What maximum height above its release point will the ball reach?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pic>
        <p:nvPicPr>
          <p:cNvPr id="6" name="Picture 5"/>
          <p:cNvPicPr>
            <a:picLocks noChangeAspect="1"/>
          </p:cNvPicPr>
          <p:nvPr/>
        </p:nvPicPr>
        <p:blipFill rotWithShape="1">
          <a:blip r:embed="rId3"/>
          <a:srcRect l="1564" t="3090" r="-1339" b="31334"/>
          <a:stretch/>
        </p:blipFill>
        <p:spPr>
          <a:xfrm>
            <a:off x="6953250" y="3295650"/>
            <a:ext cx="2838450" cy="2038350"/>
          </a:xfrm>
          <a:prstGeom prst="rect">
            <a:avLst/>
          </a:prstGeom>
        </p:spPr>
      </p:pic>
      <p:sp>
        <p:nvSpPr>
          <p:cNvPr id="7" name="TextBox 6"/>
          <p:cNvSpPr txBox="1"/>
          <p:nvPr/>
        </p:nvSpPr>
        <p:spPr>
          <a:xfrm>
            <a:off x="6972300" y="5420377"/>
            <a:ext cx="647700" cy="523220"/>
          </a:xfrm>
          <a:prstGeom prst="rect">
            <a:avLst/>
          </a:prstGeom>
          <a:noFill/>
        </p:spPr>
        <p:txBody>
          <a:bodyPr wrap="square" rtlCol="0">
            <a:spAutoFit/>
          </a:bodyPr>
          <a:lstStyle/>
          <a:p>
            <a:r>
              <a:rPr lang="en-US" sz="2800" b="1" dirty="0" smtClean="0"/>
              <a:t>∆X</a:t>
            </a:r>
            <a:endParaRPr lang="en-US" sz="2800" b="1" dirty="0"/>
          </a:p>
        </p:txBody>
      </p:sp>
    </p:spTree>
    <p:extLst>
      <p:ext uri="{BB962C8B-B14F-4D97-AF65-F5344CB8AC3E}">
        <p14:creationId xmlns:p14="http://schemas.microsoft.com/office/powerpoint/2010/main" val="205887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(b)  What maximum height above its release point will the ball reach?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pic>
        <p:nvPicPr>
          <p:cNvPr id="8" name="Picture 7"/>
          <p:cNvPicPr>
            <a:picLocks noChangeAspect="1"/>
          </p:cNvPicPr>
          <p:nvPr/>
        </p:nvPicPr>
        <p:blipFill rotWithShape="1">
          <a:blip r:embed="rId3"/>
          <a:srcRect t="14479" r="532" b="5267"/>
          <a:stretch/>
        </p:blipFill>
        <p:spPr>
          <a:xfrm>
            <a:off x="5314951" y="3426809"/>
            <a:ext cx="6457949" cy="2192937"/>
          </a:xfrm>
          <a:prstGeom prst="rect">
            <a:avLst/>
          </a:prstGeom>
        </p:spPr>
      </p:pic>
    </p:spTree>
    <p:extLst>
      <p:ext uri="{BB962C8B-B14F-4D97-AF65-F5344CB8AC3E}">
        <p14:creationId xmlns:p14="http://schemas.microsoft.com/office/powerpoint/2010/main" val="2229935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(c)  How much time after I release the ball will it return to my hand?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spTree>
    <p:extLst>
      <p:ext uri="{BB962C8B-B14F-4D97-AF65-F5344CB8AC3E}">
        <p14:creationId xmlns:p14="http://schemas.microsoft.com/office/powerpoint/2010/main" val="3889373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(c)  How much time after I release the ball will it return to my hand</a:t>
            </a:r>
            <a:r>
              <a:rPr lang="en-US" dirty="0" smtClean="0"/>
              <a:t>?</a:t>
            </a:r>
          </a:p>
          <a:p>
            <a:r>
              <a:rPr lang="en-US" dirty="0" smtClean="0"/>
              <a:t>Twice the time to hit the peak height or Calculate…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pic>
        <p:nvPicPr>
          <p:cNvPr id="6" name="Picture 5"/>
          <p:cNvPicPr>
            <a:picLocks noChangeAspect="1"/>
          </p:cNvPicPr>
          <p:nvPr/>
        </p:nvPicPr>
        <p:blipFill rotWithShape="1">
          <a:blip r:embed="rId3"/>
          <a:srcRect l="1563" t="3089" r="3676" b="79788"/>
          <a:stretch/>
        </p:blipFill>
        <p:spPr>
          <a:xfrm>
            <a:off x="6168700" y="4122305"/>
            <a:ext cx="2695769" cy="532234"/>
          </a:xfrm>
          <a:prstGeom prst="rect">
            <a:avLst/>
          </a:prstGeom>
        </p:spPr>
      </p:pic>
      <p:pic>
        <p:nvPicPr>
          <p:cNvPr id="7" name="Picture 6"/>
          <p:cNvPicPr>
            <a:picLocks noChangeAspect="1"/>
          </p:cNvPicPr>
          <p:nvPr/>
        </p:nvPicPr>
        <p:blipFill rotWithShape="1">
          <a:blip r:embed="rId3"/>
          <a:srcRect l="2342" t="42424" r="751" b="34762"/>
          <a:stretch/>
        </p:blipFill>
        <p:spPr>
          <a:xfrm>
            <a:off x="6168700" y="4682043"/>
            <a:ext cx="2756808" cy="709127"/>
          </a:xfrm>
          <a:prstGeom prst="rect">
            <a:avLst/>
          </a:prstGeom>
        </p:spPr>
      </p:pic>
      <p:pic>
        <p:nvPicPr>
          <p:cNvPr id="8" name="Picture 7"/>
          <p:cNvPicPr>
            <a:picLocks noChangeAspect="1"/>
          </p:cNvPicPr>
          <p:nvPr/>
        </p:nvPicPr>
        <p:blipFill>
          <a:blip r:embed="rId4"/>
          <a:stretch>
            <a:fillRect/>
          </a:stretch>
        </p:blipFill>
        <p:spPr>
          <a:xfrm>
            <a:off x="6515100" y="5467369"/>
            <a:ext cx="1632081" cy="674160"/>
          </a:xfrm>
          <a:prstGeom prst="rect">
            <a:avLst/>
          </a:prstGeom>
        </p:spPr>
      </p:pic>
    </p:spTree>
    <p:extLst>
      <p:ext uri="{BB962C8B-B14F-4D97-AF65-F5344CB8AC3E}">
        <p14:creationId xmlns:p14="http://schemas.microsoft.com/office/powerpoint/2010/main" val="200278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(c)  How much time after I release the ball will it return to my hand?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pic>
        <p:nvPicPr>
          <p:cNvPr id="6" name="Picture 5"/>
          <p:cNvPicPr>
            <a:picLocks noChangeAspect="1"/>
          </p:cNvPicPr>
          <p:nvPr/>
        </p:nvPicPr>
        <p:blipFill rotWithShape="1">
          <a:blip r:embed="rId3"/>
          <a:srcRect l="-17735" t="-1155" r="13969" b="68614"/>
          <a:stretch/>
        </p:blipFill>
        <p:spPr>
          <a:xfrm>
            <a:off x="5752321" y="3097763"/>
            <a:ext cx="4585997" cy="1101013"/>
          </a:xfrm>
          <a:prstGeom prst="rect">
            <a:avLst/>
          </a:prstGeom>
        </p:spPr>
      </p:pic>
      <p:pic>
        <p:nvPicPr>
          <p:cNvPr id="7" name="Picture 6"/>
          <p:cNvPicPr>
            <a:picLocks noChangeAspect="1"/>
          </p:cNvPicPr>
          <p:nvPr/>
        </p:nvPicPr>
        <p:blipFill rotWithShape="1">
          <a:blip r:embed="rId3"/>
          <a:srcRect l="2111" t="57262" r="35" b="-8823"/>
          <a:stretch/>
        </p:blipFill>
        <p:spPr>
          <a:xfrm>
            <a:off x="6368143" y="4553339"/>
            <a:ext cx="4324739" cy="1744597"/>
          </a:xfrm>
          <a:prstGeom prst="rect">
            <a:avLst/>
          </a:prstGeom>
        </p:spPr>
      </p:pic>
    </p:spTree>
    <p:extLst>
      <p:ext uri="{BB962C8B-B14F-4D97-AF65-F5344CB8AC3E}">
        <p14:creationId xmlns:p14="http://schemas.microsoft.com/office/powerpoint/2010/main" val="313803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(d)  What is the velocity of the ball when it is 16 meters above my hand?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spTree>
    <p:extLst>
      <p:ext uri="{BB962C8B-B14F-4D97-AF65-F5344CB8AC3E}">
        <p14:creationId xmlns:p14="http://schemas.microsoft.com/office/powerpoint/2010/main" val="141234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(d)  What is the velocity of the ball when it is 16 meters above my hand?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pic>
        <p:nvPicPr>
          <p:cNvPr id="6" name="Picture 5"/>
          <p:cNvPicPr>
            <a:picLocks noChangeAspect="1"/>
          </p:cNvPicPr>
          <p:nvPr/>
        </p:nvPicPr>
        <p:blipFill>
          <a:blip r:embed="rId3"/>
          <a:stretch>
            <a:fillRect/>
          </a:stretch>
        </p:blipFill>
        <p:spPr>
          <a:xfrm>
            <a:off x="6971523" y="3259871"/>
            <a:ext cx="1981200" cy="674160"/>
          </a:xfrm>
          <a:prstGeom prst="rect">
            <a:avLst/>
          </a:prstGeom>
        </p:spPr>
      </p:pic>
      <p:pic>
        <p:nvPicPr>
          <p:cNvPr id="7" name="Picture 6"/>
          <p:cNvPicPr>
            <a:picLocks noChangeAspect="1"/>
          </p:cNvPicPr>
          <p:nvPr/>
        </p:nvPicPr>
        <p:blipFill rotWithShape="1">
          <a:blip r:embed="rId4"/>
          <a:srcRect l="1563" t="3089" r="3676" b="79788"/>
          <a:stretch/>
        </p:blipFill>
        <p:spPr>
          <a:xfrm>
            <a:off x="6515100" y="3934031"/>
            <a:ext cx="2695769" cy="532234"/>
          </a:xfrm>
          <a:prstGeom prst="rect">
            <a:avLst/>
          </a:prstGeom>
        </p:spPr>
      </p:pic>
      <p:pic>
        <p:nvPicPr>
          <p:cNvPr id="8" name="Picture 7"/>
          <p:cNvPicPr>
            <a:picLocks noChangeAspect="1"/>
          </p:cNvPicPr>
          <p:nvPr/>
        </p:nvPicPr>
        <p:blipFill rotWithShape="1">
          <a:blip r:embed="rId4"/>
          <a:srcRect l="2342" t="42424" r="751" b="34762"/>
          <a:stretch/>
        </p:blipFill>
        <p:spPr>
          <a:xfrm>
            <a:off x="6515100" y="4488226"/>
            <a:ext cx="2756808" cy="709127"/>
          </a:xfrm>
          <a:prstGeom prst="rect">
            <a:avLst/>
          </a:prstGeom>
        </p:spPr>
      </p:pic>
    </p:spTree>
    <p:extLst>
      <p:ext uri="{BB962C8B-B14F-4D97-AF65-F5344CB8AC3E}">
        <p14:creationId xmlns:p14="http://schemas.microsoft.com/office/powerpoint/2010/main" val="242652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(d)  What is the velocity of the ball when it is 16 meters above my hand?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pic>
        <p:nvPicPr>
          <p:cNvPr id="6" name="Picture 5"/>
          <p:cNvPicPr>
            <a:picLocks noChangeAspect="1"/>
          </p:cNvPicPr>
          <p:nvPr/>
        </p:nvPicPr>
        <p:blipFill>
          <a:blip r:embed="rId3"/>
          <a:stretch>
            <a:fillRect/>
          </a:stretch>
        </p:blipFill>
        <p:spPr>
          <a:xfrm>
            <a:off x="6541795" y="3296142"/>
            <a:ext cx="4366209" cy="2922202"/>
          </a:xfrm>
          <a:prstGeom prst="rect">
            <a:avLst/>
          </a:prstGeom>
        </p:spPr>
      </p:pic>
    </p:spTree>
    <p:extLst>
      <p:ext uri="{BB962C8B-B14F-4D97-AF65-F5344CB8AC3E}">
        <p14:creationId xmlns:p14="http://schemas.microsoft.com/office/powerpoint/2010/main" val="4017227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2</a:t>
            </a:r>
            <a:endParaRPr lang="en-US" dirty="0"/>
          </a:p>
        </p:txBody>
      </p:sp>
      <p:sp>
        <p:nvSpPr>
          <p:cNvPr id="3" name="Content Placeholder 2"/>
          <p:cNvSpPr>
            <a:spLocks noGrp="1"/>
          </p:cNvSpPr>
          <p:nvPr>
            <p:ph sz="quarter" idx="13"/>
          </p:nvPr>
        </p:nvSpPr>
        <p:spPr/>
        <p:txBody>
          <a:bodyPr>
            <a:normAutofit/>
          </a:bodyPr>
          <a:lstStyle/>
          <a:p>
            <a:r>
              <a:rPr lang="en-US" sz="2400" dirty="0"/>
              <a:t>A hailstone forms essentially motionless in a cloud 10,000 meters above the ground.       </a:t>
            </a:r>
          </a:p>
          <a:p>
            <a:r>
              <a:rPr lang="en-US" sz="2400" dirty="0"/>
              <a:t>The stone falls freely to the ground.  </a:t>
            </a:r>
            <a:r>
              <a:rPr lang="en-US" sz="2400" b="1" i="1" dirty="0"/>
              <a:t>Use g = 10 m/s</a:t>
            </a:r>
            <a:r>
              <a:rPr lang="en-US" sz="2400" b="1" i="1" baseline="30000" dirty="0"/>
              <a:t>2</a:t>
            </a:r>
            <a:r>
              <a:rPr lang="en-US" sz="2400" b="1" i="1" dirty="0"/>
              <a:t>.</a:t>
            </a:r>
            <a:endParaRPr lang="en-US" sz="2400" dirty="0"/>
          </a:p>
        </p:txBody>
      </p:sp>
      <p:sp>
        <p:nvSpPr>
          <p:cNvPr id="4" name="Content Placeholder 3"/>
          <p:cNvSpPr>
            <a:spLocks noGrp="1"/>
          </p:cNvSpPr>
          <p:nvPr>
            <p:ph sz="quarter" idx="14"/>
          </p:nvPr>
        </p:nvSpPr>
        <p:spPr/>
        <p:txBody>
          <a:bodyPr/>
          <a:lstStyle/>
          <a:p>
            <a:r>
              <a:rPr lang="en-US" dirty="0"/>
              <a:t>(a)  How much time is required for the stone to fall to the ground?</a:t>
            </a:r>
            <a:endParaRPr lang="en-US" dirty="0"/>
          </a:p>
        </p:txBody>
      </p:sp>
      <p:sp>
        <p:nvSpPr>
          <p:cNvPr id="6" name="Cloud Callout 5"/>
          <p:cNvSpPr/>
          <p:nvPr/>
        </p:nvSpPr>
        <p:spPr>
          <a:xfrm>
            <a:off x="7389844" y="3220729"/>
            <a:ext cx="2183363" cy="8584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7744408" y="4079145"/>
            <a:ext cx="0" cy="1500561"/>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389844" y="5579706"/>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42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Projectile motion problems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849463" y="1104900"/>
            <a:ext cx="6829888" cy="3981450"/>
          </a:xfrm>
        </p:spPr>
      </p:pic>
      <p:sp>
        <p:nvSpPr>
          <p:cNvPr id="4" name="Text Placeholder 3"/>
          <p:cNvSpPr>
            <a:spLocks noGrp="1"/>
          </p:cNvSpPr>
          <p:nvPr>
            <p:ph type="body" sz="half" idx="2"/>
          </p:nvPr>
        </p:nvSpPr>
        <p:spPr/>
        <p:txBody>
          <a:bodyPr/>
          <a:lstStyle/>
          <a:p>
            <a:r>
              <a:rPr lang="en-US" sz="2400" u="sng" dirty="0"/>
              <a:t>OBJECT MOVES BOTH VERTICALLY AND HORIZONTALLY</a:t>
            </a:r>
            <a:endParaRPr lang="en-US" sz="2400" dirty="0"/>
          </a:p>
          <a:p>
            <a:endParaRPr lang="en-US" dirty="0"/>
          </a:p>
        </p:txBody>
      </p:sp>
    </p:spTree>
    <p:extLst>
      <p:ext uri="{BB962C8B-B14F-4D97-AF65-F5344CB8AC3E}">
        <p14:creationId xmlns:p14="http://schemas.microsoft.com/office/powerpoint/2010/main" val="2431542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2</a:t>
            </a:r>
            <a:endParaRPr lang="en-US" dirty="0"/>
          </a:p>
        </p:txBody>
      </p:sp>
      <p:sp>
        <p:nvSpPr>
          <p:cNvPr id="3" name="Content Placeholder 2"/>
          <p:cNvSpPr>
            <a:spLocks noGrp="1"/>
          </p:cNvSpPr>
          <p:nvPr>
            <p:ph sz="quarter" idx="13"/>
          </p:nvPr>
        </p:nvSpPr>
        <p:spPr/>
        <p:txBody>
          <a:bodyPr>
            <a:normAutofit/>
          </a:bodyPr>
          <a:lstStyle/>
          <a:p>
            <a:r>
              <a:rPr lang="en-US" sz="2400" dirty="0"/>
              <a:t>A hailstone forms essentially motionless in a cloud 10,000 meters above the ground.       </a:t>
            </a:r>
          </a:p>
          <a:p>
            <a:r>
              <a:rPr lang="en-US" sz="2400" dirty="0"/>
              <a:t>The stone falls freely to the ground.  </a:t>
            </a:r>
            <a:r>
              <a:rPr lang="en-US" sz="2400" b="1" i="1" dirty="0"/>
              <a:t>Use g = 10 m/s</a:t>
            </a:r>
            <a:r>
              <a:rPr lang="en-US" sz="2400" b="1" i="1" baseline="30000" dirty="0"/>
              <a:t>2</a:t>
            </a:r>
            <a:r>
              <a:rPr lang="en-US" sz="2400" b="1" i="1" dirty="0"/>
              <a:t>.</a:t>
            </a:r>
            <a:endParaRPr lang="en-US" sz="2400" dirty="0"/>
          </a:p>
        </p:txBody>
      </p:sp>
      <p:sp>
        <p:nvSpPr>
          <p:cNvPr id="4" name="Content Placeholder 3"/>
          <p:cNvSpPr>
            <a:spLocks noGrp="1"/>
          </p:cNvSpPr>
          <p:nvPr>
            <p:ph sz="quarter" idx="14"/>
          </p:nvPr>
        </p:nvSpPr>
        <p:spPr/>
        <p:txBody>
          <a:bodyPr/>
          <a:lstStyle/>
          <a:p>
            <a:r>
              <a:rPr lang="en-US" dirty="0"/>
              <a:t>(a)  How much time is required for the stone to fall to the ground?</a:t>
            </a:r>
            <a:endParaRPr lang="en-US" dirty="0"/>
          </a:p>
        </p:txBody>
      </p:sp>
      <p:sp>
        <p:nvSpPr>
          <p:cNvPr id="6" name="Cloud Callout 5"/>
          <p:cNvSpPr/>
          <p:nvPr/>
        </p:nvSpPr>
        <p:spPr>
          <a:xfrm>
            <a:off x="6172200" y="3220729"/>
            <a:ext cx="2183363" cy="8584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475444" y="4079145"/>
            <a:ext cx="0" cy="1500561"/>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19800" y="5610807"/>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8811081" y="3220729"/>
            <a:ext cx="2618919" cy="2007637"/>
          </a:xfrm>
          <a:prstGeom prst="rect">
            <a:avLst/>
          </a:prstGeom>
        </p:spPr>
      </p:pic>
    </p:spTree>
    <p:extLst>
      <p:ext uri="{BB962C8B-B14F-4D97-AF65-F5344CB8AC3E}">
        <p14:creationId xmlns:p14="http://schemas.microsoft.com/office/powerpoint/2010/main" val="3284996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2</a:t>
            </a:r>
            <a:endParaRPr lang="en-US" dirty="0"/>
          </a:p>
        </p:txBody>
      </p:sp>
      <p:sp>
        <p:nvSpPr>
          <p:cNvPr id="3" name="Content Placeholder 2"/>
          <p:cNvSpPr>
            <a:spLocks noGrp="1"/>
          </p:cNvSpPr>
          <p:nvPr>
            <p:ph sz="quarter" idx="13"/>
          </p:nvPr>
        </p:nvSpPr>
        <p:spPr/>
        <p:txBody>
          <a:bodyPr>
            <a:normAutofit/>
          </a:bodyPr>
          <a:lstStyle/>
          <a:p>
            <a:r>
              <a:rPr lang="en-US" sz="2400" dirty="0"/>
              <a:t>A hailstone forms essentially motionless in a cloud 10,000 meters above the ground.       </a:t>
            </a:r>
          </a:p>
          <a:p>
            <a:r>
              <a:rPr lang="en-US" sz="2400" dirty="0"/>
              <a:t>The stone falls freely to the ground.  </a:t>
            </a:r>
            <a:r>
              <a:rPr lang="en-US" sz="2400" b="1" i="1" dirty="0"/>
              <a:t>Use g = 10 m/s</a:t>
            </a:r>
            <a:r>
              <a:rPr lang="en-US" sz="2400" b="1" i="1" baseline="30000" dirty="0"/>
              <a:t>2</a:t>
            </a:r>
            <a:r>
              <a:rPr lang="en-US" sz="2400" b="1" i="1" dirty="0"/>
              <a:t>.</a:t>
            </a:r>
            <a:endParaRPr lang="en-US" sz="2400" dirty="0"/>
          </a:p>
        </p:txBody>
      </p:sp>
      <p:sp>
        <p:nvSpPr>
          <p:cNvPr id="4" name="Content Placeholder 3"/>
          <p:cNvSpPr>
            <a:spLocks noGrp="1"/>
          </p:cNvSpPr>
          <p:nvPr>
            <p:ph sz="quarter" idx="14"/>
          </p:nvPr>
        </p:nvSpPr>
        <p:spPr/>
        <p:txBody>
          <a:bodyPr/>
          <a:lstStyle/>
          <a:p>
            <a:r>
              <a:rPr lang="en-US" dirty="0"/>
              <a:t>(a)  How much time is required for the stone to fall to the ground?</a:t>
            </a:r>
            <a:endParaRPr lang="en-US" dirty="0"/>
          </a:p>
        </p:txBody>
      </p:sp>
      <p:sp>
        <p:nvSpPr>
          <p:cNvPr id="6" name="Cloud Callout 5"/>
          <p:cNvSpPr/>
          <p:nvPr/>
        </p:nvSpPr>
        <p:spPr>
          <a:xfrm>
            <a:off x="6172200" y="3220729"/>
            <a:ext cx="2183363" cy="8584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475444" y="4079145"/>
            <a:ext cx="0" cy="1500561"/>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19800" y="5610807"/>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8355563" y="3376927"/>
            <a:ext cx="3499860" cy="1709231"/>
          </a:xfrm>
          <a:prstGeom prst="rect">
            <a:avLst/>
          </a:prstGeom>
        </p:spPr>
      </p:pic>
    </p:spTree>
    <p:extLst>
      <p:ext uri="{BB962C8B-B14F-4D97-AF65-F5344CB8AC3E}">
        <p14:creationId xmlns:p14="http://schemas.microsoft.com/office/powerpoint/2010/main" val="290443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2</a:t>
            </a:r>
            <a:endParaRPr lang="en-US" dirty="0"/>
          </a:p>
        </p:txBody>
      </p:sp>
      <p:sp>
        <p:nvSpPr>
          <p:cNvPr id="3" name="Content Placeholder 2"/>
          <p:cNvSpPr>
            <a:spLocks noGrp="1"/>
          </p:cNvSpPr>
          <p:nvPr>
            <p:ph sz="quarter" idx="13"/>
          </p:nvPr>
        </p:nvSpPr>
        <p:spPr/>
        <p:txBody>
          <a:bodyPr>
            <a:normAutofit/>
          </a:bodyPr>
          <a:lstStyle/>
          <a:p>
            <a:r>
              <a:rPr lang="en-US" sz="2400" dirty="0"/>
              <a:t>A hailstone forms essentially motionless in a cloud 10,000 meters above the ground.       </a:t>
            </a:r>
          </a:p>
          <a:p>
            <a:r>
              <a:rPr lang="en-US" sz="2400" dirty="0"/>
              <a:t>The stone falls freely to the ground.  </a:t>
            </a:r>
            <a:r>
              <a:rPr lang="en-US" sz="2400" b="1" i="1" dirty="0"/>
              <a:t>Use g = 10 m/s</a:t>
            </a:r>
            <a:r>
              <a:rPr lang="en-US" sz="2400" b="1" i="1" baseline="30000" dirty="0"/>
              <a:t>2</a:t>
            </a:r>
            <a:r>
              <a:rPr lang="en-US" sz="2400" b="1" i="1" dirty="0"/>
              <a:t>.</a:t>
            </a:r>
            <a:endParaRPr lang="en-US" sz="2400" dirty="0"/>
          </a:p>
        </p:txBody>
      </p:sp>
      <p:sp>
        <p:nvSpPr>
          <p:cNvPr id="4" name="Content Placeholder 3"/>
          <p:cNvSpPr>
            <a:spLocks noGrp="1"/>
          </p:cNvSpPr>
          <p:nvPr>
            <p:ph sz="quarter" idx="14"/>
          </p:nvPr>
        </p:nvSpPr>
        <p:spPr/>
        <p:txBody>
          <a:bodyPr/>
          <a:lstStyle/>
          <a:p>
            <a:r>
              <a:rPr lang="en-US" dirty="0"/>
              <a:t>(b)  What is the speed of the hailstone when it hits the ground?</a:t>
            </a:r>
            <a:endParaRPr lang="en-US" dirty="0"/>
          </a:p>
        </p:txBody>
      </p:sp>
      <p:sp>
        <p:nvSpPr>
          <p:cNvPr id="6" name="Cloud Callout 5"/>
          <p:cNvSpPr/>
          <p:nvPr/>
        </p:nvSpPr>
        <p:spPr>
          <a:xfrm>
            <a:off x="7389844" y="3220729"/>
            <a:ext cx="2183363" cy="8584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7744408" y="4079145"/>
            <a:ext cx="0" cy="1500561"/>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389844" y="5579706"/>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57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2</a:t>
            </a:r>
            <a:endParaRPr lang="en-US" dirty="0"/>
          </a:p>
        </p:txBody>
      </p:sp>
      <p:sp>
        <p:nvSpPr>
          <p:cNvPr id="3" name="Content Placeholder 2"/>
          <p:cNvSpPr>
            <a:spLocks noGrp="1"/>
          </p:cNvSpPr>
          <p:nvPr>
            <p:ph sz="quarter" idx="13"/>
          </p:nvPr>
        </p:nvSpPr>
        <p:spPr/>
        <p:txBody>
          <a:bodyPr>
            <a:normAutofit/>
          </a:bodyPr>
          <a:lstStyle/>
          <a:p>
            <a:r>
              <a:rPr lang="en-US" sz="2400" dirty="0"/>
              <a:t>A hailstone forms essentially motionless in a cloud 10,000 meters above the ground.       </a:t>
            </a:r>
          </a:p>
          <a:p>
            <a:r>
              <a:rPr lang="en-US" sz="2400" dirty="0"/>
              <a:t>The stone falls freely to the ground.  </a:t>
            </a:r>
            <a:r>
              <a:rPr lang="en-US" sz="2400" b="1" i="1" dirty="0"/>
              <a:t>Use g = 10 m/s</a:t>
            </a:r>
            <a:r>
              <a:rPr lang="en-US" sz="2400" b="1" i="1" baseline="30000" dirty="0"/>
              <a:t>2</a:t>
            </a:r>
            <a:r>
              <a:rPr lang="en-US" sz="2400" b="1" i="1" dirty="0"/>
              <a:t>.</a:t>
            </a:r>
            <a:endParaRPr lang="en-US" sz="2400" dirty="0"/>
          </a:p>
        </p:txBody>
      </p:sp>
      <p:sp>
        <p:nvSpPr>
          <p:cNvPr id="4" name="Content Placeholder 3"/>
          <p:cNvSpPr>
            <a:spLocks noGrp="1"/>
          </p:cNvSpPr>
          <p:nvPr>
            <p:ph sz="quarter" idx="14"/>
          </p:nvPr>
        </p:nvSpPr>
        <p:spPr/>
        <p:txBody>
          <a:bodyPr/>
          <a:lstStyle/>
          <a:p>
            <a:r>
              <a:rPr lang="en-US" dirty="0"/>
              <a:t>(b)  What is the speed of the hailstone when it hits the ground?</a:t>
            </a:r>
            <a:endParaRPr lang="en-US" dirty="0"/>
          </a:p>
        </p:txBody>
      </p:sp>
      <p:sp>
        <p:nvSpPr>
          <p:cNvPr id="6" name="Cloud Callout 5"/>
          <p:cNvSpPr/>
          <p:nvPr/>
        </p:nvSpPr>
        <p:spPr>
          <a:xfrm>
            <a:off x="6019800" y="3220729"/>
            <a:ext cx="2183363" cy="8584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433457" y="4079145"/>
            <a:ext cx="0" cy="1500561"/>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19800" y="5610807"/>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8464420" y="3287711"/>
            <a:ext cx="3026924" cy="1694180"/>
          </a:xfrm>
          <a:prstGeom prst="rect">
            <a:avLst/>
          </a:prstGeom>
        </p:spPr>
      </p:pic>
      <p:pic>
        <p:nvPicPr>
          <p:cNvPr id="7" name="Picture 6"/>
          <p:cNvPicPr>
            <a:picLocks noChangeAspect="1"/>
          </p:cNvPicPr>
          <p:nvPr/>
        </p:nvPicPr>
        <p:blipFill>
          <a:blip r:embed="rId3"/>
          <a:stretch>
            <a:fillRect/>
          </a:stretch>
        </p:blipFill>
        <p:spPr>
          <a:xfrm>
            <a:off x="8464420" y="4939056"/>
            <a:ext cx="1049783" cy="671751"/>
          </a:xfrm>
          <a:prstGeom prst="rect">
            <a:avLst/>
          </a:prstGeom>
        </p:spPr>
      </p:pic>
    </p:spTree>
    <p:extLst>
      <p:ext uri="{BB962C8B-B14F-4D97-AF65-F5344CB8AC3E}">
        <p14:creationId xmlns:p14="http://schemas.microsoft.com/office/powerpoint/2010/main" val="920667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2</a:t>
            </a:r>
            <a:endParaRPr lang="en-US" dirty="0"/>
          </a:p>
        </p:txBody>
      </p:sp>
      <p:sp>
        <p:nvSpPr>
          <p:cNvPr id="3" name="Content Placeholder 2"/>
          <p:cNvSpPr>
            <a:spLocks noGrp="1"/>
          </p:cNvSpPr>
          <p:nvPr>
            <p:ph sz="quarter" idx="13"/>
          </p:nvPr>
        </p:nvSpPr>
        <p:spPr/>
        <p:txBody>
          <a:bodyPr>
            <a:normAutofit/>
          </a:bodyPr>
          <a:lstStyle/>
          <a:p>
            <a:r>
              <a:rPr lang="en-US" sz="2400" dirty="0"/>
              <a:t>A hailstone forms essentially motionless in a cloud 10,000 meters above the ground.       </a:t>
            </a:r>
          </a:p>
          <a:p>
            <a:r>
              <a:rPr lang="en-US" sz="2400" dirty="0"/>
              <a:t>The stone falls freely to the ground.  </a:t>
            </a:r>
            <a:r>
              <a:rPr lang="en-US" sz="2400" b="1" i="1" dirty="0"/>
              <a:t>Use g = 10 m/s</a:t>
            </a:r>
            <a:r>
              <a:rPr lang="en-US" sz="2400" b="1" i="1" baseline="30000" dirty="0"/>
              <a:t>2</a:t>
            </a:r>
            <a:r>
              <a:rPr lang="en-US" sz="2400" b="1" i="1" dirty="0"/>
              <a:t>.</a:t>
            </a:r>
            <a:endParaRPr lang="en-US" sz="2400" dirty="0"/>
          </a:p>
        </p:txBody>
      </p:sp>
      <p:sp>
        <p:nvSpPr>
          <p:cNvPr id="4" name="Content Placeholder 3"/>
          <p:cNvSpPr>
            <a:spLocks noGrp="1"/>
          </p:cNvSpPr>
          <p:nvPr>
            <p:ph sz="quarter" idx="14"/>
          </p:nvPr>
        </p:nvSpPr>
        <p:spPr/>
        <p:txBody>
          <a:bodyPr/>
          <a:lstStyle/>
          <a:p>
            <a:r>
              <a:rPr lang="en-US" dirty="0"/>
              <a:t>(b)  What is the speed of the hailstone when it hits the ground?</a:t>
            </a:r>
            <a:endParaRPr lang="en-US" dirty="0"/>
          </a:p>
        </p:txBody>
      </p:sp>
      <p:sp>
        <p:nvSpPr>
          <p:cNvPr id="6" name="Cloud Callout 5"/>
          <p:cNvSpPr/>
          <p:nvPr/>
        </p:nvSpPr>
        <p:spPr>
          <a:xfrm>
            <a:off x="6019800" y="3220729"/>
            <a:ext cx="2183363" cy="8584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433457" y="4079145"/>
            <a:ext cx="0" cy="1500561"/>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19800" y="5610807"/>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8428070" y="3220618"/>
            <a:ext cx="3150480" cy="2313990"/>
          </a:xfrm>
          <a:prstGeom prst="rect">
            <a:avLst/>
          </a:prstGeom>
        </p:spPr>
      </p:pic>
    </p:spTree>
    <p:extLst>
      <p:ext uri="{BB962C8B-B14F-4D97-AF65-F5344CB8AC3E}">
        <p14:creationId xmlns:p14="http://schemas.microsoft.com/office/powerpoint/2010/main" val="329484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a:t>3</a:t>
            </a:r>
            <a:endParaRPr lang="en-US" dirty="0"/>
          </a:p>
        </p:txBody>
      </p:sp>
      <p:sp>
        <p:nvSpPr>
          <p:cNvPr id="3" name="Content Placeholder 2"/>
          <p:cNvSpPr>
            <a:spLocks noGrp="1"/>
          </p:cNvSpPr>
          <p:nvPr>
            <p:ph sz="quarter" idx="13"/>
          </p:nvPr>
        </p:nvSpPr>
        <p:spPr/>
        <p:txBody>
          <a:bodyPr>
            <a:normAutofit fontScale="92500"/>
          </a:bodyPr>
          <a:lstStyle/>
          <a:p>
            <a:r>
              <a:rPr lang="en-US" sz="2400" dirty="0"/>
              <a:t>.  A lemming runs off a 78-m vertical cliff in Norway.  For how long is the lemming in the air before it hits the water and how far from the base of the cliff does the lemming hit the water if the speed of the lemming when the lemming leaves the cliff is:</a:t>
            </a:r>
          </a:p>
        </p:txBody>
      </p:sp>
      <p:sp>
        <p:nvSpPr>
          <p:cNvPr id="4" name="Content Placeholder 3"/>
          <p:cNvSpPr>
            <a:spLocks noGrp="1"/>
          </p:cNvSpPr>
          <p:nvPr>
            <p:ph sz="quarter" idx="14"/>
          </p:nvPr>
        </p:nvSpPr>
        <p:spPr/>
        <p:txBody>
          <a:bodyPr/>
          <a:lstStyle/>
          <a:p>
            <a:r>
              <a:rPr lang="en-US" dirty="0"/>
              <a:t>(a)   4 m/s?</a:t>
            </a:r>
            <a:endParaRPr lang="en-US" dirty="0"/>
          </a:p>
        </p:txBody>
      </p:sp>
      <p:sp>
        <p:nvSpPr>
          <p:cNvPr id="9" name="Rectangle 8"/>
          <p:cNvSpPr/>
          <p:nvPr/>
        </p:nvSpPr>
        <p:spPr>
          <a:xfrm>
            <a:off x="7279432" y="5837850"/>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2988" y="2214694"/>
            <a:ext cx="3701143" cy="3267537"/>
          </a:xfrm>
          <a:prstGeom prst="rect">
            <a:avLst/>
          </a:prstGeom>
        </p:spPr>
      </p:pic>
      <p:cxnSp>
        <p:nvCxnSpPr>
          <p:cNvPr id="8" name="Straight Arrow Connector 7"/>
          <p:cNvCxnSpPr/>
          <p:nvPr/>
        </p:nvCxnSpPr>
        <p:spPr>
          <a:xfrm>
            <a:off x="9293290" y="3594338"/>
            <a:ext cx="18662" cy="218025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041" y="260901"/>
            <a:ext cx="2439105" cy="2106191"/>
          </a:xfrm>
          <a:prstGeom prst="rect">
            <a:avLst/>
          </a:prstGeom>
        </p:spPr>
      </p:pic>
    </p:spTree>
    <p:extLst>
      <p:ext uri="{BB962C8B-B14F-4D97-AF65-F5344CB8AC3E}">
        <p14:creationId xmlns:p14="http://schemas.microsoft.com/office/powerpoint/2010/main" val="267291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a:t>3</a:t>
            </a:r>
            <a:endParaRPr lang="en-US" dirty="0"/>
          </a:p>
        </p:txBody>
      </p:sp>
      <p:sp>
        <p:nvSpPr>
          <p:cNvPr id="3" name="Content Placeholder 2"/>
          <p:cNvSpPr>
            <a:spLocks noGrp="1"/>
          </p:cNvSpPr>
          <p:nvPr>
            <p:ph sz="quarter" idx="13"/>
          </p:nvPr>
        </p:nvSpPr>
        <p:spPr/>
        <p:txBody>
          <a:bodyPr>
            <a:normAutofit fontScale="92500"/>
          </a:bodyPr>
          <a:lstStyle/>
          <a:p>
            <a:r>
              <a:rPr lang="en-US" sz="2400" dirty="0"/>
              <a:t>.  A lemming runs off a 78-m vertical cliff in Norway.  For how long is the lemming in the air before it hits the water and how far from the base of the cliff does the lemming hit the water if the speed of the lemming when the lemming leaves the cliff is:</a:t>
            </a:r>
          </a:p>
        </p:txBody>
      </p:sp>
      <p:sp>
        <p:nvSpPr>
          <p:cNvPr id="4" name="Content Placeholder 3"/>
          <p:cNvSpPr>
            <a:spLocks noGrp="1"/>
          </p:cNvSpPr>
          <p:nvPr>
            <p:ph sz="quarter" idx="14"/>
          </p:nvPr>
        </p:nvSpPr>
        <p:spPr/>
        <p:txBody>
          <a:bodyPr/>
          <a:lstStyle/>
          <a:p>
            <a:r>
              <a:rPr lang="en-US" dirty="0"/>
              <a:t>(a)   4 m/s?</a:t>
            </a:r>
            <a:endParaRPr lang="en-US" dirty="0"/>
          </a:p>
        </p:txBody>
      </p:sp>
      <p:sp>
        <p:nvSpPr>
          <p:cNvPr id="9" name="Rectangle 8"/>
          <p:cNvSpPr/>
          <p:nvPr/>
        </p:nvSpPr>
        <p:spPr>
          <a:xfrm>
            <a:off x="7279432" y="5837850"/>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2988" y="2214694"/>
            <a:ext cx="3701143" cy="3267537"/>
          </a:xfrm>
          <a:prstGeom prst="rect">
            <a:avLst/>
          </a:prstGeom>
        </p:spPr>
      </p:pic>
      <p:cxnSp>
        <p:nvCxnSpPr>
          <p:cNvPr id="8" name="Straight Arrow Connector 7"/>
          <p:cNvCxnSpPr/>
          <p:nvPr/>
        </p:nvCxnSpPr>
        <p:spPr>
          <a:xfrm>
            <a:off x="9293290" y="3594338"/>
            <a:ext cx="18662" cy="218025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613780" y="5774588"/>
            <a:ext cx="1679510"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058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a:t>3</a:t>
            </a:r>
            <a:endParaRPr lang="en-US" dirty="0"/>
          </a:p>
        </p:txBody>
      </p:sp>
      <p:sp>
        <p:nvSpPr>
          <p:cNvPr id="3" name="Content Placeholder 2"/>
          <p:cNvSpPr>
            <a:spLocks noGrp="1"/>
          </p:cNvSpPr>
          <p:nvPr>
            <p:ph sz="quarter" idx="13"/>
          </p:nvPr>
        </p:nvSpPr>
        <p:spPr/>
        <p:txBody>
          <a:bodyPr>
            <a:normAutofit fontScale="92500"/>
          </a:bodyPr>
          <a:lstStyle/>
          <a:p>
            <a:r>
              <a:rPr lang="en-US" sz="2400" dirty="0"/>
              <a:t>.  A lemming runs off a 78-m vertical cliff in Norway.  </a:t>
            </a:r>
            <a:r>
              <a:rPr lang="en-US" sz="2400" b="1" u="sng" dirty="0"/>
              <a:t>For how long is the lemming in the air </a:t>
            </a:r>
            <a:r>
              <a:rPr lang="en-US" sz="2400" dirty="0"/>
              <a:t>before it hits the water and how far from the base of the cliff does the lemming hit the water if the speed of the lemming when the lemming leaves the cliff is:</a:t>
            </a:r>
          </a:p>
        </p:txBody>
      </p:sp>
      <p:sp>
        <p:nvSpPr>
          <p:cNvPr id="4" name="Content Placeholder 3"/>
          <p:cNvSpPr>
            <a:spLocks noGrp="1"/>
          </p:cNvSpPr>
          <p:nvPr>
            <p:ph sz="quarter" idx="14"/>
          </p:nvPr>
        </p:nvSpPr>
        <p:spPr/>
        <p:txBody>
          <a:bodyPr/>
          <a:lstStyle/>
          <a:p>
            <a:r>
              <a:rPr lang="en-US" dirty="0"/>
              <a:t>(a)   4 m/s?</a:t>
            </a:r>
            <a:endParaRPr lang="en-US" dirty="0"/>
          </a:p>
        </p:txBody>
      </p:sp>
      <p:sp>
        <p:nvSpPr>
          <p:cNvPr id="9" name="Rectangle 8"/>
          <p:cNvSpPr/>
          <p:nvPr/>
        </p:nvSpPr>
        <p:spPr>
          <a:xfrm>
            <a:off x="7279432" y="5837850"/>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26" r="58655" b="-1"/>
          <a:stretch/>
        </p:blipFill>
        <p:spPr>
          <a:xfrm>
            <a:off x="9747380" y="2320441"/>
            <a:ext cx="1530220" cy="3224223"/>
          </a:xfrm>
          <a:prstGeom prst="rect">
            <a:avLst/>
          </a:prstGeom>
        </p:spPr>
      </p:pic>
      <p:cxnSp>
        <p:nvCxnSpPr>
          <p:cNvPr id="8" name="Straight Arrow Connector 7"/>
          <p:cNvCxnSpPr/>
          <p:nvPr/>
        </p:nvCxnSpPr>
        <p:spPr>
          <a:xfrm>
            <a:off x="10833813" y="3610949"/>
            <a:ext cx="18662" cy="218025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6494114" y="2986382"/>
            <a:ext cx="2612513" cy="570183"/>
          </a:xfrm>
          <a:prstGeom prst="rect">
            <a:avLst/>
          </a:prstGeom>
        </p:spPr>
      </p:pic>
      <p:pic>
        <p:nvPicPr>
          <p:cNvPr id="7" name="Picture 6"/>
          <p:cNvPicPr>
            <a:picLocks noChangeAspect="1"/>
          </p:cNvPicPr>
          <p:nvPr/>
        </p:nvPicPr>
        <p:blipFill>
          <a:blip r:embed="rId4"/>
          <a:stretch>
            <a:fillRect/>
          </a:stretch>
        </p:blipFill>
        <p:spPr>
          <a:xfrm>
            <a:off x="6423438" y="4572315"/>
            <a:ext cx="2542014" cy="1242210"/>
          </a:xfrm>
          <a:prstGeom prst="rect">
            <a:avLst/>
          </a:prstGeom>
        </p:spPr>
      </p:pic>
      <p:pic>
        <p:nvPicPr>
          <p:cNvPr id="10" name="Picture 9"/>
          <p:cNvPicPr>
            <a:picLocks noChangeAspect="1"/>
          </p:cNvPicPr>
          <p:nvPr/>
        </p:nvPicPr>
        <p:blipFill>
          <a:blip r:embed="rId5"/>
          <a:stretch>
            <a:fillRect/>
          </a:stretch>
        </p:blipFill>
        <p:spPr>
          <a:xfrm>
            <a:off x="6570388" y="3539578"/>
            <a:ext cx="690273" cy="1045682"/>
          </a:xfrm>
          <a:prstGeom prst="rect">
            <a:avLst/>
          </a:prstGeom>
        </p:spPr>
      </p:pic>
      <p:pic>
        <p:nvPicPr>
          <p:cNvPr id="11" name="Picture 10"/>
          <p:cNvPicPr>
            <a:picLocks noChangeAspect="1"/>
          </p:cNvPicPr>
          <p:nvPr/>
        </p:nvPicPr>
        <p:blipFill rotWithShape="1">
          <a:blip r:embed="rId6"/>
          <a:srcRect r="6776" b="31404"/>
          <a:stretch/>
        </p:blipFill>
        <p:spPr>
          <a:xfrm>
            <a:off x="7279432" y="3864982"/>
            <a:ext cx="520939" cy="724207"/>
          </a:xfrm>
          <a:prstGeom prst="rect">
            <a:avLst/>
          </a:prstGeom>
        </p:spPr>
      </p:pic>
      <p:cxnSp>
        <p:nvCxnSpPr>
          <p:cNvPr id="13" name="Straight Connector 12"/>
          <p:cNvCxnSpPr/>
          <p:nvPr/>
        </p:nvCxnSpPr>
        <p:spPr>
          <a:xfrm flipH="1" flipV="1">
            <a:off x="7466022" y="3208924"/>
            <a:ext cx="154546" cy="21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26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a:t>3</a:t>
            </a:r>
            <a:endParaRPr lang="en-US" dirty="0"/>
          </a:p>
        </p:txBody>
      </p:sp>
      <p:sp>
        <p:nvSpPr>
          <p:cNvPr id="3" name="Content Placeholder 2"/>
          <p:cNvSpPr>
            <a:spLocks noGrp="1"/>
          </p:cNvSpPr>
          <p:nvPr>
            <p:ph sz="quarter" idx="13"/>
          </p:nvPr>
        </p:nvSpPr>
        <p:spPr/>
        <p:txBody>
          <a:bodyPr>
            <a:normAutofit fontScale="92500"/>
          </a:bodyPr>
          <a:lstStyle/>
          <a:p>
            <a:r>
              <a:rPr lang="en-US" sz="2400" dirty="0"/>
              <a:t>.  A lemming runs off a 78-m vertical cliff in Norway.  </a:t>
            </a:r>
            <a:r>
              <a:rPr lang="en-US" sz="2400" b="1" u="sng" dirty="0"/>
              <a:t>For how long is the lemming in the air </a:t>
            </a:r>
            <a:r>
              <a:rPr lang="en-US" sz="2400" dirty="0"/>
              <a:t>before it hits the water and how far from the base of the cliff does the lemming hit the water if the speed of the lemming when the lemming leaves the cliff is:</a:t>
            </a:r>
          </a:p>
        </p:txBody>
      </p:sp>
      <p:sp>
        <p:nvSpPr>
          <p:cNvPr id="4" name="Content Placeholder 3"/>
          <p:cNvSpPr>
            <a:spLocks noGrp="1"/>
          </p:cNvSpPr>
          <p:nvPr>
            <p:ph sz="quarter" idx="14"/>
          </p:nvPr>
        </p:nvSpPr>
        <p:spPr/>
        <p:txBody>
          <a:bodyPr/>
          <a:lstStyle/>
          <a:p>
            <a:r>
              <a:rPr lang="en-US" dirty="0"/>
              <a:t>(a)   4 m/s?</a:t>
            </a:r>
            <a:endParaRPr lang="en-US" dirty="0"/>
          </a:p>
        </p:txBody>
      </p:sp>
      <p:sp>
        <p:nvSpPr>
          <p:cNvPr id="9" name="Rectangle 8"/>
          <p:cNvSpPr/>
          <p:nvPr/>
        </p:nvSpPr>
        <p:spPr>
          <a:xfrm>
            <a:off x="7279432" y="5837850"/>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26" r="58655" b="-1"/>
          <a:stretch/>
        </p:blipFill>
        <p:spPr>
          <a:xfrm>
            <a:off x="9747380" y="2320441"/>
            <a:ext cx="1530220" cy="3224223"/>
          </a:xfrm>
          <a:prstGeom prst="rect">
            <a:avLst/>
          </a:prstGeom>
        </p:spPr>
      </p:pic>
      <p:cxnSp>
        <p:nvCxnSpPr>
          <p:cNvPr id="8" name="Straight Arrow Connector 7"/>
          <p:cNvCxnSpPr/>
          <p:nvPr/>
        </p:nvCxnSpPr>
        <p:spPr>
          <a:xfrm>
            <a:off x="10833813" y="3610949"/>
            <a:ext cx="18662" cy="218025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a:srcRect l="2680" t="2760" b="5118"/>
          <a:stretch/>
        </p:blipFill>
        <p:spPr>
          <a:xfrm>
            <a:off x="6019800" y="2819548"/>
            <a:ext cx="3526677" cy="2267304"/>
          </a:xfrm>
          <a:prstGeom prst="rect">
            <a:avLst/>
          </a:prstGeom>
        </p:spPr>
      </p:pic>
    </p:spTree>
    <p:extLst>
      <p:ext uri="{BB962C8B-B14F-4D97-AF65-F5344CB8AC3E}">
        <p14:creationId xmlns:p14="http://schemas.microsoft.com/office/powerpoint/2010/main" val="44067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a:t>3</a:t>
            </a:r>
            <a:endParaRPr lang="en-US" dirty="0"/>
          </a:p>
        </p:txBody>
      </p:sp>
      <p:sp>
        <p:nvSpPr>
          <p:cNvPr id="3" name="Content Placeholder 2"/>
          <p:cNvSpPr>
            <a:spLocks noGrp="1"/>
          </p:cNvSpPr>
          <p:nvPr>
            <p:ph sz="quarter" idx="13"/>
          </p:nvPr>
        </p:nvSpPr>
        <p:spPr/>
        <p:txBody>
          <a:bodyPr>
            <a:normAutofit fontScale="92500"/>
          </a:bodyPr>
          <a:lstStyle/>
          <a:p>
            <a:r>
              <a:rPr lang="en-US" sz="2400" dirty="0"/>
              <a:t>.  A lemming runs off a 78-m vertical cliff in Norway.  For how long is the lemming in the air before it hits the water and how far from the base of the cliff does the lemming hit the water if the speed of the lemming when the lemming leaves the cliff is:</a:t>
            </a:r>
          </a:p>
        </p:txBody>
      </p:sp>
      <p:sp>
        <p:nvSpPr>
          <p:cNvPr id="4" name="Content Placeholder 3"/>
          <p:cNvSpPr>
            <a:spLocks noGrp="1"/>
          </p:cNvSpPr>
          <p:nvPr>
            <p:ph sz="quarter" idx="14"/>
          </p:nvPr>
        </p:nvSpPr>
        <p:spPr/>
        <p:txBody>
          <a:bodyPr/>
          <a:lstStyle/>
          <a:p>
            <a:r>
              <a:rPr lang="en-US" dirty="0"/>
              <a:t>(a)   4 m/s?</a:t>
            </a:r>
            <a:endParaRPr lang="en-US" dirty="0"/>
          </a:p>
        </p:txBody>
      </p:sp>
      <p:sp>
        <p:nvSpPr>
          <p:cNvPr id="9" name="Rectangle 8"/>
          <p:cNvSpPr/>
          <p:nvPr/>
        </p:nvSpPr>
        <p:spPr>
          <a:xfrm>
            <a:off x="7279432" y="5837850"/>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26" r="58655" b="-1"/>
          <a:stretch/>
        </p:blipFill>
        <p:spPr>
          <a:xfrm>
            <a:off x="9747380" y="2320441"/>
            <a:ext cx="1530220" cy="3224223"/>
          </a:xfrm>
          <a:prstGeom prst="rect">
            <a:avLst/>
          </a:prstGeom>
        </p:spPr>
      </p:pic>
      <p:cxnSp>
        <p:nvCxnSpPr>
          <p:cNvPr id="8" name="Straight Arrow Connector 7"/>
          <p:cNvCxnSpPr/>
          <p:nvPr/>
        </p:nvCxnSpPr>
        <p:spPr>
          <a:xfrm>
            <a:off x="10833813" y="3610949"/>
            <a:ext cx="18662" cy="218025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961743" y="3051689"/>
            <a:ext cx="3996094" cy="1818891"/>
          </a:xfrm>
          <a:prstGeom prst="rect">
            <a:avLst/>
          </a:prstGeom>
        </p:spPr>
      </p:pic>
    </p:spTree>
    <p:extLst>
      <p:ext uri="{BB962C8B-B14F-4D97-AF65-F5344CB8AC3E}">
        <p14:creationId xmlns:p14="http://schemas.microsoft.com/office/powerpoint/2010/main" val="208876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Use this procedure for objects that were launched at an angle other than 90</a:t>
            </a:r>
            <a:r>
              <a:rPr lang="en-US" baseline="30000" dirty="0"/>
              <a:t>o</a:t>
            </a:r>
            <a:r>
              <a:rPr lang="en-US" dirty="0"/>
              <a:t> with the ground and then move only under the influence of gravity.</a:t>
            </a:r>
            <a:br>
              <a:rPr lang="en-US" dirty="0"/>
            </a:br>
            <a:r>
              <a:rPr lang="en-US" dirty="0"/>
              <a:t> </a:t>
            </a:r>
            <a:br>
              <a:rPr lang="en-US" dirty="0"/>
            </a:br>
            <a:endParaRPr lang="en-US" dirty="0"/>
          </a:p>
        </p:txBody>
      </p:sp>
      <p:sp>
        <p:nvSpPr>
          <p:cNvPr id="5" name="Content Placeholder 4"/>
          <p:cNvSpPr>
            <a:spLocks noGrp="1"/>
          </p:cNvSpPr>
          <p:nvPr>
            <p:ph sz="quarter" idx="13"/>
          </p:nvPr>
        </p:nvSpPr>
        <p:spPr/>
        <p:txBody>
          <a:bodyPr/>
          <a:lstStyle/>
          <a:p>
            <a:r>
              <a:rPr lang="en-US" dirty="0"/>
              <a:t>STEP 1:  Sketch the situation.</a:t>
            </a:r>
          </a:p>
          <a:p>
            <a:r>
              <a:rPr lang="en-US" dirty="0"/>
              <a:t>STEP 2:  Identify the system – the moving object.</a:t>
            </a:r>
          </a:p>
          <a:p>
            <a:r>
              <a:rPr lang="en-US" dirty="0"/>
              <a:t>STEP 3:  Assign  UP as positive direction vertically, assign positive horizontal direction to the direction the </a:t>
            </a:r>
            <a:r>
              <a:rPr lang="en-US" dirty="0" smtClean="0"/>
              <a:t>object </a:t>
            </a:r>
            <a:r>
              <a:rPr lang="en-US" dirty="0"/>
              <a:t>moves, and assign a reference point.</a:t>
            </a:r>
          </a:p>
          <a:p>
            <a:endParaRPr lang="en-US" dirty="0"/>
          </a:p>
        </p:txBody>
      </p:sp>
      <p:sp>
        <p:nvSpPr>
          <p:cNvPr id="6" name="Content Placeholder 5"/>
          <p:cNvSpPr>
            <a:spLocks noGrp="1"/>
          </p:cNvSpPr>
          <p:nvPr>
            <p:ph sz="quarter" idx="14"/>
          </p:nvPr>
        </p:nvSpPr>
        <p:spPr/>
        <p:txBody>
          <a:bodyPr/>
          <a:lstStyle/>
          <a:p>
            <a:r>
              <a:rPr lang="en-US" b="1" dirty="0"/>
              <a:t>STEP 4:  ASSIGN A “FROM” POSITION AND A “TO” POSITION!</a:t>
            </a:r>
            <a:endParaRPr lang="en-US" dirty="0"/>
          </a:p>
          <a:p>
            <a:r>
              <a:rPr lang="en-US" dirty="0"/>
              <a:t>Step 5:  List the variables for accelerated motion for </a:t>
            </a:r>
            <a:r>
              <a:rPr lang="en-US" u="sng" dirty="0"/>
              <a:t>both the vertical motion and for the horizontal motion.  </a:t>
            </a:r>
          </a:p>
          <a:p>
            <a:r>
              <a:rPr lang="en-US" dirty="0"/>
              <a:t> Assign numbers from the problem to the symbols.</a:t>
            </a:r>
          </a:p>
          <a:p>
            <a:endParaRPr lang="en-US" dirty="0"/>
          </a:p>
        </p:txBody>
      </p:sp>
    </p:spTree>
    <p:extLst>
      <p:ext uri="{BB962C8B-B14F-4D97-AF65-F5344CB8AC3E}">
        <p14:creationId xmlns:p14="http://schemas.microsoft.com/office/powerpoint/2010/main" val="420631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a:t>3</a:t>
            </a:r>
            <a:endParaRPr lang="en-US" dirty="0"/>
          </a:p>
        </p:txBody>
      </p:sp>
      <p:sp>
        <p:nvSpPr>
          <p:cNvPr id="3" name="Content Placeholder 2"/>
          <p:cNvSpPr>
            <a:spLocks noGrp="1"/>
          </p:cNvSpPr>
          <p:nvPr>
            <p:ph sz="quarter" idx="13"/>
          </p:nvPr>
        </p:nvSpPr>
        <p:spPr/>
        <p:txBody>
          <a:bodyPr>
            <a:normAutofit fontScale="92500"/>
          </a:bodyPr>
          <a:lstStyle/>
          <a:p>
            <a:r>
              <a:rPr lang="en-US" sz="2400" dirty="0"/>
              <a:t>.  A lemming runs off a 78-m vertical cliff in Norway.  For how long is the lemming in the air before it hits the water and how far from the base of the cliff does the lemming hit the water if the speed of the lemming when the lemming leaves the cliff is:</a:t>
            </a:r>
          </a:p>
        </p:txBody>
      </p:sp>
      <p:sp>
        <p:nvSpPr>
          <p:cNvPr id="4" name="Content Placeholder 3"/>
          <p:cNvSpPr>
            <a:spLocks noGrp="1"/>
          </p:cNvSpPr>
          <p:nvPr>
            <p:ph sz="quarter" idx="14"/>
          </p:nvPr>
        </p:nvSpPr>
        <p:spPr/>
        <p:txBody>
          <a:bodyPr/>
          <a:lstStyle/>
          <a:p>
            <a:r>
              <a:rPr lang="en-US" dirty="0"/>
              <a:t>(a)   4 m/s?</a:t>
            </a:r>
            <a:endParaRPr lang="en-US" dirty="0"/>
          </a:p>
        </p:txBody>
      </p:sp>
      <p:sp>
        <p:nvSpPr>
          <p:cNvPr id="9" name="Rectangle 8"/>
          <p:cNvSpPr/>
          <p:nvPr/>
        </p:nvSpPr>
        <p:spPr>
          <a:xfrm>
            <a:off x="7279432" y="5837850"/>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26" r="58655" b="-1"/>
          <a:stretch/>
        </p:blipFill>
        <p:spPr>
          <a:xfrm>
            <a:off x="9747380" y="2320441"/>
            <a:ext cx="1530220" cy="3224223"/>
          </a:xfrm>
          <a:prstGeom prst="rect">
            <a:avLst/>
          </a:prstGeom>
        </p:spPr>
      </p:pic>
      <p:cxnSp>
        <p:nvCxnSpPr>
          <p:cNvPr id="10" name="Straight Arrow Connector 9"/>
          <p:cNvCxnSpPr/>
          <p:nvPr/>
        </p:nvCxnSpPr>
        <p:spPr>
          <a:xfrm flipH="1">
            <a:off x="9154303" y="5791199"/>
            <a:ext cx="1679510"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54686" t="10473" r="12532" b="-1498"/>
          <a:stretch/>
        </p:blipFill>
        <p:spPr>
          <a:xfrm>
            <a:off x="7823137" y="2946274"/>
            <a:ext cx="1771843" cy="2265744"/>
          </a:xfrm>
          <a:prstGeom prst="rect">
            <a:avLst/>
          </a:prstGeom>
        </p:spPr>
      </p:pic>
      <p:pic>
        <p:nvPicPr>
          <p:cNvPr id="11" name="Picture 10"/>
          <p:cNvPicPr>
            <a:picLocks noChangeAspect="1"/>
          </p:cNvPicPr>
          <p:nvPr/>
        </p:nvPicPr>
        <p:blipFill rotWithShape="1">
          <a:blip r:embed="rId3"/>
          <a:srcRect t="-681" r="62606"/>
          <a:stretch/>
        </p:blipFill>
        <p:spPr>
          <a:xfrm>
            <a:off x="5725775" y="2826119"/>
            <a:ext cx="2021162" cy="2506051"/>
          </a:xfrm>
          <a:prstGeom prst="rect">
            <a:avLst/>
          </a:prstGeom>
        </p:spPr>
      </p:pic>
      <p:cxnSp>
        <p:nvCxnSpPr>
          <p:cNvPr id="13" name="Straight Connector 12"/>
          <p:cNvCxnSpPr/>
          <p:nvPr/>
        </p:nvCxnSpPr>
        <p:spPr>
          <a:xfrm>
            <a:off x="7823137" y="2946274"/>
            <a:ext cx="0" cy="226574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97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a:t>3</a:t>
            </a:r>
            <a:endParaRPr lang="en-US" dirty="0"/>
          </a:p>
        </p:txBody>
      </p:sp>
      <p:sp>
        <p:nvSpPr>
          <p:cNvPr id="3" name="Content Placeholder 2"/>
          <p:cNvSpPr>
            <a:spLocks noGrp="1"/>
          </p:cNvSpPr>
          <p:nvPr>
            <p:ph sz="quarter" idx="13"/>
          </p:nvPr>
        </p:nvSpPr>
        <p:spPr/>
        <p:txBody>
          <a:bodyPr>
            <a:normAutofit fontScale="92500"/>
          </a:bodyPr>
          <a:lstStyle/>
          <a:p>
            <a:r>
              <a:rPr lang="en-US" sz="2400" dirty="0"/>
              <a:t>.  A lemming runs off a 78-m vertical cliff in Norway.  For how long is the lemming in the air before it hits the water and how far from the base of the cliff does the lemming hit the water if the speed of the lemming when the lemming leaves the cliff is:</a:t>
            </a:r>
          </a:p>
        </p:txBody>
      </p:sp>
      <p:sp>
        <p:nvSpPr>
          <p:cNvPr id="4" name="Content Placeholder 3"/>
          <p:cNvSpPr>
            <a:spLocks noGrp="1"/>
          </p:cNvSpPr>
          <p:nvPr>
            <p:ph sz="quarter" idx="14"/>
          </p:nvPr>
        </p:nvSpPr>
        <p:spPr/>
        <p:txBody>
          <a:bodyPr/>
          <a:lstStyle/>
          <a:p>
            <a:r>
              <a:rPr lang="en-US" dirty="0"/>
              <a:t>(a)   4 m/s?</a:t>
            </a:r>
            <a:endParaRPr lang="en-US" dirty="0"/>
          </a:p>
        </p:txBody>
      </p:sp>
      <p:sp>
        <p:nvSpPr>
          <p:cNvPr id="9" name="Rectangle 8"/>
          <p:cNvSpPr/>
          <p:nvPr/>
        </p:nvSpPr>
        <p:spPr>
          <a:xfrm>
            <a:off x="7279432" y="5837850"/>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26" r="58655" b="-1"/>
          <a:stretch/>
        </p:blipFill>
        <p:spPr>
          <a:xfrm>
            <a:off x="9747380" y="2261344"/>
            <a:ext cx="1530220" cy="3224223"/>
          </a:xfrm>
          <a:prstGeom prst="rect">
            <a:avLst/>
          </a:prstGeom>
        </p:spPr>
      </p:pic>
      <p:cxnSp>
        <p:nvCxnSpPr>
          <p:cNvPr id="10" name="Straight Arrow Connector 9"/>
          <p:cNvCxnSpPr/>
          <p:nvPr/>
        </p:nvCxnSpPr>
        <p:spPr>
          <a:xfrm flipH="1">
            <a:off x="9154303" y="5791199"/>
            <a:ext cx="1679510"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950233" y="2872101"/>
            <a:ext cx="4334219" cy="1822995"/>
          </a:xfrm>
          <a:prstGeom prst="rect">
            <a:avLst/>
          </a:prstGeom>
        </p:spPr>
      </p:pic>
      <p:cxnSp>
        <p:nvCxnSpPr>
          <p:cNvPr id="13" name="Straight Connector 12"/>
          <p:cNvCxnSpPr/>
          <p:nvPr/>
        </p:nvCxnSpPr>
        <p:spPr>
          <a:xfrm>
            <a:off x="7785815" y="2740583"/>
            <a:ext cx="0" cy="226574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76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a:t>3</a:t>
            </a:r>
            <a:endParaRPr lang="en-US" dirty="0"/>
          </a:p>
        </p:txBody>
      </p:sp>
      <p:sp>
        <p:nvSpPr>
          <p:cNvPr id="3" name="Content Placeholder 2"/>
          <p:cNvSpPr>
            <a:spLocks noGrp="1"/>
          </p:cNvSpPr>
          <p:nvPr>
            <p:ph sz="quarter" idx="13"/>
          </p:nvPr>
        </p:nvSpPr>
        <p:spPr/>
        <p:txBody>
          <a:bodyPr>
            <a:normAutofit fontScale="92500"/>
          </a:bodyPr>
          <a:lstStyle/>
          <a:p>
            <a:r>
              <a:rPr lang="en-US" sz="2400" dirty="0"/>
              <a:t>.  A lemming runs off a 78-m vertical cliff in Norway.  For how long is the lemming in the air before it hits the water and how far from the base of the cliff does the lemming hit the water if the speed of the lemming when the lemming leaves the cliff is:</a:t>
            </a:r>
          </a:p>
        </p:txBody>
      </p:sp>
      <p:sp>
        <p:nvSpPr>
          <p:cNvPr id="4" name="Content Placeholder 3"/>
          <p:cNvSpPr>
            <a:spLocks noGrp="1"/>
          </p:cNvSpPr>
          <p:nvPr>
            <p:ph sz="quarter" idx="14"/>
          </p:nvPr>
        </p:nvSpPr>
        <p:spPr/>
        <p:txBody>
          <a:bodyPr/>
          <a:lstStyle/>
          <a:p>
            <a:r>
              <a:rPr lang="en-US" dirty="0"/>
              <a:t>(b)  40 m/s?</a:t>
            </a:r>
          </a:p>
          <a:p>
            <a:pPr marL="0" indent="0">
              <a:buNone/>
            </a:pPr>
            <a:endParaRPr lang="en-US" dirty="0"/>
          </a:p>
        </p:txBody>
      </p:sp>
      <p:sp>
        <p:nvSpPr>
          <p:cNvPr id="9" name="Rectangle 8"/>
          <p:cNvSpPr/>
          <p:nvPr/>
        </p:nvSpPr>
        <p:spPr>
          <a:xfrm>
            <a:off x="7279432" y="5837850"/>
            <a:ext cx="3554381" cy="2114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26" r="58655" b="-1"/>
          <a:stretch/>
        </p:blipFill>
        <p:spPr>
          <a:xfrm>
            <a:off x="9747380" y="2261344"/>
            <a:ext cx="1530220" cy="3224223"/>
          </a:xfrm>
          <a:prstGeom prst="rect">
            <a:avLst/>
          </a:prstGeom>
        </p:spPr>
      </p:pic>
      <p:cxnSp>
        <p:nvCxnSpPr>
          <p:cNvPr id="10" name="Straight Arrow Connector 9"/>
          <p:cNvCxnSpPr/>
          <p:nvPr/>
        </p:nvCxnSpPr>
        <p:spPr>
          <a:xfrm flipH="1">
            <a:off x="9154303" y="5791199"/>
            <a:ext cx="1679510"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5945707" y="3346335"/>
            <a:ext cx="4272318" cy="1242811"/>
          </a:xfrm>
          <a:prstGeom prst="rect">
            <a:avLst/>
          </a:prstGeom>
        </p:spPr>
      </p:pic>
    </p:spTree>
    <p:extLst>
      <p:ext uri="{BB962C8B-B14F-4D97-AF65-F5344CB8AC3E}">
        <p14:creationId xmlns:p14="http://schemas.microsoft.com/office/powerpoint/2010/main" val="1596654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a:t>A player kicks a soccer ball at an upward angle of 37</a:t>
            </a:r>
            <a:r>
              <a:rPr lang="en-US" sz="2400" baseline="30000" dirty="0"/>
              <a:t>o</a:t>
            </a:r>
            <a:r>
              <a:rPr lang="en-US" sz="2400" dirty="0"/>
              <a:t> with the ground.  The ball leaves the player’s foot with a speed of 25 m/s.</a:t>
            </a:r>
          </a:p>
        </p:txBody>
      </p:sp>
      <p:sp>
        <p:nvSpPr>
          <p:cNvPr id="4" name="Content Placeholder 3"/>
          <p:cNvSpPr>
            <a:spLocks noGrp="1"/>
          </p:cNvSpPr>
          <p:nvPr>
            <p:ph sz="quarter" idx="14"/>
          </p:nvPr>
        </p:nvSpPr>
        <p:spPr/>
        <p:txBody>
          <a:bodyPr/>
          <a:lstStyle/>
          <a:p>
            <a:r>
              <a:rPr lang="en-US" dirty="0"/>
              <a:t>(a)  For how much time will the ball stay in the air before returning to the ground?</a:t>
            </a:r>
          </a:p>
        </p:txBody>
      </p:sp>
      <p:sp>
        <p:nvSpPr>
          <p:cNvPr id="9" name="Rectangle 8"/>
          <p:cNvSpPr/>
          <p:nvPr/>
        </p:nvSpPr>
        <p:spPr>
          <a:xfrm>
            <a:off x="5859624" y="5791200"/>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145" y="3797299"/>
            <a:ext cx="2476500" cy="19939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13773" y="4794249"/>
            <a:ext cx="2286000" cy="1714500"/>
          </a:xfrm>
          <a:prstGeom prst="rect">
            <a:avLst/>
          </a:prstGeom>
        </p:spPr>
      </p:pic>
      <p:cxnSp>
        <p:nvCxnSpPr>
          <p:cNvPr id="12" name="Straight Arrow Connector 11"/>
          <p:cNvCxnSpPr/>
          <p:nvPr/>
        </p:nvCxnSpPr>
        <p:spPr>
          <a:xfrm flipV="1">
            <a:off x="7657614" y="4329404"/>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32441" y="5791199"/>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9988421" y="4329405"/>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8167395" y="5318449"/>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8298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a:t>A player kicks a soccer ball at an upward angle of 37</a:t>
            </a:r>
            <a:r>
              <a:rPr lang="en-US" sz="2400" baseline="30000" dirty="0"/>
              <a:t>o</a:t>
            </a:r>
            <a:r>
              <a:rPr lang="en-US" sz="2400" dirty="0"/>
              <a:t> with the ground.  The ball leaves the player’s foot with a speed of 25 m/s.</a:t>
            </a:r>
          </a:p>
        </p:txBody>
      </p:sp>
      <p:sp>
        <p:nvSpPr>
          <p:cNvPr id="4" name="Content Placeholder 3"/>
          <p:cNvSpPr>
            <a:spLocks noGrp="1"/>
          </p:cNvSpPr>
          <p:nvPr>
            <p:ph sz="quarter" idx="14"/>
          </p:nvPr>
        </p:nvSpPr>
        <p:spPr/>
        <p:txBody>
          <a:bodyPr/>
          <a:lstStyle/>
          <a:p>
            <a:r>
              <a:rPr lang="en-US" dirty="0"/>
              <a:t>(a)  For how much time will the ball stay in the air before returning to the ground</a:t>
            </a:r>
            <a:r>
              <a:rPr lang="en-US" dirty="0" smtClean="0"/>
              <a:t>?</a:t>
            </a:r>
          </a:p>
          <a:p>
            <a:r>
              <a:rPr lang="en-US" dirty="0" smtClean="0"/>
              <a:t>In order to find time we Must consider the vertical (Y) component ONLY!</a:t>
            </a:r>
          </a:p>
          <a:p>
            <a:r>
              <a:rPr lang="en-US" dirty="0" smtClean="0"/>
              <a:t>(Remember Vector Components)</a:t>
            </a:r>
            <a:endParaRPr lang="en-US" dirty="0"/>
          </a:p>
        </p:txBody>
      </p:sp>
      <p:sp>
        <p:nvSpPr>
          <p:cNvPr id="9" name="Rectangle 8"/>
          <p:cNvSpPr/>
          <p:nvPr/>
        </p:nvSpPr>
        <p:spPr>
          <a:xfrm>
            <a:off x="1045611" y="6599856"/>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605956"/>
            <a:ext cx="2476500" cy="1993900"/>
          </a:xfrm>
          <a:prstGeom prst="rect">
            <a:avLst/>
          </a:prstGeom>
        </p:spPr>
      </p:pic>
      <p:cxnSp>
        <p:nvCxnSpPr>
          <p:cNvPr id="12" name="Straight Arrow Connector 11"/>
          <p:cNvCxnSpPr/>
          <p:nvPr/>
        </p:nvCxnSpPr>
        <p:spPr>
          <a:xfrm flipV="1">
            <a:off x="1965309" y="5138061"/>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65309" y="6599856"/>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263459" y="5138062"/>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2381250" y="6142656"/>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49319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(a)  For how much time will the ball stay in the air before returning to the ground</a:t>
            </a:r>
            <a:r>
              <a:rPr lang="en-US" dirty="0" smtClean="0"/>
              <a:t>?</a:t>
            </a:r>
          </a:p>
          <a:p>
            <a:r>
              <a:rPr lang="en-US" dirty="0" smtClean="0"/>
              <a:t>Trig Time:      SOH CAH TOA</a:t>
            </a:r>
          </a:p>
          <a:p>
            <a:r>
              <a:rPr lang="en-US" dirty="0" smtClean="0"/>
              <a:t>Sin © = </a:t>
            </a:r>
            <a:r>
              <a:rPr lang="en-US" dirty="0" err="1" smtClean="0"/>
              <a:t>opp</a:t>
            </a:r>
            <a:r>
              <a:rPr lang="en-US" dirty="0" smtClean="0"/>
              <a:t> /</a:t>
            </a:r>
            <a:r>
              <a:rPr lang="en-US" dirty="0" err="1" smtClean="0"/>
              <a:t>hyp</a:t>
            </a:r>
            <a:endParaRPr lang="en-US" dirty="0" smtClean="0"/>
          </a:p>
          <a:p>
            <a:r>
              <a:rPr lang="en-US" dirty="0"/>
              <a:t>Sin (37</a:t>
            </a:r>
            <a:r>
              <a:rPr lang="en-US" baseline="30000" dirty="0"/>
              <a:t>o</a:t>
            </a:r>
            <a:r>
              <a:rPr lang="en-US" dirty="0"/>
              <a:t>) = </a:t>
            </a:r>
            <a:r>
              <a:rPr lang="en-US" dirty="0" smtClean="0"/>
              <a:t>V</a:t>
            </a:r>
            <a:r>
              <a:rPr lang="en-US" baseline="-25000" dirty="0" smtClean="0"/>
              <a:t>Y</a:t>
            </a:r>
            <a:r>
              <a:rPr lang="en-US" dirty="0" smtClean="0"/>
              <a:t> /(25 m/s)</a:t>
            </a:r>
          </a:p>
          <a:p>
            <a:r>
              <a:rPr lang="en-US" dirty="0" smtClean="0"/>
              <a:t>V</a:t>
            </a:r>
            <a:r>
              <a:rPr lang="en-US" baseline="-25000" dirty="0" smtClean="0"/>
              <a:t>Y</a:t>
            </a:r>
            <a:r>
              <a:rPr lang="en-US" dirty="0" smtClean="0"/>
              <a:t>= (25 </a:t>
            </a:r>
            <a:r>
              <a:rPr lang="en-US" dirty="0"/>
              <a:t>m/s</a:t>
            </a:r>
            <a:r>
              <a:rPr lang="en-US" dirty="0" smtClean="0"/>
              <a:t>) * Sin </a:t>
            </a:r>
            <a:r>
              <a:rPr lang="en-US" dirty="0"/>
              <a:t>(37</a:t>
            </a:r>
            <a:r>
              <a:rPr lang="en-US" baseline="30000" dirty="0"/>
              <a:t>o</a:t>
            </a:r>
            <a:r>
              <a:rPr lang="en-US" dirty="0"/>
              <a:t>) </a:t>
            </a:r>
          </a:p>
          <a:p>
            <a:endParaRPr lang="en-US" dirty="0"/>
          </a:p>
          <a:p>
            <a:endParaRPr lang="en-US" dirty="0"/>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spTree>
    <p:extLst>
      <p:ext uri="{BB962C8B-B14F-4D97-AF65-F5344CB8AC3E}">
        <p14:creationId xmlns:p14="http://schemas.microsoft.com/office/powerpoint/2010/main" val="3980032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(a)  For how much time will the ball stay in the air before returning to the ground</a:t>
            </a:r>
            <a:r>
              <a:rPr lang="en-US" dirty="0" smtClean="0"/>
              <a:t>?</a:t>
            </a:r>
          </a:p>
          <a:p>
            <a:r>
              <a:rPr lang="en-US" dirty="0" smtClean="0"/>
              <a:t>Trig Time:      SOH CAH TOA</a:t>
            </a:r>
          </a:p>
          <a:p>
            <a:r>
              <a:rPr lang="en-US" dirty="0" smtClean="0"/>
              <a:t>Sin © = </a:t>
            </a:r>
            <a:r>
              <a:rPr lang="en-US" dirty="0" err="1" smtClean="0"/>
              <a:t>opp</a:t>
            </a:r>
            <a:r>
              <a:rPr lang="en-US" dirty="0" smtClean="0"/>
              <a:t> /</a:t>
            </a:r>
            <a:r>
              <a:rPr lang="en-US" dirty="0" err="1" smtClean="0"/>
              <a:t>hyp</a:t>
            </a:r>
            <a:endParaRPr lang="en-US" dirty="0" smtClean="0"/>
          </a:p>
          <a:p>
            <a:r>
              <a:rPr lang="en-US" dirty="0"/>
              <a:t>Sin (37</a:t>
            </a:r>
            <a:r>
              <a:rPr lang="en-US" baseline="30000" dirty="0"/>
              <a:t>o</a:t>
            </a:r>
            <a:r>
              <a:rPr lang="en-US" dirty="0"/>
              <a:t>) = </a:t>
            </a:r>
            <a:r>
              <a:rPr lang="en-US" dirty="0" smtClean="0"/>
              <a:t>V</a:t>
            </a:r>
            <a:r>
              <a:rPr lang="en-US" baseline="-25000" dirty="0" smtClean="0"/>
              <a:t>Y</a:t>
            </a:r>
            <a:r>
              <a:rPr lang="en-US" dirty="0" smtClean="0"/>
              <a:t> /(25 m/s)</a:t>
            </a:r>
          </a:p>
          <a:p>
            <a:r>
              <a:rPr lang="en-US" dirty="0" smtClean="0"/>
              <a:t>V</a:t>
            </a:r>
            <a:r>
              <a:rPr lang="en-US" baseline="-25000" dirty="0" smtClean="0"/>
              <a:t>Y</a:t>
            </a:r>
            <a:r>
              <a:rPr lang="en-US" dirty="0" smtClean="0"/>
              <a:t>= (25 </a:t>
            </a:r>
            <a:r>
              <a:rPr lang="en-US" dirty="0"/>
              <a:t>m/s</a:t>
            </a:r>
            <a:r>
              <a:rPr lang="en-US" dirty="0" smtClean="0"/>
              <a:t>) * Sin </a:t>
            </a:r>
            <a:r>
              <a:rPr lang="en-US" dirty="0"/>
              <a:t>(37</a:t>
            </a:r>
            <a:r>
              <a:rPr lang="en-US" baseline="30000" dirty="0"/>
              <a:t>o</a:t>
            </a:r>
            <a:r>
              <a:rPr lang="en-US" dirty="0"/>
              <a:t>) </a:t>
            </a:r>
          </a:p>
          <a:p>
            <a:endParaRPr lang="en-US" dirty="0"/>
          </a:p>
          <a:p>
            <a:endParaRPr lang="en-US" dirty="0"/>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pic>
        <p:nvPicPr>
          <p:cNvPr id="17" name="Picture 16"/>
          <p:cNvPicPr>
            <a:picLocks noChangeAspect="1"/>
          </p:cNvPicPr>
          <p:nvPr/>
        </p:nvPicPr>
        <p:blipFill>
          <a:blip r:embed="rId3"/>
          <a:stretch>
            <a:fillRect/>
          </a:stretch>
        </p:blipFill>
        <p:spPr>
          <a:xfrm>
            <a:off x="6340663" y="3536283"/>
            <a:ext cx="4855548" cy="2355012"/>
          </a:xfrm>
          <a:prstGeom prst="rect">
            <a:avLst/>
          </a:prstGeom>
        </p:spPr>
      </p:pic>
    </p:spTree>
    <p:extLst>
      <p:ext uri="{BB962C8B-B14F-4D97-AF65-F5344CB8AC3E}">
        <p14:creationId xmlns:p14="http://schemas.microsoft.com/office/powerpoint/2010/main" val="2278553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(a)  For how much time will the ball stay in the air before returning to the ground</a:t>
            </a:r>
            <a:r>
              <a:rPr lang="en-US" dirty="0" smtClean="0"/>
              <a:t>?</a:t>
            </a:r>
          </a:p>
          <a:p>
            <a:endParaRPr lang="en-US" dirty="0"/>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pic>
        <p:nvPicPr>
          <p:cNvPr id="7" name="Picture 6"/>
          <p:cNvPicPr>
            <a:picLocks noChangeAspect="1"/>
          </p:cNvPicPr>
          <p:nvPr/>
        </p:nvPicPr>
        <p:blipFill rotWithShape="1">
          <a:blip r:embed="rId3"/>
          <a:srcRect b="3032"/>
          <a:stretch/>
        </p:blipFill>
        <p:spPr>
          <a:xfrm>
            <a:off x="7893869" y="3157843"/>
            <a:ext cx="3216448" cy="2988021"/>
          </a:xfrm>
          <a:prstGeom prst="rect">
            <a:avLst/>
          </a:prstGeom>
        </p:spPr>
      </p:pic>
    </p:spTree>
    <p:extLst>
      <p:ext uri="{BB962C8B-B14F-4D97-AF65-F5344CB8AC3E}">
        <p14:creationId xmlns:p14="http://schemas.microsoft.com/office/powerpoint/2010/main" val="2992750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(b)  How far will the ball travel in the air?</a:t>
            </a:r>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pic>
        <p:nvPicPr>
          <p:cNvPr id="8" name="Picture 7"/>
          <p:cNvPicPr>
            <a:picLocks noChangeAspect="1"/>
          </p:cNvPicPr>
          <p:nvPr/>
        </p:nvPicPr>
        <p:blipFill rotWithShape="1">
          <a:blip r:embed="rId3"/>
          <a:srcRect l="2982" t="4209" r="5602"/>
          <a:stretch/>
        </p:blipFill>
        <p:spPr>
          <a:xfrm>
            <a:off x="6578375" y="3161047"/>
            <a:ext cx="5031789" cy="2297792"/>
          </a:xfrm>
          <a:prstGeom prst="rect">
            <a:avLst/>
          </a:prstGeom>
        </p:spPr>
      </p:pic>
    </p:spTree>
    <p:extLst>
      <p:ext uri="{BB962C8B-B14F-4D97-AF65-F5344CB8AC3E}">
        <p14:creationId xmlns:p14="http://schemas.microsoft.com/office/powerpoint/2010/main" val="3452452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(b)  How far will the ball travel in the air</a:t>
            </a:r>
            <a:r>
              <a:rPr lang="en-US" dirty="0" smtClean="0"/>
              <a:t>?</a:t>
            </a:r>
          </a:p>
          <a:p>
            <a:r>
              <a:rPr lang="en-US" dirty="0" smtClean="0"/>
              <a:t>Could use several different equations</a:t>
            </a:r>
            <a:endParaRPr lang="en-US" dirty="0"/>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pic>
        <p:nvPicPr>
          <p:cNvPr id="7" name="Picture 6"/>
          <p:cNvPicPr>
            <a:picLocks noChangeAspect="1"/>
          </p:cNvPicPr>
          <p:nvPr/>
        </p:nvPicPr>
        <p:blipFill>
          <a:blip r:embed="rId3"/>
          <a:stretch>
            <a:fillRect/>
          </a:stretch>
        </p:blipFill>
        <p:spPr>
          <a:xfrm>
            <a:off x="6916001" y="3646946"/>
            <a:ext cx="4063383" cy="2389180"/>
          </a:xfrm>
          <a:prstGeom prst="rect">
            <a:avLst/>
          </a:prstGeom>
        </p:spPr>
      </p:pic>
    </p:spTree>
    <p:extLst>
      <p:ext uri="{BB962C8B-B14F-4D97-AF65-F5344CB8AC3E}">
        <p14:creationId xmlns:p14="http://schemas.microsoft.com/office/powerpoint/2010/main" val="163649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b="1" dirty="0"/>
              <a:t>The most important ideas for projectile motion are:</a:t>
            </a:r>
            <a:r>
              <a:rPr lang="en-US" dirty="0"/>
              <a:t/>
            </a:r>
            <a:br>
              <a:rPr lang="en-US" dirty="0"/>
            </a:br>
            <a:endParaRPr lang="en-US" dirty="0"/>
          </a:p>
        </p:txBody>
      </p:sp>
      <p:sp>
        <p:nvSpPr>
          <p:cNvPr id="6" name="Content Placeholder 5"/>
          <p:cNvSpPr>
            <a:spLocks noGrp="1"/>
          </p:cNvSpPr>
          <p:nvPr>
            <p:ph sz="quarter" idx="13"/>
          </p:nvPr>
        </p:nvSpPr>
        <p:spPr/>
        <p:txBody>
          <a:bodyPr/>
          <a:lstStyle/>
          <a:p>
            <a:endParaRPr lang="en-US" dirty="0"/>
          </a:p>
        </p:txBody>
      </p:sp>
      <p:sp>
        <p:nvSpPr>
          <p:cNvPr id="17" name="Content Placeholder 16"/>
          <p:cNvSpPr>
            <a:spLocks noGrp="1"/>
          </p:cNvSpPr>
          <p:nvPr>
            <p:ph sz="quarter" idx="14"/>
          </p:nvPr>
        </p:nvSpPr>
        <p:spPr/>
        <p:txBody>
          <a:bodyPr/>
          <a:lstStyle/>
          <a:p>
            <a:r>
              <a:rPr lang="en-US" b="1" dirty="0"/>
              <a:t>1. the horizontal and vertical motions of the object can be treated independently.</a:t>
            </a:r>
            <a:endParaRPr lang="en-US" dirty="0"/>
          </a:p>
          <a:p>
            <a:r>
              <a:rPr lang="en-US" b="1" dirty="0"/>
              <a:t>2. the horizontal acceleration is zero - motion horizontally is uniform.</a:t>
            </a:r>
            <a:endParaRPr lang="en-US" dirty="0"/>
          </a:p>
          <a:p>
            <a:r>
              <a:rPr lang="en-US" b="1" dirty="0"/>
              <a:t>3. the vertical acceleration is due only to </a:t>
            </a:r>
            <a:r>
              <a:rPr lang="en-US" b="1" dirty="0" smtClean="0"/>
              <a:t>gravity (+/- 9.8 m/s</a:t>
            </a:r>
            <a:r>
              <a:rPr lang="en-US" b="1" baseline="30000" dirty="0" smtClean="0"/>
              <a:t>2</a:t>
            </a:r>
            <a:r>
              <a:rPr lang="en-US" b="1" dirty="0" smtClean="0"/>
              <a:t>).</a:t>
            </a:r>
            <a:endParaRPr lang="en-US" dirty="0"/>
          </a:p>
          <a:p>
            <a:endParaRPr lang="en-US" dirty="0"/>
          </a:p>
        </p:txBody>
      </p:sp>
      <p:cxnSp>
        <p:nvCxnSpPr>
          <p:cNvPr id="8" name="Straight Arrow Connector 7"/>
          <p:cNvCxnSpPr/>
          <p:nvPr/>
        </p:nvCxnSpPr>
        <p:spPr>
          <a:xfrm flipV="1">
            <a:off x="882315" y="2940719"/>
            <a:ext cx="4074695" cy="16683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60017" y="2940718"/>
            <a:ext cx="0" cy="1668379"/>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82314" y="4627145"/>
            <a:ext cx="407469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a:off x="1025067" y="4079145"/>
            <a:ext cx="704850" cy="14287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45944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(c)  What is the maximum height the ball reaches</a:t>
            </a:r>
            <a:r>
              <a:rPr lang="en-US" dirty="0" smtClean="0"/>
              <a:t>?</a:t>
            </a:r>
          </a:p>
          <a:p>
            <a:r>
              <a:rPr lang="en-US" dirty="0" smtClean="0"/>
              <a:t>Only need to consider vertical here.</a:t>
            </a:r>
            <a:endParaRPr lang="en-US" dirty="0"/>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pic>
        <p:nvPicPr>
          <p:cNvPr id="8" name="Picture 7"/>
          <p:cNvPicPr>
            <a:picLocks noChangeAspect="1"/>
          </p:cNvPicPr>
          <p:nvPr/>
        </p:nvPicPr>
        <p:blipFill>
          <a:blip r:embed="rId3"/>
          <a:stretch>
            <a:fillRect/>
          </a:stretch>
        </p:blipFill>
        <p:spPr>
          <a:xfrm>
            <a:off x="7146904" y="3656182"/>
            <a:ext cx="3060786" cy="2333016"/>
          </a:xfrm>
          <a:prstGeom prst="rect">
            <a:avLst/>
          </a:prstGeom>
        </p:spPr>
      </p:pic>
    </p:spTree>
    <p:extLst>
      <p:ext uri="{BB962C8B-B14F-4D97-AF65-F5344CB8AC3E}">
        <p14:creationId xmlns:p14="http://schemas.microsoft.com/office/powerpoint/2010/main" val="2541906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(c)  What is the maximum height the ball reaches?</a:t>
            </a:r>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pic>
        <p:nvPicPr>
          <p:cNvPr id="7" name="Picture 6"/>
          <p:cNvPicPr>
            <a:picLocks noChangeAspect="1"/>
          </p:cNvPicPr>
          <p:nvPr/>
        </p:nvPicPr>
        <p:blipFill>
          <a:blip r:embed="rId3"/>
          <a:stretch>
            <a:fillRect/>
          </a:stretch>
        </p:blipFill>
        <p:spPr>
          <a:xfrm>
            <a:off x="6492895" y="3402098"/>
            <a:ext cx="4784705" cy="2200808"/>
          </a:xfrm>
          <a:prstGeom prst="rect">
            <a:avLst/>
          </a:prstGeom>
        </p:spPr>
      </p:pic>
    </p:spTree>
    <p:extLst>
      <p:ext uri="{BB962C8B-B14F-4D97-AF65-F5344CB8AC3E}">
        <p14:creationId xmlns:p14="http://schemas.microsoft.com/office/powerpoint/2010/main" val="1007922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(c)  What is the maximum height the ball reaches</a:t>
            </a:r>
            <a:r>
              <a:rPr lang="en-US" dirty="0" smtClean="0"/>
              <a:t>?</a:t>
            </a:r>
          </a:p>
          <a:p>
            <a:r>
              <a:rPr lang="en-US" dirty="0" smtClean="0"/>
              <a:t>Or</a:t>
            </a:r>
            <a:endParaRPr lang="en-US" dirty="0"/>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pic>
        <p:nvPicPr>
          <p:cNvPr id="17" name="Picture 16"/>
          <p:cNvPicPr>
            <a:picLocks noChangeAspect="1"/>
          </p:cNvPicPr>
          <p:nvPr/>
        </p:nvPicPr>
        <p:blipFill>
          <a:blip r:embed="rId3"/>
          <a:stretch>
            <a:fillRect/>
          </a:stretch>
        </p:blipFill>
        <p:spPr>
          <a:xfrm>
            <a:off x="6997668" y="3200617"/>
            <a:ext cx="4943131" cy="1757056"/>
          </a:xfrm>
          <a:prstGeom prst="rect">
            <a:avLst/>
          </a:prstGeom>
        </p:spPr>
      </p:pic>
    </p:spTree>
    <p:extLst>
      <p:ext uri="{BB962C8B-B14F-4D97-AF65-F5344CB8AC3E}">
        <p14:creationId xmlns:p14="http://schemas.microsoft.com/office/powerpoint/2010/main" val="605812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(d)  How far is the ball horizontally from the player when the ball is at its maximum height?</a:t>
            </a:r>
          </a:p>
          <a:p>
            <a:r>
              <a:rPr lang="en-US" dirty="0" smtClean="0"/>
              <a:t>Only considering horizontal direction.</a:t>
            </a:r>
            <a:endParaRPr lang="en-US" dirty="0"/>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spTree>
    <p:extLst>
      <p:ext uri="{BB962C8B-B14F-4D97-AF65-F5344CB8AC3E}">
        <p14:creationId xmlns:p14="http://schemas.microsoft.com/office/powerpoint/2010/main" val="2513171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(d)  How far is the ball horizontally from the player when the ball is at its maximum height</a:t>
            </a:r>
            <a:r>
              <a:rPr lang="en-US" dirty="0" smtClean="0"/>
              <a:t>?</a:t>
            </a:r>
            <a:endParaRPr lang="en-US" dirty="0"/>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pic>
        <p:nvPicPr>
          <p:cNvPr id="7" name="Picture 6"/>
          <p:cNvPicPr>
            <a:picLocks noChangeAspect="1"/>
          </p:cNvPicPr>
          <p:nvPr/>
        </p:nvPicPr>
        <p:blipFill>
          <a:blip r:embed="rId3"/>
          <a:stretch>
            <a:fillRect/>
          </a:stretch>
        </p:blipFill>
        <p:spPr>
          <a:xfrm>
            <a:off x="6730139" y="3515985"/>
            <a:ext cx="4013200" cy="2531280"/>
          </a:xfrm>
          <a:prstGeom prst="rect">
            <a:avLst/>
          </a:prstGeom>
        </p:spPr>
      </p:pic>
    </p:spTree>
    <p:extLst>
      <p:ext uri="{BB962C8B-B14F-4D97-AF65-F5344CB8AC3E}">
        <p14:creationId xmlns:p14="http://schemas.microsoft.com/office/powerpoint/2010/main" val="1718190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smtClean="0"/>
              <a:t>4</a:t>
            </a:r>
            <a:endParaRPr lang="en-US" dirty="0"/>
          </a:p>
        </p:txBody>
      </p:sp>
      <p:sp>
        <p:nvSpPr>
          <p:cNvPr id="3" name="Content Placeholder 2"/>
          <p:cNvSpPr>
            <a:spLocks noGrp="1"/>
          </p:cNvSpPr>
          <p:nvPr>
            <p:ph sz="quarter" idx="13"/>
          </p:nvPr>
        </p:nvSpPr>
        <p:spPr/>
        <p:txBody>
          <a:bodyPr>
            <a:normAutofit/>
          </a:bodyPr>
          <a:lstStyle/>
          <a:p>
            <a:r>
              <a:rPr lang="en-US" sz="2400" dirty="0" smtClean="0"/>
              <a:t>A player kicks a soccer ball at an upward angle of 37</a:t>
            </a:r>
            <a:r>
              <a:rPr lang="en-US" sz="2400" baseline="30000" dirty="0" smtClean="0"/>
              <a:t>o</a:t>
            </a:r>
            <a:r>
              <a:rPr lang="en-US" sz="2400" dirty="0" smtClean="0"/>
              <a:t> with the ground.  The ball leaves the player’s foot with a speed of 25 m/s.</a:t>
            </a:r>
            <a:endParaRPr lang="en-US" sz="2400" dirty="0"/>
          </a:p>
        </p:txBody>
      </p:sp>
      <p:sp>
        <p:nvSpPr>
          <p:cNvPr id="4" name="Content Placeholder 3"/>
          <p:cNvSpPr>
            <a:spLocks noGrp="1"/>
          </p:cNvSpPr>
          <p:nvPr>
            <p:ph sz="quarter" idx="14"/>
          </p:nvPr>
        </p:nvSpPr>
        <p:spPr/>
        <p:txBody>
          <a:bodyPr/>
          <a:lstStyle/>
          <a:p>
            <a:r>
              <a:rPr lang="en-US" dirty="0"/>
              <a:t>(d)  How far is the ball horizontally from the player when the ball is at its maximum height</a:t>
            </a:r>
            <a:r>
              <a:rPr lang="en-US" dirty="0" smtClean="0"/>
              <a:t>?</a:t>
            </a:r>
            <a:endParaRPr lang="en-US" dirty="0"/>
          </a:p>
        </p:txBody>
      </p:sp>
      <p:sp>
        <p:nvSpPr>
          <p:cNvPr id="9" name="Rectangle 8"/>
          <p:cNvSpPr/>
          <p:nvPr/>
        </p:nvSpPr>
        <p:spPr>
          <a:xfrm>
            <a:off x="1198011" y="6303331"/>
            <a:ext cx="4974189" cy="2581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78" y="4284240"/>
            <a:ext cx="2476500" cy="1993900"/>
          </a:xfrm>
          <a:prstGeom prst="rect">
            <a:avLst/>
          </a:prstGeom>
        </p:spPr>
      </p:pic>
      <p:cxnSp>
        <p:nvCxnSpPr>
          <p:cNvPr id="12" name="Straight Arrow Connector 11"/>
          <p:cNvCxnSpPr/>
          <p:nvPr/>
        </p:nvCxnSpPr>
        <p:spPr>
          <a:xfrm flipV="1">
            <a:off x="2751217" y="4841536"/>
            <a:ext cx="2330807" cy="14617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51217" y="6278140"/>
            <a:ext cx="2355980"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75953" y="4872009"/>
            <a:ext cx="0" cy="146179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3072080" y="5891295"/>
            <a:ext cx="557505"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5952" y="5149087"/>
            <a:ext cx="1559278" cy="523220"/>
          </a:xfrm>
          <a:prstGeom prst="rect">
            <a:avLst/>
          </a:prstGeom>
          <a:noFill/>
        </p:spPr>
        <p:txBody>
          <a:bodyPr wrap="square" rtlCol="0">
            <a:spAutoFit/>
          </a:bodyPr>
          <a:lstStyle/>
          <a:p>
            <a:r>
              <a:rPr lang="en-US" sz="2800" dirty="0" err="1" smtClean="0"/>
              <a:t>Opp</a:t>
            </a:r>
            <a:r>
              <a:rPr lang="en-US" sz="2800" dirty="0" smtClean="0"/>
              <a:t> (y)</a:t>
            </a:r>
            <a:endParaRPr lang="en-US" sz="2800" dirty="0"/>
          </a:p>
        </p:txBody>
      </p:sp>
      <p:sp>
        <p:nvSpPr>
          <p:cNvPr id="14" name="TextBox 13"/>
          <p:cNvSpPr txBox="1"/>
          <p:nvPr/>
        </p:nvSpPr>
        <p:spPr>
          <a:xfrm>
            <a:off x="3726781" y="6170793"/>
            <a:ext cx="1343102" cy="523220"/>
          </a:xfrm>
          <a:prstGeom prst="rect">
            <a:avLst/>
          </a:prstGeom>
          <a:noFill/>
        </p:spPr>
        <p:txBody>
          <a:bodyPr wrap="square" rtlCol="0">
            <a:spAutoFit/>
          </a:bodyPr>
          <a:lstStyle/>
          <a:p>
            <a:r>
              <a:rPr lang="en-US" sz="2800" dirty="0" err="1" smtClean="0"/>
              <a:t>Adj</a:t>
            </a:r>
            <a:r>
              <a:rPr lang="en-US" sz="2800" dirty="0" smtClean="0"/>
              <a:t> (x)</a:t>
            </a:r>
            <a:endParaRPr lang="en-US" sz="2800" dirty="0"/>
          </a:p>
        </p:txBody>
      </p:sp>
      <p:sp>
        <p:nvSpPr>
          <p:cNvPr id="15" name="TextBox 14"/>
          <p:cNvSpPr txBox="1"/>
          <p:nvPr/>
        </p:nvSpPr>
        <p:spPr>
          <a:xfrm>
            <a:off x="3111033" y="5948385"/>
            <a:ext cx="877078" cy="400110"/>
          </a:xfrm>
          <a:prstGeom prst="rect">
            <a:avLst/>
          </a:prstGeom>
          <a:noFill/>
        </p:spPr>
        <p:txBody>
          <a:bodyPr wrap="square" rtlCol="0">
            <a:spAutoFit/>
          </a:bodyPr>
          <a:lstStyle/>
          <a:p>
            <a:r>
              <a:rPr lang="en-US" sz="2000" dirty="0"/>
              <a:t>37</a:t>
            </a:r>
            <a:r>
              <a:rPr lang="en-US" sz="2000" baseline="30000" dirty="0"/>
              <a:t>o</a:t>
            </a:r>
            <a:endParaRPr lang="en-US" sz="2000" dirty="0"/>
          </a:p>
        </p:txBody>
      </p:sp>
      <p:sp>
        <p:nvSpPr>
          <p:cNvPr id="16" name="TextBox 15"/>
          <p:cNvSpPr txBox="1"/>
          <p:nvPr/>
        </p:nvSpPr>
        <p:spPr>
          <a:xfrm rot="19578216">
            <a:off x="2135922" y="5435262"/>
            <a:ext cx="2203386" cy="523220"/>
          </a:xfrm>
          <a:prstGeom prst="rect">
            <a:avLst/>
          </a:prstGeom>
          <a:noFill/>
        </p:spPr>
        <p:txBody>
          <a:bodyPr wrap="square" rtlCol="0">
            <a:spAutoFit/>
          </a:bodyPr>
          <a:lstStyle/>
          <a:p>
            <a:r>
              <a:rPr lang="en-US" sz="2800" b="1" dirty="0" err="1" smtClean="0"/>
              <a:t>Hyp</a:t>
            </a:r>
            <a:r>
              <a:rPr lang="en-US" sz="2800" b="1" dirty="0" smtClean="0"/>
              <a:t> 25 m/s</a:t>
            </a:r>
            <a:endParaRPr lang="en-US" sz="2800" b="1" dirty="0"/>
          </a:p>
        </p:txBody>
      </p:sp>
      <p:pic>
        <p:nvPicPr>
          <p:cNvPr id="8" name="Picture 7"/>
          <p:cNvPicPr>
            <a:picLocks noChangeAspect="1"/>
          </p:cNvPicPr>
          <p:nvPr/>
        </p:nvPicPr>
        <p:blipFill>
          <a:blip r:embed="rId3"/>
          <a:stretch>
            <a:fillRect/>
          </a:stretch>
        </p:blipFill>
        <p:spPr>
          <a:xfrm>
            <a:off x="6916001" y="3590838"/>
            <a:ext cx="3888098" cy="2352759"/>
          </a:xfrm>
          <a:prstGeom prst="rect">
            <a:avLst/>
          </a:prstGeom>
        </p:spPr>
      </p:pic>
    </p:spTree>
    <p:extLst>
      <p:ext uri="{BB962C8B-B14F-4D97-AF65-F5344CB8AC3E}">
        <p14:creationId xmlns:p14="http://schemas.microsoft.com/office/powerpoint/2010/main" val="321449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Vertical vs Horizontal calculation</a:t>
            </a:r>
            <a:endParaRPr lang="en-US" dirty="0"/>
          </a:p>
        </p:txBody>
      </p:sp>
      <p:sp>
        <p:nvSpPr>
          <p:cNvPr id="5" name="Content Placeholder 4"/>
          <p:cNvSpPr>
            <a:spLocks noGrp="1"/>
          </p:cNvSpPr>
          <p:nvPr>
            <p:ph sz="quarter" idx="13"/>
          </p:nvPr>
        </p:nvSpPr>
        <p:spPr/>
        <p:txBody>
          <a:bodyPr/>
          <a:lstStyle/>
          <a:p>
            <a:r>
              <a:rPr lang="en-US" u="sng" dirty="0" smtClean="0"/>
              <a:t>VERTICAL</a:t>
            </a:r>
          </a:p>
          <a:p>
            <a:r>
              <a:rPr lang="en-US" dirty="0"/>
              <a:t>V</a:t>
            </a:r>
            <a:r>
              <a:rPr lang="en-US" baseline="-25000" dirty="0"/>
              <a:t>0</a:t>
            </a:r>
            <a:r>
              <a:rPr lang="en-US" dirty="0"/>
              <a:t> = </a:t>
            </a:r>
            <a:r>
              <a:rPr lang="en-US" b="1" dirty="0"/>
              <a:t>+(V)(sin Θ)</a:t>
            </a:r>
            <a:r>
              <a:rPr lang="en-US" dirty="0"/>
              <a:t> </a:t>
            </a:r>
            <a:r>
              <a:rPr lang="en-US" dirty="0" smtClean="0"/>
              <a:t>=</a:t>
            </a:r>
          </a:p>
          <a:p>
            <a:r>
              <a:rPr lang="en-US" dirty="0"/>
              <a:t>V </a:t>
            </a:r>
            <a:r>
              <a:rPr lang="en-US" dirty="0" smtClean="0"/>
              <a:t>=</a:t>
            </a:r>
          </a:p>
          <a:p>
            <a:r>
              <a:rPr lang="en-US" dirty="0" smtClean="0">
                <a:latin typeface="Courier New" panose="02070309020205020404" pitchFamily="49" charset="0"/>
                <a:cs typeface="Courier New" panose="02070309020205020404" pitchFamily="49" charset="0"/>
              </a:rPr>
              <a:t> </a:t>
            </a:r>
            <a:r>
              <a:rPr lang="en-US" dirty="0"/>
              <a:t>a = </a:t>
            </a:r>
            <a:r>
              <a:rPr lang="en-US" b="1" dirty="0"/>
              <a:t>-</a:t>
            </a:r>
            <a:r>
              <a:rPr lang="en-US" b="1" i="1" dirty="0"/>
              <a:t>g</a:t>
            </a:r>
            <a:r>
              <a:rPr lang="en-US" dirty="0"/>
              <a:t> = </a:t>
            </a:r>
            <a:r>
              <a:rPr lang="en-US" b="1" i="1" dirty="0"/>
              <a:t>-9.8 m/s</a:t>
            </a:r>
            <a:r>
              <a:rPr lang="en-US" b="1" i="1" baseline="30000" dirty="0"/>
              <a:t>2</a:t>
            </a:r>
            <a:r>
              <a:rPr lang="en-US" dirty="0"/>
              <a:t> </a:t>
            </a:r>
            <a:endParaRPr lang="en-US" dirty="0" smtClean="0"/>
          </a:p>
          <a:p>
            <a:r>
              <a:rPr lang="en-US" dirty="0">
                <a:sym typeface="Symbol" panose="05050102010706020507" pitchFamily="18" charset="2"/>
              </a:rPr>
              <a:t></a:t>
            </a:r>
            <a:r>
              <a:rPr lang="en-US" dirty="0"/>
              <a:t>t </a:t>
            </a:r>
            <a:r>
              <a:rPr lang="en-US" dirty="0" smtClean="0"/>
              <a:t>=</a:t>
            </a:r>
          </a:p>
          <a:p>
            <a:r>
              <a:rPr lang="en-US" dirty="0">
                <a:sym typeface="Symbol" panose="05050102010706020507" pitchFamily="18" charset="2"/>
              </a:rPr>
              <a:t></a:t>
            </a:r>
            <a:r>
              <a:rPr lang="en-US" dirty="0"/>
              <a:t>X =</a:t>
            </a:r>
            <a:endParaRPr lang="en-US" dirty="0" smtClean="0">
              <a:latin typeface="Courier New" panose="02070309020205020404" pitchFamily="49" charset="0"/>
              <a:cs typeface="Courier New" panose="02070309020205020404" pitchFamily="49" charset="0"/>
            </a:endParaRPr>
          </a:p>
          <a:p>
            <a:endParaRPr lang="en-US" dirty="0"/>
          </a:p>
        </p:txBody>
      </p:sp>
      <p:sp>
        <p:nvSpPr>
          <p:cNvPr id="6" name="Content Placeholder 5"/>
          <p:cNvSpPr>
            <a:spLocks noGrp="1"/>
          </p:cNvSpPr>
          <p:nvPr>
            <p:ph sz="quarter" idx="14"/>
          </p:nvPr>
        </p:nvSpPr>
        <p:spPr/>
        <p:txBody>
          <a:bodyPr/>
          <a:lstStyle/>
          <a:p>
            <a:r>
              <a:rPr lang="en-US" u="sng" dirty="0" smtClean="0"/>
              <a:t>HORIZONTAL</a:t>
            </a:r>
          </a:p>
          <a:p>
            <a:r>
              <a:rPr lang="en-US" dirty="0"/>
              <a:t>V</a:t>
            </a:r>
            <a:r>
              <a:rPr lang="en-US" baseline="-25000" dirty="0"/>
              <a:t>0</a:t>
            </a:r>
            <a:r>
              <a:rPr lang="en-US" dirty="0"/>
              <a:t> = </a:t>
            </a:r>
            <a:r>
              <a:rPr lang="en-US" b="1" dirty="0"/>
              <a:t>+(V)(cos Θ)</a:t>
            </a:r>
            <a:r>
              <a:rPr lang="en-US" dirty="0"/>
              <a:t> </a:t>
            </a:r>
            <a:r>
              <a:rPr lang="en-US" dirty="0" smtClean="0"/>
              <a:t>=</a:t>
            </a:r>
          </a:p>
          <a:p>
            <a:r>
              <a:rPr lang="en-US" dirty="0"/>
              <a:t>V = </a:t>
            </a:r>
            <a:r>
              <a:rPr lang="en-US" b="1" dirty="0"/>
              <a:t>+(V)(cos Θ)</a:t>
            </a:r>
            <a:r>
              <a:rPr lang="en-US" dirty="0"/>
              <a:t> </a:t>
            </a:r>
            <a:r>
              <a:rPr lang="en-US" dirty="0" smtClean="0"/>
              <a:t>=</a:t>
            </a:r>
          </a:p>
          <a:p>
            <a:r>
              <a:rPr lang="en-US" dirty="0"/>
              <a:t>a = </a:t>
            </a:r>
            <a:r>
              <a:rPr lang="en-US" b="1" dirty="0" smtClean="0"/>
              <a:t>0</a:t>
            </a:r>
            <a:endParaRPr lang="en-US" dirty="0" smtClean="0"/>
          </a:p>
          <a:p>
            <a:r>
              <a:rPr lang="en-US" dirty="0">
                <a:sym typeface="Symbol" panose="05050102010706020507" pitchFamily="18" charset="2"/>
              </a:rPr>
              <a:t></a:t>
            </a:r>
            <a:r>
              <a:rPr lang="en-US" dirty="0"/>
              <a:t>t </a:t>
            </a:r>
            <a:r>
              <a:rPr lang="en-US" dirty="0" smtClean="0"/>
              <a:t>=</a:t>
            </a:r>
          </a:p>
          <a:p>
            <a:r>
              <a:rPr lang="en-US" dirty="0">
                <a:sym typeface="Symbol" panose="05050102010706020507" pitchFamily="18" charset="2"/>
              </a:rPr>
              <a:t></a:t>
            </a:r>
            <a:r>
              <a:rPr lang="en-US" dirty="0"/>
              <a:t>X =</a:t>
            </a:r>
          </a:p>
        </p:txBody>
      </p:sp>
      <p:cxnSp>
        <p:nvCxnSpPr>
          <p:cNvPr id="10" name="Straight Arrow Connector 9"/>
          <p:cNvCxnSpPr/>
          <p:nvPr/>
        </p:nvCxnSpPr>
        <p:spPr>
          <a:xfrm flipV="1">
            <a:off x="3238500" y="4533900"/>
            <a:ext cx="2647950" cy="1905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188013" y="4191000"/>
            <a:ext cx="955487" cy="400110"/>
          </a:xfrm>
          <a:prstGeom prst="rect">
            <a:avLst/>
          </a:prstGeom>
        </p:spPr>
        <p:txBody>
          <a:bodyPr wrap="square">
            <a:spAutoFit/>
          </a:bodyPr>
          <a:lstStyle/>
          <a:p>
            <a:r>
              <a:rPr lang="en-US" sz="2000" b="1" dirty="0" smtClean="0">
                <a:solidFill>
                  <a:schemeClr val="accent1">
                    <a:lumMod val="75000"/>
                  </a:schemeClr>
                </a:solidFill>
                <a:latin typeface="Arial" panose="020B0604020202020204" pitchFamily="34" charset="0"/>
                <a:cs typeface="Arial" panose="020B0604020202020204" pitchFamily="34" charset="0"/>
                <a:sym typeface="Symbol" panose="05050102010706020507" pitchFamily="18" charset="2"/>
              </a:rPr>
              <a:t>equal</a:t>
            </a:r>
            <a:endParaRPr lang="en-US" sz="2000" b="1" dirty="0">
              <a:solidFill>
                <a:schemeClr val="accent1">
                  <a:lumMod val="75000"/>
                </a:schemeClr>
              </a:solidFill>
            </a:endParaRPr>
          </a:p>
        </p:txBody>
      </p:sp>
      <p:sp>
        <p:nvSpPr>
          <p:cNvPr id="3" name="Right Brace 2"/>
          <p:cNvSpPr/>
          <p:nvPr/>
        </p:nvSpPr>
        <p:spPr>
          <a:xfrm>
            <a:off x="8887326" y="3064041"/>
            <a:ext cx="882316" cy="1080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9769642" y="2791326"/>
            <a:ext cx="1660358" cy="1200329"/>
          </a:xfrm>
          <a:prstGeom prst="rect">
            <a:avLst/>
          </a:prstGeom>
          <a:noFill/>
        </p:spPr>
        <p:txBody>
          <a:bodyPr wrap="square" rtlCol="0">
            <a:spAutoFit/>
          </a:bodyPr>
          <a:lstStyle/>
          <a:p>
            <a:r>
              <a:rPr lang="en-US" sz="2400" b="1" dirty="0" smtClean="0">
                <a:ln w="0"/>
                <a:solidFill>
                  <a:schemeClr val="accent1"/>
                </a:solidFill>
                <a:effectLst>
                  <a:outerShdw blurRad="38100" dist="25400" dir="5400000" algn="ctr" rotWithShape="0">
                    <a:srgbClr val="6E747A">
                      <a:alpha val="43000"/>
                    </a:srgbClr>
                  </a:outerShdw>
                </a:effectLst>
              </a:rPr>
              <a:t>Speed is the same throughout</a:t>
            </a:r>
            <a:endParaRPr lang="en-US" sz="2400" b="1" dirty="0">
              <a:ln w="0"/>
              <a:solidFill>
                <a:schemeClr val="accent1"/>
              </a:solidFill>
              <a:effectLst>
                <a:outerShdw blurRad="38100" dist="25400" dir="5400000" algn="ctr" rotWithShape="0">
                  <a:srgbClr val="6E747A">
                    <a:alpha val="43000"/>
                  </a:srgbClr>
                </a:outerShdw>
              </a:effectLst>
            </a:endParaRPr>
          </a:p>
        </p:txBody>
      </p:sp>
      <p:cxnSp>
        <p:nvCxnSpPr>
          <p:cNvPr id="9" name="Straight Connector 8"/>
          <p:cNvCxnSpPr/>
          <p:nvPr/>
        </p:nvCxnSpPr>
        <p:spPr>
          <a:xfrm flipH="1">
            <a:off x="2534058" y="1943725"/>
            <a:ext cx="3869" cy="846733"/>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0778" y="2370691"/>
            <a:ext cx="1007706"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31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Vertical and Horizontal similarities</a:t>
            </a:r>
            <a:endParaRPr lang="en-US" sz="4400" dirty="0"/>
          </a:p>
        </p:txBody>
      </p:sp>
      <p:sp>
        <p:nvSpPr>
          <p:cNvPr id="5" name="Content Placeholder 4"/>
          <p:cNvSpPr>
            <a:spLocks noGrp="1"/>
          </p:cNvSpPr>
          <p:nvPr>
            <p:ph sz="quarter" idx="13"/>
          </p:nvPr>
        </p:nvSpPr>
        <p:spPr/>
        <p:txBody>
          <a:bodyPr/>
          <a:lstStyle/>
          <a:p>
            <a:r>
              <a:rPr lang="en-US" sz="3200" dirty="0"/>
              <a:t>Time, launch speed, and launch angle are the same for both HORIZONTAL and VERTICAL data.</a:t>
            </a:r>
          </a:p>
          <a:p>
            <a:endParaRPr lang="en-US" dirty="0"/>
          </a:p>
        </p:txBody>
      </p:sp>
    </p:spTree>
    <p:extLst>
      <p:ext uri="{BB962C8B-B14F-4D97-AF65-F5344CB8AC3E}">
        <p14:creationId xmlns:p14="http://schemas.microsoft.com/office/powerpoint/2010/main" val="2715746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Vertical and Horizontal similarities</a:t>
            </a:r>
          </a:p>
        </p:txBody>
      </p:sp>
      <p:sp>
        <p:nvSpPr>
          <p:cNvPr id="5" name="Content Placeholder 4"/>
          <p:cNvSpPr>
            <a:spLocks noGrp="1"/>
          </p:cNvSpPr>
          <p:nvPr>
            <p:ph sz="quarter" idx="13"/>
          </p:nvPr>
        </p:nvSpPr>
        <p:spPr/>
        <p:txBody>
          <a:bodyPr/>
          <a:lstStyle/>
          <a:p>
            <a:r>
              <a:rPr lang="en-US" dirty="0"/>
              <a:t>The time in the air is determined by the </a:t>
            </a:r>
            <a:r>
              <a:rPr lang="en-US" i="1" u="sng" dirty="0"/>
              <a:t>vertical motion</a:t>
            </a:r>
            <a:r>
              <a:rPr lang="en-US" dirty="0"/>
              <a:t>, but you can find time in the air if you are given horizontal distance and horizontal speed</a:t>
            </a:r>
            <a:r>
              <a:rPr lang="en-US" dirty="0" smtClean="0"/>
              <a:t>.</a:t>
            </a:r>
          </a:p>
          <a:p>
            <a:r>
              <a:rPr lang="en-US" dirty="0"/>
              <a:t>If the object is released from a moving platform then V = speed of moving platform and Θ = angle of velocity vector of moving platform.</a:t>
            </a:r>
          </a:p>
          <a:p>
            <a:endParaRPr lang="en-US" dirty="0"/>
          </a:p>
        </p:txBody>
      </p:sp>
      <p:sp>
        <p:nvSpPr>
          <p:cNvPr id="6" name="Content Placeholder 5"/>
          <p:cNvSpPr>
            <a:spLocks noGrp="1"/>
          </p:cNvSpPr>
          <p:nvPr>
            <p:ph sz="quarter" idx="14"/>
          </p:nvPr>
        </p:nvSpPr>
        <p:spPr/>
        <p:txBody>
          <a:bodyPr>
            <a:normAutofit lnSpcReduction="10000"/>
          </a:bodyPr>
          <a:lstStyle/>
          <a:p>
            <a:r>
              <a:rPr lang="en-US" dirty="0"/>
              <a:t>If the TO and FROM positions are at the same altitude then vertical </a:t>
            </a:r>
            <a:r>
              <a:rPr lang="en-US" dirty="0" err="1"/>
              <a:t>V</a:t>
            </a:r>
            <a:r>
              <a:rPr lang="en-US" baseline="-25000" dirty="0" err="1"/>
              <a:t>f</a:t>
            </a:r>
            <a:r>
              <a:rPr lang="en-US" dirty="0"/>
              <a:t> = -vertical V</a:t>
            </a:r>
            <a:r>
              <a:rPr lang="en-US" baseline="-25000" dirty="0"/>
              <a:t>0</a:t>
            </a:r>
            <a:r>
              <a:rPr lang="en-US" dirty="0"/>
              <a:t>, vertical </a:t>
            </a:r>
            <a:r>
              <a:rPr lang="en-US" dirty="0">
                <a:sym typeface="Symbol" panose="05050102010706020507" pitchFamily="18" charset="2"/>
              </a:rPr>
              <a:t></a:t>
            </a:r>
            <a:r>
              <a:rPr lang="en-US" dirty="0"/>
              <a:t>X = 0, and the time to the object’s highest point is 1/2 the time from the FROM position to the TO position.</a:t>
            </a:r>
          </a:p>
          <a:p>
            <a:r>
              <a:rPr lang="en-US" dirty="0"/>
              <a:t>If the object is projected </a:t>
            </a:r>
            <a:r>
              <a:rPr lang="en-US" dirty="0" smtClean="0"/>
              <a:t>upward, </a:t>
            </a:r>
            <a:r>
              <a:rPr lang="en-US" dirty="0"/>
              <a:t>then at the object's </a:t>
            </a:r>
            <a:r>
              <a:rPr lang="en-US" b="1" dirty="0"/>
              <a:t>highest point </a:t>
            </a:r>
            <a:r>
              <a:rPr lang="en-US" dirty="0"/>
              <a:t>its </a:t>
            </a:r>
            <a:r>
              <a:rPr lang="en-US" u="sng" dirty="0"/>
              <a:t>vertical V = </a:t>
            </a:r>
            <a:r>
              <a:rPr lang="en-US" u="sng" dirty="0" smtClean="0"/>
              <a:t>0</a:t>
            </a:r>
            <a:r>
              <a:rPr lang="en-US" dirty="0" smtClean="0"/>
              <a:t>.</a:t>
            </a:r>
            <a:endParaRPr lang="en-US" dirty="0"/>
          </a:p>
        </p:txBody>
      </p:sp>
    </p:spTree>
    <p:extLst>
      <p:ext uri="{BB962C8B-B14F-4D97-AF65-F5344CB8AC3E}">
        <p14:creationId xmlns:p14="http://schemas.microsoft.com/office/powerpoint/2010/main" val="280365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(a)  For how much time will the ball move upward?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spTree>
    <p:extLst>
      <p:ext uri="{BB962C8B-B14F-4D97-AF65-F5344CB8AC3E}">
        <p14:creationId xmlns:p14="http://schemas.microsoft.com/office/powerpoint/2010/main" val="88856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1</a:t>
            </a:r>
            <a:endParaRPr lang="en-US" dirty="0"/>
          </a:p>
        </p:txBody>
      </p:sp>
      <p:sp>
        <p:nvSpPr>
          <p:cNvPr id="3" name="Content Placeholder 2"/>
          <p:cNvSpPr>
            <a:spLocks noGrp="1"/>
          </p:cNvSpPr>
          <p:nvPr>
            <p:ph sz="quarter" idx="13"/>
          </p:nvPr>
        </p:nvSpPr>
        <p:spPr/>
        <p:txBody>
          <a:bodyPr>
            <a:normAutofit/>
          </a:bodyPr>
          <a:lstStyle/>
          <a:p>
            <a:r>
              <a:rPr lang="en-US" sz="2400" dirty="0"/>
              <a:t>I throw a ball straight upward.  The ball leaves my hand with a speed of 25 m/s.</a:t>
            </a:r>
          </a:p>
        </p:txBody>
      </p:sp>
      <p:sp>
        <p:nvSpPr>
          <p:cNvPr id="4" name="Content Placeholder 3"/>
          <p:cNvSpPr>
            <a:spLocks noGrp="1"/>
          </p:cNvSpPr>
          <p:nvPr>
            <p:ph sz="quarter" idx="14"/>
          </p:nvPr>
        </p:nvSpPr>
        <p:spPr/>
        <p:txBody>
          <a:bodyPr/>
          <a:lstStyle/>
          <a:p>
            <a:r>
              <a:rPr lang="en-US" dirty="0"/>
              <a:t>(a)  For how much time will the ball move upward?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74" y="3752470"/>
            <a:ext cx="2991476" cy="2889766"/>
          </a:xfrm>
          <a:prstGeom prst="rect">
            <a:avLst/>
          </a:prstGeom>
        </p:spPr>
      </p:pic>
      <p:pic>
        <p:nvPicPr>
          <p:cNvPr id="6" name="Picture 5"/>
          <p:cNvPicPr>
            <a:picLocks noChangeAspect="1"/>
          </p:cNvPicPr>
          <p:nvPr/>
        </p:nvPicPr>
        <p:blipFill rotWithShape="1">
          <a:blip r:embed="rId3"/>
          <a:srcRect l="1563" t="3089" r="670" b="6819"/>
          <a:stretch/>
        </p:blipFill>
        <p:spPr>
          <a:xfrm>
            <a:off x="6896100" y="3181350"/>
            <a:ext cx="2781300" cy="2800350"/>
          </a:xfrm>
          <a:prstGeom prst="rect">
            <a:avLst/>
          </a:prstGeom>
        </p:spPr>
      </p:pic>
    </p:spTree>
    <p:extLst>
      <p:ext uri="{BB962C8B-B14F-4D97-AF65-F5344CB8AC3E}">
        <p14:creationId xmlns:p14="http://schemas.microsoft.com/office/powerpoint/2010/main" val="136869195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901</TotalTime>
  <Words>2505</Words>
  <Application>Microsoft Office PowerPoint</Application>
  <PresentationFormat>Widescreen</PresentationFormat>
  <Paragraphs>217</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Courier New</vt:lpstr>
      <vt:lpstr>Symbol</vt:lpstr>
      <vt:lpstr>Tw Cen MT</vt:lpstr>
      <vt:lpstr>Droplet</vt:lpstr>
      <vt:lpstr>Projectile Motion</vt:lpstr>
      <vt:lpstr>Projectile motion problems</vt:lpstr>
      <vt:lpstr>Use this procedure for objects that were launched at an angle other than 90o with the ground and then move only under the influence of gravity.   </vt:lpstr>
      <vt:lpstr>The most important ideas for projectile motion are: </vt:lpstr>
      <vt:lpstr>Vertical vs Horizontal calculation</vt:lpstr>
      <vt:lpstr>Vertical and Horizontal similarities</vt:lpstr>
      <vt:lpstr>Vertical and Horizontal similarities</vt:lpstr>
      <vt:lpstr>Example Problem 1</vt:lpstr>
      <vt:lpstr>Example Problem 1</vt:lpstr>
      <vt:lpstr>Example Problem 1</vt:lpstr>
      <vt:lpstr>Example Problem 1</vt:lpstr>
      <vt:lpstr>Example Problem 1</vt:lpstr>
      <vt:lpstr>Example Problem 1</vt:lpstr>
      <vt:lpstr>Example Problem 1</vt:lpstr>
      <vt:lpstr>Example Problem 1</vt:lpstr>
      <vt:lpstr>Example Problem 1</vt:lpstr>
      <vt:lpstr>Example Problem 1</vt:lpstr>
      <vt:lpstr>Example Problem 1</vt:lpstr>
      <vt:lpstr>Example Problem 2</vt:lpstr>
      <vt:lpstr>Example Problem 2</vt:lpstr>
      <vt:lpstr>Example Problem 2</vt:lpstr>
      <vt:lpstr>Example Problem 2</vt:lpstr>
      <vt:lpstr>Example Problem 2</vt:lpstr>
      <vt:lpstr>Example Problem 2</vt:lpstr>
      <vt:lpstr>Example Problem 3</vt:lpstr>
      <vt:lpstr>Example Problem 3</vt:lpstr>
      <vt:lpstr>Example Problem 3</vt:lpstr>
      <vt:lpstr>Example Problem 3</vt:lpstr>
      <vt:lpstr>Example Problem 3</vt:lpstr>
      <vt:lpstr>Example Problem 3</vt:lpstr>
      <vt:lpstr>Example Problem 3</vt:lpstr>
      <vt:lpstr>Example Problem 3</vt:lpstr>
      <vt:lpstr>Example Problem 4</vt:lpstr>
      <vt:lpstr>Example Problem 4</vt:lpstr>
      <vt:lpstr>Example Problem 4</vt:lpstr>
      <vt:lpstr>Example Problem 4</vt:lpstr>
      <vt:lpstr>Example Problem 4</vt:lpstr>
      <vt:lpstr>Example Problem 4</vt:lpstr>
      <vt:lpstr>Example Problem 4</vt:lpstr>
      <vt:lpstr>Example Problem 4</vt:lpstr>
      <vt:lpstr>Example Problem 4</vt:lpstr>
      <vt:lpstr>Example Problem 4</vt:lpstr>
      <vt:lpstr>Example Problem 4</vt:lpstr>
      <vt:lpstr>Example Problem 4</vt:lpstr>
      <vt:lpstr>Example Problem 4</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Projectile Motion</dc:title>
  <dc:creator>Rowland Webb</dc:creator>
  <cp:lastModifiedBy>Rowland Webb</cp:lastModifiedBy>
  <cp:revision>24</cp:revision>
  <dcterms:created xsi:type="dcterms:W3CDTF">2016-09-13T12:05:26Z</dcterms:created>
  <dcterms:modified xsi:type="dcterms:W3CDTF">2016-09-15T18:37:01Z</dcterms:modified>
</cp:coreProperties>
</file>