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vs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Work, Work , Work, Work, Work ….., I got the Power!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done on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When the speed of the object increases, the kinetic energy of the object increases.  </a:t>
            </a:r>
            <a:endParaRPr lang="en-US" sz="1800" dirty="0" smtClean="0">
              <a:latin typeface="Arial Black" panose="020B0A04020102020204" pitchFamily="34" charset="0"/>
            </a:endParaRPr>
          </a:p>
          <a:p>
            <a:r>
              <a:rPr lang="en-US" sz="1800" dirty="0" smtClean="0">
                <a:latin typeface="Arial Black" panose="020B0A04020102020204" pitchFamily="34" charset="0"/>
              </a:rPr>
              <a:t>The </a:t>
            </a:r>
            <a:r>
              <a:rPr lang="en-US" sz="1800" dirty="0">
                <a:latin typeface="Arial Black" panose="020B0A04020102020204" pitchFamily="34" charset="0"/>
              </a:rPr>
              <a:t>work done on the object is </a:t>
            </a:r>
            <a:r>
              <a:rPr lang="en-US" sz="1800" b="1" dirty="0">
                <a:latin typeface="Arial Black" panose="020B0A04020102020204" pitchFamily="34" charset="0"/>
              </a:rPr>
              <a:t>positive work</a:t>
            </a:r>
            <a:r>
              <a:rPr lang="en-US" sz="1800" dirty="0">
                <a:latin typeface="Arial Black" panose="020B0A04020102020204" pitchFamily="34" charset="0"/>
              </a:rPr>
              <a:t>. </a:t>
            </a:r>
            <a:endParaRPr lang="en-US" sz="1800" dirty="0" smtClean="0">
              <a:latin typeface="Arial Black" panose="020B0A04020102020204" pitchFamily="34" charset="0"/>
            </a:endParaRPr>
          </a:p>
          <a:p>
            <a:r>
              <a:rPr lang="en-US" sz="1800" dirty="0" smtClean="0">
                <a:latin typeface="Arial Black" panose="020B0A04020102020204" pitchFamily="34" charset="0"/>
              </a:rPr>
              <a:t>Positive </a:t>
            </a:r>
            <a:r>
              <a:rPr lang="en-US" sz="1800" dirty="0">
                <a:latin typeface="Arial Black" panose="020B0A04020102020204" pitchFamily="34" charset="0"/>
              </a:rPr>
              <a:t>work gives energy to the object.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When the speed of the object decreases, the kinetic energy of the object decreases.  </a:t>
            </a:r>
            <a:endParaRPr lang="en-US" sz="1800" dirty="0" smtClean="0">
              <a:latin typeface="Arial Black" panose="020B0A04020102020204" pitchFamily="34" charset="0"/>
            </a:endParaRPr>
          </a:p>
          <a:p>
            <a:r>
              <a:rPr lang="en-US" sz="1800" dirty="0" smtClean="0">
                <a:latin typeface="Arial Black" panose="020B0A04020102020204" pitchFamily="34" charset="0"/>
              </a:rPr>
              <a:t>The </a:t>
            </a:r>
            <a:r>
              <a:rPr lang="en-US" sz="1800" dirty="0">
                <a:latin typeface="Arial Black" panose="020B0A04020102020204" pitchFamily="34" charset="0"/>
              </a:rPr>
              <a:t>work done on the object is </a:t>
            </a:r>
            <a:r>
              <a:rPr lang="en-US" sz="1800" b="1" dirty="0">
                <a:latin typeface="Arial Black" panose="020B0A04020102020204" pitchFamily="34" charset="0"/>
              </a:rPr>
              <a:t>negative work</a:t>
            </a:r>
            <a:r>
              <a:rPr lang="en-US" sz="1800" dirty="0">
                <a:latin typeface="Arial Black" panose="020B0A04020102020204" pitchFamily="34" charset="0"/>
              </a:rPr>
              <a:t>. </a:t>
            </a:r>
            <a:endParaRPr lang="en-US" sz="1800" dirty="0" smtClean="0">
              <a:latin typeface="Arial Black" panose="020B0A04020102020204" pitchFamily="34" charset="0"/>
            </a:endParaRPr>
          </a:p>
          <a:p>
            <a:r>
              <a:rPr lang="en-US" sz="1800" dirty="0" smtClean="0">
                <a:latin typeface="Arial Black" panose="020B0A04020102020204" pitchFamily="34" charset="0"/>
              </a:rPr>
              <a:t> </a:t>
            </a:r>
            <a:r>
              <a:rPr lang="en-US" sz="1800" dirty="0">
                <a:latin typeface="Arial Black" panose="020B0A04020102020204" pitchFamily="34" charset="0"/>
              </a:rPr>
              <a:t>Negative work takes energy from the object.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done on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Work by a force is given a positive sign if the force tries to speed up the object.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b="1" dirty="0">
                <a:latin typeface="Arial Black" panose="020B0A04020102020204" pitchFamily="34" charset="0"/>
              </a:rPr>
              <a:t>Work by a force is given a negative sign if the force tries to slow the object.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686560"/>
            <a:ext cx="5086538" cy="3881120"/>
          </a:xfrm>
        </p:spPr>
        <p:txBody>
          <a:bodyPr>
            <a:normAutofit fontScale="47500" lnSpcReduction="20000"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Signs on work by certain forces</a:t>
            </a:r>
            <a:r>
              <a:rPr lang="en-US" sz="2500" dirty="0" smtClean="0">
                <a:latin typeface="Arial Black" panose="020B0A04020102020204" pitchFamily="34" charset="0"/>
              </a:rPr>
              <a:t>:</a:t>
            </a:r>
          </a:p>
          <a:p>
            <a:pPr marL="0" indent="0">
              <a:buNone/>
            </a:pPr>
            <a:endParaRPr lang="en-US" sz="2500" dirty="0">
              <a:latin typeface="Arial Black" panose="020B0A04020102020204" pitchFamily="34" charset="0"/>
            </a:endParaRPr>
          </a:p>
          <a:p>
            <a:pPr lvl="1"/>
            <a:r>
              <a:rPr lang="en-US" sz="2500" dirty="0" smtClean="0">
                <a:latin typeface="Arial Black" panose="020B0A04020102020204" pitchFamily="34" charset="0"/>
              </a:rPr>
              <a:t>Work </a:t>
            </a:r>
            <a:r>
              <a:rPr lang="en-US" sz="2500" dirty="0">
                <a:latin typeface="Arial Black" panose="020B0A04020102020204" pitchFamily="34" charset="0"/>
              </a:rPr>
              <a:t>by </a:t>
            </a:r>
            <a:r>
              <a:rPr lang="en-US" sz="2500" b="1" dirty="0">
                <a:latin typeface="Arial Black" panose="020B0A04020102020204" pitchFamily="34" charset="0"/>
              </a:rPr>
              <a:t>friction</a:t>
            </a:r>
            <a:r>
              <a:rPr lang="en-US" sz="2500" dirty="0">
                <a:latin typeface="Arial Black" panose="020B0A04020102020204" pitchFamily="34" charset="0"/>
              </a:rPr>
              <a:t> is 	ALWAYS negative.</a:t>
            </a:r>
          </a:p>
          <a:p>
            <a:pPr lvl="1"/>
            <a:r>
              <a:rPr lang="en-US" sz="2500" dirty="0" smtClean="0">
                <a:latin typeface="Arial Black" panose="020B0A04020102020204" pitchFamily="34" charset="0"/>
              </a:rPr>
              <a:t>Work </a:t>
            </a:r>
            <a:r>
              <a:rPr lang="en-US" sz="2500" dirty="0">
                <a:latin typeface="Arial Black" panose="020B0A04020102020204" pitchFamily="34" charset="0"/>
              </a:rPr>
              <a:t>by </a:t>
            </a:r>
            <a:r>
              <a:rPr lang="en-US" sz="2500" b="1" dirty="0">
                <a:latin typeface="Arial Black" panose="020B0A04020102020204" pitchFamily="34" charset="0"/>
              </a:rPr>
              <a:t>gravity</a:t>
            </a:r>
            <a:r>
              <a:rPr lang="en-US" sz="2500" dirty="0">
                <a:latin typeface="Arial Black" panose="020B0A04020102020204" pitchFamily="34" charset="0"/>
              </a:rPr>
              <a:t> is	positive if the object </a:t>
            </a:r>
            <a:r>
              <a:rPr lang="en-US" sz="2500" dirty="0" smtClean="0">
                <a:latin typeface="Arial Black" panose="020B0A04020102020204" pitchFamily="34" charset="0"/>
              </a:rPr>
              <a:t>			moves </a:t>
            </a:r>
            <a:r>
              <a:rPr lang="en-US" sz="2500" dirty="0">
                <a:latin typeface="Arial Black" panose="020B0A04020102020204" pitchFamily="34" charset="0"/>
              </a:rPr>
              <a:t>downward.</a:t>
            </a:r>
          </a:p>
          <a:p>
            <a:r>
              <a:rPr lang="en-US" sz="2500" dirty="0" smtClean="0">
                <a:latin typeface="Arial Black" panose="020B0A04020102020204" pitchFamily="34" charset="0"/>
              </a:rPr>
              <a:t>	</a:t>
            </a:r>
            <a:r>
              <a:rPr lang="en-US" sz="2500" dirty="0">
                <a:latin typeface="Arial Black" panose="020B0A04020102020204" pitchFamily="34" charset="0"/>
              </a:rPr>
              <a:t>		</a:t>
            </a:r>
            <a:r>
              <a:rPr lang="en-US" sz="2500" dirty="0" smtClean="0">
                <a:latin typeface="Arial Black" panose="020B0A04020102020204" pitchFamily="34" charset="0"/>
              </a:rPr>
              <a:t>negative </a:t>
            </a:r>
            <a:r>
              <a:rPr lang="en-US" sz="2500" dirty="0">
                <a:latin typeface="Arial Black" panose="020B0A04020102020204" pitchFamily="34" charset="0"/>
              </a:rPr>
              <a:t>if </a:t>
            </a:r>
            <a:r>
              <a:rPr lang="en-US" sz="2500" dirty="0" smtClean="0">
                <a:latin typeface="Arial Black" panose="020B0A04020102020204" pitchFamily="34" charset="0"/>
              </a:rPr>
              <a:t>the 				object </a:t>
            </a:r>
            <a:r>
              <a:rPr lang="en-US" sz="2500" dirty="0">
                <a:latin typeface="Arial Black" panose="020B0A04020102020204" pitchFamily="34" charset="0"/>
              </a:rPr>
              <a:t>moves </a:t>
            </a:r>
            <a:r>
              <a:rPr lang="en-US" sz="2500" dirty="0" smtClean="0">
                <a:latin typeface="Arial Black" panose="020B0A04020102020204" pitchFamily="34" charset="0"/>
              </a:rPr>
              <a:t>				upward</a:t>
            </a:r>
            <a:r>
              <a:rPr lang="en-US" sz="2500" dirty="0">
                <a:latin typeface="Arial Black" panose="020B0A04020102020204" pitchFamily="34" charset="0"/>
              </a:rPr>
              <a:t>.</a:t>
            </a:r>
          </a:p>
          <a:p>
            <a:pPr lvl="1"/>
            <a:r>
              <a:rPr lang="en-US" sz="2500" dirty="0" smtClean="0">
                <a:latin typeface="Arial Black" panose="020B0A04020102020204" pitchFamily="34" charset="0"/>
              </a:rPr>
              <a:t>Work </a:t>
            </a:r>
            <a:r>
              <a:rPr lang="en-US" sz="2500" dirty="0">
                <a:latin typeface="Arial Black" panose="020B0A04020102020204" pitchFamily="34" charset="0"/>
              </a:rPr>
              <a:t>by a </a:t>
            </a:r>
            <a:r>
              <a:rPr lang="en-US" sz="2500" b="1" dirty="0">
                <a:latin typeface="Arial Black" panose="020B0A04020102020204" pitchFamily="34" charset="0"/>
              </a:rPr>
              <a:t>spring</a:t>
            </a:r>
            <a:r>
              <a:rPr lang="en-US" sz="2500" dirty="0">
                <a:latin typeface="Arial Black" panose="020B0A04020102020204" pitchFamily="34" charset="0"/>
              </a:rPr>
              <a:t> is	positive if the spring </a:t>
            </a:r>
            <a:r>
              <a:rPr lang="en-US" sz="2500" dirty="0" smtClean="0">
                <a:latin typeface="Arial Black" panose="020B0A04020102020204" pitchFamily="34" charset="0"/>
              </a:rPr>
              <a:t>			pushes </a:t>
            </a:r>
            <a:r>
              <a:rPr lang="en-US" sz="2500" dirty="0">
                <a:latin typeface="Arial Black" panose="020B0A04020102020204" pitchFamily="34" charset="0"/>
              </a:rPr>
              <a:t>or pulls in </a:t>
            </a:r>
            <a:r>
              <a:rPr lang="en-US" sz="2500" dirty="0" smtClean="0">
                <a:latin typeface="Arial Black" panose="020B0A04020102020204" pitchFamily="34" charset="0"/>
              </a:rPr>
              <a:t>			the direction </a:t>
            </a:r>
            <a:r>
              <a:rPr lang="en-US" sz="2500" dirty="0">
                <a:latin typeface="Arial Black" panose="020B0A04020102020204" pitchFamily="34" charset="0"/>
              </a:rPr>
              <a:t>the </a:t>
            </a:r>
            <a:r>
              <a:rPr lang="en-US" sz="2500" dirty="0" smtClean="0">
                <a:latin typeface="Arial Black" panose="020B0A04020102020204" pitchFamily="34" charset="0"/>
              </a:rPr>
              <a:t>				object moves</a:t>
            </a:r>
            <a:r>
              <a:rPr lang="en-US" sz="2500" dirty="0">
                <a:latin typeface="Arial Black" panose="020B0A04020102020204" pitchFamily="34" charset="0"/>
              </a:rPr>
              <a:t>.</a:t>
            </a:r>
          </a:p>
          <a:p>
            <a:r>
              <a:rPr lang="en-US" sz="2500" dirty="0">
                <a:latin typeface="Arial Black" panose="020B0A04020102020204" pitchFamily="34" charset="0"/>
              </a:rPr>
              <a:t>			</a:t>
            </a:r>
            <a:r>
              <a:rPr lang="en-US" sz="2500" dirty="0" smtClean="0">
                <a:latin typeface="Arial Black" panose="020B0A04020102020204" pitchFamily="34" charset="0"/>
              </a:rPr>
              <a:t>negative </a:t>
            </a:r>
            <a:r>
              <a:rPr lang="en-US" sz="2500" dirty="0">
                <a:latin typeface="Arial Black" panose="020B0A04020102020204" pitchFamily="34" charset="0"/>
              </a:rPr>
              <a:t>if the </a:t>
            </a:r>
            <a:r>
              <a:rPr lang="en-US" sz="2500" dirty="0" smtClean="0">
                <a:latin typeface="Arial Black" panose="020B0A04020102020204" pitchFamily="34" charset="0"/>
              </a:rPr>
              <a:t>				spring </a:t>
            </a:r>
            <a:r>
              <a:rPr lang="en-US" sz="2500" dirty="0">
                <a:latin typeface="Arial Black" panose="020B0A04020102020204" pitchFamily="34" charset="0"/>
              </a:rPr>
              <a:t>pushes or </a:t>
            </a:r>
            <a:r>
              <a:rPr lang="en-US" sz="2500" dirty="0" smtClean="0">
                <a:latin typeface="Arial Black" panose="020B0A04020102020204" pitchFamily="34" charset="0"/>
              </a:rPr>
              <a:t>				pulls </a:t>
            </a:r>
            <a:r>
              <a:rPr lang="en-US" sz="2500" dirty="0">
                <a:latin typeface="Arial Black" panose="020B0A04020102020204" pitchFamily="34" charset="0"/>
              </a:rPr>
              <a:t>opposite the </a:t>
            </a:r>
            <a:r>
              <a:rPr lang="en-US" sz="2500" dirty="0" smtClean="0">
                <a:latin typeface="Arial Black" panose="020B0A04020102020204" pitchFamily="34" charset="0"/>
              </a:rPr>
              <a:t>			direction </a:t>
            </a:r>
            <a:r>
              <a:rPr lang="en-US" sz="2500" dirty="0">
                <a:latin typeface="Arial Black" panose="020B0A04020102020204" pitchFamily="34" charset="0"/>
              </a:rPr>
              <a:t>the object </a:t>
            </a:r>
            <a:r>
              <a:rPr lang="en-US" sz="2500" dirty="0" smtClean="0">
                <a:latin typeface="Arial Black" panose="020B0A04020102020204" pitchFamily="34" charset="0"/>
              </a:rPr>
              <a:t>			moves</a:t>
            </a:r>
            <a:r>
              <a:rPr lang="en-US" sz="2500" dirty="0">
                <a:latin typeface="Arial Black" panose="020B0A040201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4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Power is defined as the rate at which work is done or the rate at which energy is transformed.  The unit of power is </a:t>
            </a:r>
            <a:r>
              <a:rPr lang="en-US" u="sng" dirty="0">
                <a:latin typeface="Arial Black" panose="020B0A04020102020204" pitchFamily="34" charset="0"/>
              </a:rPr>
              <a:t>joules per second</a:t>
            </a:r>
            <a:r>
              <a:rPr lang="en-US" dirty="0">
                <a:latin typeface="Arial Black" panose="020B0A04020102020204" pitchFamily="34" charset="0"/>
              </a:rPr>
              <a:t>.  This combination of units is given its own name, the </a:t>
            </a:r>
            <a:r>
              <a:rPr lang="en-US" u="sng" dirty="0">
                <a:latin typeface="Arial Black" panose="020B0A04020102020204" pitchFamily="34" charset="0"/>
              </a:rPr>
              <a:t>watt</a:t>
            </a:r>
            <a:r>
              <a:rPr lang="en-US" dirty="0">
                <a:latin typeface="Arial Black" panose="020B0A04020102020204" pitchFamily="34" charset="0"/>
              </a:rPr>
              <a:t>, whose symbol is </a:t>
            </a:r>
            <a:r>
              <a:rPr lang="en-US" u="sng" dirty="0">
                <a:latin typeface="Arial Black" panose="020B0A04020102020204" pitchFamily="34" charset="0"/>
              </a:rPr>
              <a:t>W</a:t>
            </a:r>
            <a:r>
              <a:rPr lang="en-US" dirty="0">
                <a:latin typeface="Arial Black" panose="020B0A04020102020204" pitchFamily="34" charset="0"/>
              </a:rPr>
              <a:t>.  Power is calculated by the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Power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𝑤𝑜𝑟𝑘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US" dirty="0" smtClean="0">
                    <a:latin typeface="Arial Black" panose="020B0A04020102020204" pitchFamily="34" charset="0"/>
                  </a:rPr>
                  <a:t> or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>
                  <a:latin typeface="Arial Black" panose="020B0A04020102020204" pitchFamily="34" charset="0"/>
                </a:endParaRPr>
              </a:p>
              <a:p>
                <a:r>
                  <a:rPr lang="en-US" sz="1600" dirty="0" smtClean="0">
                    <a:latin typeface="Arial Black" panose="020B0A04020102020204" pitchFamily="34" charset="0"/>
                  </a:rPr>
                  <a:t>P – power in watts, w</a:t>
                </a:r>
              </a:p>
              <a:p>
                <a:r>
                  <a:rPr lang="en-US" sz="1600" dirty="0" smtClean="0">
                    <a:latin typeface="Arial Black" panose="020B0A04020102020204" pitchFamily="34" charset="0"/>
                  </a:rPr>
                  <a:t>W – work in joules, j</a:t>
                </a:r>
              </a:p>
              <a:p>
                <a:r>
                  <a:rPr lang="en-US" sz="1600" dirty="0" smtClean="0">
                    <a:latin typeface="Arial Black" panose="020B0A04020102020204" pitchFamily="34" charset="0"/>
                  </a:rPr>
                  <a:t>T – time to do work in seconds, s</a:t>
                </a:r>
                <a:endParaRPr lang="en-US" sz="16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4"/>
                <a:stretch>
                  <a:fillRect l="-2754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4000" y="960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84960"/>
            <a:ext cx="5088714" cy="4023360"/>
          </a:xfrm>
        </p:spPr>
        <p:txBody>
          <a:bodyPr>
            <a:normAutofit fontScale="92500"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The “power” usually means the power output of an object which does the work.  The object that does the work must exert a force on a moving object</a:t>
            </a:r>
            <a:r>
              <a:rPr lang="en-US" sz="16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IF object </a:t>
            </a:r>
            <a:r>
              <a:rPr lang="en-US" sz="1600" b="1" dirty="0">
                <a:latin typeface="Arial Black" panose="020B0A04020102020204" pitchFamily="34" charset="0"/>
              </a:rPr>
              <a:t>A</a:t>
            </a:r>
            <a:r>
              <a:rPr lang="en-US" sz="1600" dirty="0">
                <a:latin typeface="Arial Black" panose="020B0A04020102020204" pitchFamily="34" charset="0"/>
              </a:rPr>
              <a:t> exerts a force on object </a:t>
            </a:r>
            <a:r>
              <a:rPr lang="en-US" sz="1600" b="1" dirty="0">
                <a:latin typeface="Arial Black" panose="020B0A04020102020204" pitchFamily="34" charset="0"/>
              </a:rPr>
              <a:t>B</a:t>
            </a:r>
            <a:r>
              <a:rPr lang="en-US" sz="1600" dirty="0">
                <a:latin typeface="Arial Black" panose="020B0A04020102020204" pitchFamily="34" charset="0"/>
              </a:rPr>
              <a:t> AND object </a:t>
            </a:r>
            <a:r>
              <a:rPr lang="en-US" sz="1600" b="1" dirty="0">
                <a:latin typeface="Arial Black" panose="020B0A04020102020204" pitchFamily="34" charset="0"/>
              </a:rPr>
              <a:t>B</a:t>
            </a:r>
            <a:r>
              <a:rPr lang="en-US" sz="1600" dirty="0">
                <a:latin typeface="Arial Black" panose="020B0A04020102020204" pitchFamily="34" charset="0"/>
              </a:rPr>
              <a:t> moves </a:t>
            </a:r>
            <a:r>
              <a:rPr lang="en-US" sz="1600" i="1" dirty="0">
                <a:latin typeface="Arial Black" panose="020B0A04020102020204" pitchFamily="34" charset="0"/>
              </a:rPr>
              <a:t>at constant speed</a:t>
            </a:r>
            <a:r>
              <a:rPr lang="en-US" sz="1600" dirty="0">
                <a:latin typeface="Arial Black" panose="020B0A04020102020204" pitchFamily="34" charset="0"/>
              </a:rPr>
              <a:t> THEN the power output of object </a:t>
            </a:r>
            <a:r>
              <a:rPr lang="en-US" sz="1600" b="1" dirty="0">
                <a:latin typeface="Arial Black" panose="020B0A04020102020204" pitchFamily="34" charset="0"/>
              </a:rPr>
              <a:t>A</a:t>
            </a:r>
            <a:r>
              <a:rPr lang="en-US" sz="1600" dirty="0">
                <a:latin typeface="Arial Black" panose="020B0A04020102020204" pitchFamily="34" charset="0"/>
              </a:rPr>
              <a:t> can be calculated using the following equation</a:t>
            </a:r>
            <a:r>
              <a:rPr lang="en-US" sz="1600" dirty="0" smtClean="0">
                <a:latin typeface="Arial Black" panose="020B0A04020102020204" pitchFamily="34" charset="0"/>
              </a:rPr>
              <a:t>:</a:t>
            </a:r>
          </a:p>
          <a:p>
            <a:r>
              <a:rPr lang="en-US" sz="1700" b="1" dirty="0">
                <a:latin typeface="Arial Black" panose="020B0A04020102020204" pitchFamily="34" charset="0"/>
              </a:rPr>
              <a:t>power output of object A = (force of object A)(constant speed of object B</a:t>
            </a:r>
            <a:r>
              <a:rPr lang="en-US" sz="1700" b="1" dirty="0" smtClean="0">
                <a:latin typeface="Arial Black" panose="020B0A04020102020204" pitchFamily="34" charset="0"/>
              </a:rPr>
              <a:t>).</a:t>
            </a:r>
            <a:endParaRPr lang="en-US" sz="1700" dirty="0">
              <a:latin typeface="Arial Black" panose="020B0A04020102020204" pitchFamily="34" charset="0"/>
            </a:endParaRPr>
          </a:p>
          <a:p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584960"/>
            <a:ext cx="5086538" cy="402336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Power is the </a:t>
            </a:r>
            <a:r>
              <a:rPr lang="en-US" sz="1800" i="1" u="sng" dirty="0">
                <a:latin typeface="Arial Black" panose="020B0A04020102020204" pitchFamily="34" charset="0"/>
              </a:rPr>
              <a:t>rate</a:t>
            </a:r>
            <a:r>
              <a:rPr lang="en-US" sz="1800" dirty="0">
                <a:latin typeface="Arial Black" panose="020B0A04020102020204" pitchFamily="34" charset="0"/>
              </a:rPr>
              <a:t> at which work is done by an object. </a:t>
            </a:r>
            <a:endParaRPr lang="en-US" sz="1800" dirty="0" smtClean="0">
              <a:latin typeface="Arial Black" panose="020B0A04020102020204" pitchFamily="34" charset="0"/>
            </a:endParaRPr>
          </a:p>
          <a:p>
            <a:r>
              <a:rPr lang="en-US" sz="1800" b="1" dirty="0">
                <a:latin typeface="Arial Black" panose="020B0A04020102020204" pitchFamily="34" charset="0"/>
              </a:rPr>
              <a:t>More power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b="1" dirty="0">
                <a:latin typeface="Arial Black" panose="020B0A04020102020204" pitchFamily="34" charset="0"/>
              </a:rPr>
              <a:t>means more work in the same amount of time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b="1" dirty="0">
                <a:latin typeface="Arial Black" panose="020B0A04020102020204" pitchFamily="34" charset="0"/>
              </a:rPr>
              <a:t>or less time to do the same amount of work.</a:t>
            </a:r>
            <a:r>
              <a:rPr lang="en-US" sz="1800" dirty="0">
                <a:latin typeface="Arial Black" panose="020B0A04020102020204" pitchFamily="34" charset="0"/>
              </a:rPr>
              <a:t>  </a:t>
            </a:r>
          </a:p>
          <a:p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4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25600"/>
            <a:ext cx="5088714" cy="3748985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Power does not relate directly to force.  A less powerful motor may be able to produce a </a:t>
            </a:r>
            <a:r>
              <a:rPr lang="en-US" sz="1600" dirty="0" smtClean="0">
                <a:latin typeface="Arial Black" panose="020B0A04020102020204" pitchFamily="34" charset="0"/>
              </a:rPr>
              <a:t>larger </a:t>
            </a:r>
            <a:r>
              <a:rPr lang="en-US" sz="1600" dirty="0">
                <a:latin typeface="Arial Black" panose="020B0A04020102020204" pitchFamily="34" charset="0"/>
              </a:rPr>
              <a:t>force</a:t>
            </a:r>
            <a:r>
              <a:rPr lang="en-US" sz="16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sz="1600" dirty="0">
                <a:latin typeface="Arial Black" panose="020B0A04020102020204" pitchFamily="34" charset="0"/>
              </a:rPr>
              <a:t>The size of the force a device can produce is determined by the design of the device.  An electric toothbrush may be fairly powerful.  The toothbrush produces a small force but moves the bristles of the brush at high speed.  The work done may be small but the time to do the work is small also.</a:t>
            </a:r>
          </a:p>
          <a:p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483360"/>
            <a:ext cx="5086538" cy="389122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The power of a motor does not increase as the time of operation increases.  The rate at which work is done remains constant.  Operating a motor for a longer amount of time increase the amount of WORK the motor does.</a:t>
            </a:r>
          </a:p>
        </p:txBody>
      </p:sp>
    </p:spTree>
    <p:extLst>
      <p:ext uri="{BB962C8B-B14F-4D97-AF65-F5344CB8AC3E}">
        <p14:creationId xmlns:p14="http://schemas.microsoft.com/office/powerpoint/2010/main" val="288837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Right Triangle 4"/>
          <p:cNvSpPr/>
          <p:nvPr/>
        </p:nvSpPr>
        <p:spPr>
          <a:xfrm flipH="1">
            <a:off x="6836497" y="3718989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6885469" y="3931307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61760" y="4246880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503401" y="3718988"/>
            <a:ext cx="761167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1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(a)  How much work does force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  <a:t>P</a:t>
            </a:r>
            <a:r>
              <a:rPr lang="en-US" sz="1800" dirty="0">
                <a:latin typeface="Arial Black" panose="020B0A04020102020204" pitchFamily="34" charset="0"/>
              </a:rPr>
              <a:t> do in pulling the object up the ramp?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42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(a)  How much work does force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  <a:t>P</a:t>
            </a:r>
            <a:r>
              <a:rPr lang="en-US" sz="1800" dirty="0">
                <a:latin typeface="Arial Black" panose="020B0A04020102020204" pitchFamily="34" charset="0"/>
              </a:rPr>
              <a:t> do in pulling the object up the ramp?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 = </a:t>
            </a:r>
            <a:r>
              <a:rPr lang="en-US" dirty="0" err="1" smtClean="0">
                <a:latin typeface="Arial Black" panose="020B0A04020102020204" pitchFamily="34" charset="0"/>
              </a:rPr>
              <a:t>Fd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Assume the force is parallel to the surface, so </a:t>
            </a:r>
            <a:r>
              <a:rPr lang="el-GR" dirty="0" smtClean="0">
                <a:latin typeface="Arial Black" panose="020B0A04020102020204" pitchFamily="34" charset="0"/>
              </a:rPr>
              <a:t>Θ</a:t>
            </a:r>
            <a:r>
              <a:rPr lang="en-US" dirty="0" smtClean="0">
                <a:latin typeface="Arial Black" panose="020B0A04020102020204" pitchFamily="34" charset="0"/>
              </a:rPr>
              <a:t>=0.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31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(a)  How much work does force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  <a:t>P</a:t>
            </a:r>
            <a:r>
              <a:rPr lang="en-US" sz="1800" dirty="0">
                <a:latin typeface="Arial Black" panose="020B0A04020102020204" pitchFamily="34" charset="0"/>
              </a:rPr>
              <a:t> do in pulling the object up the ramp?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 = </a:t>
            </a:r>
            <a:r>
              <a:rPr lang="en-US" dirty="0" err="1" smtClean="0">
                <a:latin typeface="Arial Black" panose="020B0A04020102020204" pitchFamily="34" charset="0"/>
              </a:rPr>
              <a:t>Fd</a:t>
            </a:r>
            <a:r>
              <a:rPr lang="en-US" dirty="0" smtClean="0">
                <a:latin typeface="Arial Black" panose="020B0A04020102020204" pitchFamily="34" charset="0"/>
              </a:rPr>
              <a:t> = (200N)(20m)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9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(b)  What was the power output of force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  <a:t>P</a:t>
            </a:r>
            <a:r>
              <a:rPr lang="en-US" sz="1800" dirty="0">
                <a:latin typeface="Arial Black" panose="020B0A04020102020204" pitchFamily="34" charset="0"/>
              </a:rPr>
              <a:t>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1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The product of the magnitudes of the component of a force along the direction of displacement and the displacement.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0160" y="1758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1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(b)  What was the power output of force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  <a:t>P</a:t>
            </a:r>
            <a:r>
              <a:rPr lang="en-US" sz="1800" dirty="0">
                <a:latin typeface="Arial Black" panose="020B0A04020102020204" pitchFamily="34" charset="0"/>
              </a:rPr>
              <a:t>?</a:t>
            </a:r>
            <a:endParaRPr 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P </a:t>
                </a:r>
                <a:r>
                  <a:rPr lang="en-US" sz="3200" dirty="0" smtClean="0">
                    <a:latin typeface="Arial Black" panose="020B0A040201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 smtClean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86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(b)  What was the power output of force </a:t>
            </a: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  <a:t>P</a:t>
            </a:r>
            <a:r>
              <a:rPr lang="en-US" sz="1800" dirty="0">
                <a:latin typeface="Arial Black" panose="020B0A04020102020204" pitchFamily="34" charset="0"/>
              </a:rPr>
              <a:t>?</a:t>
            </a:r>
            <a:endParaRPr 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P </a:t>
                </a:r>
                <a:r>
                  <a:rPr lang="en-US" sz="3200" dirty="0" smtClean="0">
                    <a:latin typeface="Arial Black" panose="020B0A040201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 Black" panose="020B0A04020102020204" pitchFamily="34" charset="0"/>
                  </a:rPr>
                  <a:t> </a:t>
                </a:r>
                <a:r>
                  <a:rPr lang="en-US" sz="3200" dirty="0">
                    <a:latin typeface="Arial Black" panose="020B0A040201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 Black" panose="020B0A040201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00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(c)  How much work does </a:t>
            </a:r>
            <a:r>
              <a:rPr lang="en-US" sz="1800" dirty="0">
                <a:solidFill>
                  <a:srgbClr val="00B0F0"/>
                </a:solidFill>
                <a:latin typeface="Arial Black" panose="020B0A04020102020204" pitchFamily="34" charset="0"/>
              </a:rPr>
              <a:t>friction</a:t>
            </a:r>
            <a:r>
              <a:rPr lang="en-US" sz="1800" dirty="0">
                <a:latin typeface="Arial Black" panose="020B0A04020102020204" pitchFamily="34" charset="0"/>
              </a:rPr>
              <a:t>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12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(c)  How much work does </a:t>
            </a:r>
            <a:r>
              <a:rPr lang="en-US" sz="1800" dirty="0">
                <a:solidFill>
                  <a:srgbClr val="00B0F0"/>
                </a:solidFill>
                <a:latin typeface="Arial Black" panose="020B0A04020102020204" pitchFamily="34" charset="0"/>
              </a:rPr>
              <a:t>friction</a:t>
            </a:r>
            <a:r>
              <a:rPr lang="en-US" sz="1800" dirty="0">
                <a:latin typeface="Arial Black" panose="020B0A04020102020204" pitchFamily="34" charset="0"/>
              </a:rPr>
              <a:t>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 = </a:t>
            </a:r>
            <a:r>
              <a:rPr lang="en-US" sz="2400" dirty="0" err="1">
                <a:latin typeface="Arial Black" panose="020B0A04020102020204" pitchFamily="34" charset="0"/>
              </a:rPr>
              <a:t>Fd</a:t>
            </a:r>
            <a:r>
              <a:rPr lang="en-US" sz="2400" dirty="0">
                <a:latin typeface="Arial Black" panose="020B0A04020102020204" pitchFamily="34" charset="0"/>
              </a:rPr>
              <a:t> = 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636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(c)  How much work does </a:t>
            </a:r>
            <a:r>
              <a:rPr lang="en-US" sz="1800" dirty="0">
                <a:solidFill>
                  <a:srgbClr val="00B0F0"/>
                </a:solidFill>
                <a:latin typeface="Arial Black" panose="020B0A04020102020204" pitchFamily="34" charset="0"/>
              </a:rPr>
              <a:t>friction</a:t>
            </a:r>
            <a:r>
              <a:rPr lang="en-US" sz="1800" dirty="0">
                <a:latin typeface="Arial Black" panose="020B0A04020102020204" pitchFamily="34" charset="0"/>
              </a:rPr>
              <a:t>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W = </a:t>
            </a:r>
            <a:r>
              <a:rPr lang="en-US" sz="2400" dirty="0" err="1">
                <a:latin typeface="Arial Black" panose="020B0A04020102020204" pitchFamily="34" charset="0"/>
              </a:rPr>
              <a:t>Fd</a:t>
            </a:r>
            <a:r>
              <a:rPr lang="en-US" sz="2400" dirty="0">
                <a:latin typeface="Arial Black" panose="020B0A04020102020204" pitchFamily="34" charset="0"/>
              </a:rPr>
              <a:t> = </a:t>
            </a:r>
            <a:r>
              <a:rPr lang="en-US" sz="2400" dirty="0" smtClean="0">
                <a:latin typeface="Arial Black" panose="020B0A04020102020204" pitchFamily="34" charset="0"/>
              </a:rPr>
              <a:t>(-100N</a:t>
            </a:r>
            <a:r>
              <a:rPr lang="en-US" sz="2400" dirty="0">
                <a:latin typeface="Arial Black" panose="020B0A04020102020204" pitchFamily="34" charset="0"/>
              </a:rPr>
              <a:t>)(20m)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53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(d)  How much work does gravity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96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(d)  How much work does gravity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 = mg</a:t>
            </a:r>
            <a:r>
              <a:rPr lang="el-GR" sz="3200" dirty="0">
                <a:latin typeface="Arial Black" panose="020B0A04020102020204" pitchFamily="34" charset="0"/>
              </a:rPr>
              <a:t>Δ</a:t>
            </a:r>
            <a:r>
              <a:rPr lang="en-US" sz="3200" dirty="0">
                <a:latin typeface="Arial Black" panose="020B0A04020102020204" pitchFamily="34" charset="0"/>
              </a:rPr>
              <a:t>h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96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(d)  How much work does gravity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W = mg</a:t>
                </a:r>
                <a:r>
                  <a:rPr lang="el-GR" dirty="0">
                    <a:latin typeface="Arial Black" panose="020B0A04020102020204" pitchFamily="34" charset="0"/>
                  </a:rPr>
                  <a:t>Δ</a:t>
                </a:r>
                <a:r>
                  <a:rPr lang="en-US" dirty="0" smtClean="0">
                    <a:latin typeface="Arial Black" panose="020B0A04020102020204" pitchFamily="34" charset="0"/>
                  </a:rPr>
                  <a:t>h </a:t>
                </a:r>
              </a:p>
              <a:p>
                <a:r>
                  <a:rPr lang="en-US" sz="2800" dirty="0" smtClean="0">
                    <a:latin typeface="Arial Black" panose="020B0A04020102020204" pitchFamily="34" charset="0"/>
                  </a:rPr>
                  <a:t>= (10 kg)(9.8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 Black" panose="020B0A04020102020204" pitchFamily="34" charset="0"/>
                  </a:rPr>
                  <a:t> )(20m)</a:t>
                </a:r>
                <a:r>
                  <a:rPr lang="en-US" dirty="0" smtClean="0">
                    <a:latin typeface="Arial Black" panose="020B0A04020102020204" pitchFamily="34" charset="0"/>
                  </a:rPr>
                  <a:t> </a:t>
                </a:r>
                <a:endParaRPr lang="en-US" dirty="0">
                  <a:latin typeface="Arial Black" panose="020B0A04020102020204" pitchFamily="34" charset="0"/>
                </a:endParaRPr>
              </a:p>
              <a:p>
                <a:endParaRPr lang="en-US" sz="3200" dirty="0" smtClean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4431" t="-4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64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(e)  How much work does the normal force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401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(e)  How much work does the normal force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Always zero!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Work done by a force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 force can do work on an object if the object moves while the force acts on the object. 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It </a:t>
            </a:r>
            <a:r>
              <a:rPr lang="en-US" dirty="0">
                <a:latin typeface="Arial Black" panose="020B0A04020102020204" pitchFamily="34" charset="0"/>
              </a:rPr>
              <a:t>is possible for a force to do </a:t>
            </a:r>
            <a:r>
              <a:rPr lang="en-US" u="sng" dirty="0">
                <a:latin typeface="Arial Black" panose="020B0A04020102020204" pitchFamily="34" charset="0"/>
              </a:rPr>
              <a:t>NO</a:t>
            </a:r>
            <a:r>
              <a:rPr lang="en-US" dirty="0">
                <a:latin typeface="Arial Black" panose="020B0A04020102020204" pitchFamily="34" charset="0"/>
              </a:rPr>
              <a:t> work even though the force acts on a moving object.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If the force tends to make the object change speed, (slow down or speed up) then the force does work on the object.  </a:t>
            </a:r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Work </a:t>
            </a:r>
            <a:r>
              <a:rPr lang="en-US" dirty="0">
                <a:latin typeface="Arial Black" panose="020B0A04020102020204" pitchFamily="34" charset="0"/>
              </a:rPr>
              <a:t>is a method of transferring energy from one object (the object that does the work) to another object (the object on which the work is done).</a:t>
            </a:r>
          </a:p>
        </p:txBody>
      </p:sp>
    </p:spTree>
    <p:extLst>
      <p:ext uri="{BB962C8B-B14F-4D97-AF65-F5344CB8AC3E}">
        <p14:creationId xmlns:p14="http://schemas.microsoft.com/office/powerpoint/2010/main" val="1929140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(f)   How much work does force P do against friction?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3200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861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(f)   How much work does force P do against friction?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Force P can only do work against the work that is present via friction.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25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(f)   How much work does force P do against friction?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Force P can only do work against the work that is present via friction.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5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(g)  How much work does force P do against gravity?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Force P can only do work against the work that is present via gravity.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48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(h)  How much work is done on the box?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 Black" panose="020B0A04020102020204" pitchFamily="34" charset="0"/>
              </a:rPr>
              <a:t>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total</a:t>
            </a:r>
            <a:r>
              <a:rPr lang="en-US" sz="2400" dirty="0" smtClean="0">
                <a:latin typeface="Arial Black" panose="020B0A04020102020204" pitchFamily="34" charset="0"/>
              </a:rPr>
              <a:t> = </a:t>
            </a:r>
            <a:r>
              <a:rPr lang="en-US" sz="2400" dirty="0" err="1" smtClean="0">
                <a:latin typeface="Arial Black" panose="020B0A04020102020204" pitchFamily="34" charset="0"/>
              </a:rPr>
              <a:t>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P</a:t>
            </a:r>
            <a:r>
              <a:rPr lang="en-US" sz="2400" dirty="0" err="1" smtClean="0">
                <a:latin typeface="Arial Black" panose="020B0A04020102020204" pitchFamily="34" charset="0"/>
              </a:rPr>
              <a:t>+W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f</a:t>
            </a:r>
            <a:r>
              <a:rPr lang="en-US" sz="2400" dirty="0" err="1" smtClean="0">
                <a:latin typeface="Arial Black" panose="020B0A04020102020204" pitchFamily="34" charset="0"/>
              </a:rPr>
              <a:t>+W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G</a:t>
            </a:r>
            <a:endParaRPr lang="en-US" sz="2400" baseline="-25000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41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(h)  How much work is done on the box?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ial Black" panose="020B0A04020102020204" pitchFamily="34" charset="0"/>
              </a:rPr>
              <a:t>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total</a:t>
            </a:r>
            <a:r>
              <a:rPr lang="en-US" sz="2400" dirty="0" smtClean="0">
                <a:latin typeface="Arial Black" panose="020B0A04020102020204" pitchFamily="34" charset="0"/>
              </a:rPr>
              <a:t> = </a:t>
            </a:r>
            <a:r>
              <a:rPr lang="en-US" sz="2400" dirty="0" err="1" smtClean="0">
                <a:latin typeface="Arial Black" panose="020B0A04020102020204" pitchFamily="34" charset="0"/>
              </a:rPr>
              <a:t>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P</a:t>
            </a:r>
            <a:r>
              <a:rPr lang="en-US" sz="2400" dirty="0" err="1" smtClean="0">
                <a:latin typeface="Arial Black" panose="020B0A04020102020204" pitchFamily="34" charset="0"/>
              </a:rPr>
              <a:t>+W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f</a:t>
            </a:r>
            <a:r>
              <a:rPr lang="en-US" sz="2400" dirty="0" err="1" smtClean="0">
                <a:latin typeface="Arial Black" panose="020B0A04020102020204" pitchFamily="34" charset="0"/>
              </a:rPr>
              <a:t>+W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G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= 4000J – 2000J – 784J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17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</a:t>
            </a:r>
            <a:r>
              <a:rPr lang="en-US" sz="1800" dirty="0" err="1">
                <a:latin typeface="Arial Black" panose="020B0A04020102020204" pitchFamily="34" charset="0"/>
              </a:rPr>
              <a:t>i</a:t>
            </a:r>
            <a:r>
              <a:rPr lang="en-US" sz="1800" dirty="0">
                <a:latin typeface="Arial Black" panose="020B0A04020102020204" pitchFamily="34" charset="0"/>
              </a:rPr>
              <a:t>)   What was the CHANGE in the KE of the box from the bottom to the top of the ramp?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56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</a:t>
            </a:r>
            <a:r>
              <a:rPr lang="en-US" sz="1800" dirty="0" err="1">
                <a:latin typeface="Arial Black" panose="020B0A04020102020204" pitchFamily="34" charset="0"/>
              </a:rPr>
              <a:t>i</a:t>
            </a:r>
            <a:r>
              <a:rPr lang="en-US" sz="1800" dirty="0">
                <a:latin typeface="Arial Black" panose="020B0A04020102020204" pitchFamily="34" charset="0"/>
              </a:rPr>
              <a:t>)   What was the CHANGE in the KE of the box from the bottom to the top of the ramp?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</a:t>
            </a:r>
            <a:r>
              <a:rPr lang="en-US" sz="2400" baseline="-25000" dirty="0" err="1" smtClean="0">
                <a:latin typeface="Arial Black" panose="020B0A04020102020204" pitchFamily="34" charset="0"/>
              </a:rPr>
              <a:t>total</a:t>
            </a:r>
            <a:r>
              <a:rPr lang="en-US" sz="2400" dirty="0" smtClean="0">
                <a:latin typeface="Arial Black" panose="020B0A04020102020204" pitchFamily="34" charset="0"/>
              </a:rPr>
              <a:t> = </a:t>
            </a:r>
            <a:r>
              <a:rPr lang="el-GR" sz="2400" dirty="0" smtClean="0">
                <a:latin typeface="Arial Black" panose="020B0A04020102020204" pitchFamily="34" charset="0"/>
              </a:rPr>
              <a:t>Δ</a:t>
            </a:r>
            <a:r>
              <a:rPr lang="en-US" sz="2400" dirty="0" smtClean="0">
                <a:latin typeface="Arial Black" panose="020B0A04020102020204" pitchFamily="34" charset="0"/>
              </a:rPr>
              <a:t>KE </a:t>
            </a: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= </a:t>
            </a:r>
            <a:r>
              <a:rPr lang="en-US" sz="2400" b="1" dirty="0" err="1">
                <a:latin typeface="Arial Black" panose="020B0A04020102020204" pitchFamily="34" charset="0"/>
              </a:rPr>
              <a:t>KE</a:t>
            </a:r>
            <a:r>
              <a:rPr lang="en-US" sz="2400" b="1" baseline="-25000" dirty="0" err="1">
                <a:latin typeface="Arial Black" panose="020B0A04020102020204" pitchFamily="34" charset="0"/>
              </a:rPr>
              <a:t>after</a:t>
            </a:r>
            <a:r>
              <a:rPr lang="en-US" sz="2400" b="1" baseline="-25000" dirty="0">
                <a:latin typeface="Arial Black" panose="020B0A04020102020204" pitchFamily="34" charset="0"/>
              </a:rPr>
              <a:t> work</a:t>
            </a:r>
            <a:r>
              <a:rPr lang="en-US" sz="2400" b="1" dirty="0">
                <a:latin typeface="Arial Black" panose="020B0A04020102020204" pitchFamily="34" charset="0"/>
              </a:rPr>
              <a:t> – KE </a:t>
            </a:r>
            <a:r>
              <a:rPr lang="en-US" sz="2400" b="1" baseline="-25000" dirty="0">
                <a:latin typeface="Arial Black" panose="020B0A04020102020204" pitchFamily="34" charset="0"/>
              </a:rPr>
              <a:t>before </a:t>
            </a:r>
            <a:r>
              <a:rPr lang="en-US" sz="2400" b="1" baseline="-25000" dirty="0" smtClean="0">
                <a:latin typeface="Arial Black" panose="020B0A04020102020204" pitchFamily="34" charset="0"/>
              </a:rPr>
              <a:t>work</a:t>
            </a:r>
          </a:p>
          <a:p>
            <a:pPr marL="0" indent="0">
              <a:buNone/>
            </a:pPr>
            <a:r>
              <a:rPr lang="en-US" sz="2400" b="1" dirty="0" smtClean="0"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latin typeface="Arial Black" panose="020B0A04020102020204" pitchFamily="34" charset="0"/>
              </a:rPr>
              <a:t>= 1216 J</a:t>
            </a:r>
            <a:endParaRPr lang="en-US" sz="2800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5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(j)   What was the KE of the box at the bottom of the ramp?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 0 (@ rest) </a:t>
            </a:r>
          </a:p>
          <a:p>
            <a:pPr marL="0" indent="0">
              <a:buNone/>
            </a:pPr>
            <a:endParaRPr lang="en-US" sz="2400" dirty="0" smtClean="0">
              <a:latin typeface="Arial Black" panose="020B0A040201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03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(k)  What is the KE of the box at the top of the ramp?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 W = 1216 J</a:t>
            </a:r>
          </a:p>
        </p:txBody>
      </p:sp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6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Work by any force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25600"/>
            <a:ext cx="5088714" cy="3748985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The work done by a force </a:t>
            </a:r>
            <a:r>
              <a:rPr lang="en-US" sz="1600" dirty="0" smtClean="0">
                <a:latin typeface="Arial Black" panose="020B0A04020102020204" pitchFamily="34" charset="0"/>
              </a:rPr>
              <a:t>:</a:t>
            </a:r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1600" dirty="0" smtClean="0">
                <a:latin typeface="Arial Black" panose="020B0A04020102020204" pitchFamily="34" charset="0"/>
              </a:rPr>
              <a:t>W = FD (cos </a:t>
            </a:r>
            <a:r>
              <a:rPr lang="el-GR" sz="1600" dirty="0" smtClean="0">
                <a:latin typeface="Arial Black" panose="020B0A04020102020204" pitchFamily="34" charset="0"/>
              </a:rPr>
              <a:t>Θ</a:t>
            </a:r>
            <a:r>
              <a:rPr lang="en-US" sz="1600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en-US" sz="1600" i="1" dirty="0" smtClean="0">
                <a:latin typeface="Arial Black" panose="020B0A04020102020204" pitchFamily="34" charset="0"/>
              </a:rPr>
              <a:t>W</a:t>
            </a:r>
            <a:r>
              <a:rPr lang="en-US" sz="1600" dirty="0" smtClean="0">
                <a:latin typeface="Arial Black" panose="020B0A04020102020204" pitchFamily="34" charset="0"/>
              </a:rPr>
              <a:t> </a:t>
            </a:r>
            <a:r>
              <a:rPr lang="en-US" sz="1600" dirty="0">
                <a:latin typeface="Arial Black" panose="020B0A04020102020204" pitchFamily="34" charset="0"/>
              </a:rPr>
              <a:t>– work in joules</a:t>
            </a:r>
          </a:p>
          <a:p>
            <a:r>
              <a:rPr lang="en-US" sz="1600" i="1" dirty="0">
                <a:latin typeface="Arial Black" panose="020B0A04020102020204" pitchFamily="34" charset="0"/>
              </a:rPr>
              <a:t>F</a:t>
            </a:r>
            <a:r>
              <a:rPr lang="en-US" sz="1600" dirty="0">
                <a:latin typeface="Arial Black" panose="020B0A04020102020204" pitchFamily="34" charset="0"/>
              </a:rPr>
              <a:t> – size of the force on the object in </a:t>
            </a:r>
            <a:r>
              <a:rPr lang="en-US" sz="1600" dirty="0" err="1">
                <a:latin typeface="Arial Black" panose="020B0A04020102020204" pitchFamily="34" charset="0"/>
              </a:rPr>
              <a:t>newtons</a:t>
            </a:r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sz="1600" i="1" dirty="0">
                <a:latin typeface="Arial Black" panose="020B0A04020102020204" pitchFamily="34" charset="0"/>
              </a:rPr>
              <a:t>D</a:t>
            </a:r>
            <a:r>
              <a:rPr lang="en-US" sz="1600" dirty="0">
                <a:latin typeface="Arial Black" panose="020B0A04020102020204" pitchFamily="34" charset="0"/>
              </a:rPr>
              <a:t> – distance the object moves while the force acts on the object in meters</a:t>
            </a:r>
          </a:p>
          <a:p>
            <a:r>
              <a:rPr lang="el-GR" sz="1600" dirty="0">
                <a:latin typeface="Arial Black" panose="020B0A04020102020204" pitchFamily="34" charset="0"/>
              </a:rPr>
              <a:t>Θ </a:t>
            </a:r>
            <a:r>
              <a:rPr lang="en-US" sz="1600" dirty="0" smtClean="0">
                <a:latin typeface="Arial Black" panose="020B0A04020102020204" pitchFamily="34" charset="0"/>
              </a:rPr>
              <a:t>- angle </a:t>
            </a:r>
            <a:r>
              <a:rPr lang="en-US" sz="1600" dirty="0">
                <a:latin typeface="Arial Black" panose="020B0A04020102020204" pitchFamily="34" charset="0"/>
              </a:rPr>
              <a:t>the force vector makes with the line of motion of the object</a:t>
            </a:r>
            <a:endParaRPr lang="en-US" sz="1600" dirty="0" smtClean="0">
              <a:latin typeface="Arial Black" panose="020B0A04020102020204" pitchFamily="34" charset="0"/>
            </a:endParaRPr>
          </a:p>
          <a:p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402080"/>
            <a:ext cx="5086538" cy="39725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If force is in the same direction as motion,  then </a:t>
            </a:r>
            <a:r>
              <a:rPr lang="el-GR" dirty="0" smtClean="0">
                <a:latin typeface="Arial Black" panose="020B0A04020102020204" pitchFamily="34" charset="0"/>
              </a:rPr>
              <a:t>Θ</a:t>
            </a:r>
            <a:r>
              <a:rPr lang="en-US" dirty="0" smtClean="0">
                <a:latin typeface="Arial Black" panose="020B0A04020102020204" pitchFamily="34" charset="0"/>
              </a:rPr>
              <a:t>=0 and cos </a:t>
            </a:r>
            <a:r>
              <a:rPr lang="el-GR" dirty="0" smtClean="0">
                <a:latin typeface="Arial Black" panose="020B0A04020102020204" pitchFamily="34" charset="0"/>
              </a:rPr>
              <a:t>Θ</a:t>
            </a:r>
            <a:r>
              <a:rPr lang="en-US" dirty="0" smtClean="0">
                <a:latin typeface="Arial Black" panose="020B0A04020102020204" pitchFamily="34" charset="0"/>
              </a:rPr>
              <a:t> = 1.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This makes the work equation: W = (F)(D)</a:t>
            </a:r>
          </a:p>
          <a:p>
            <a:r>
              <a:rPr lang="en-US" dirty="0">
                <a:latin typeface="Arial Black" panose="020B0A04020102020204" pitchFamily="34" charset="0"/>
              </a:rPr>
              <a:t>If force is </a:t>
            </a:r>
            <a:r>
              <a:rPr lang="en-US" dirty="0" smtClean="0">
                <a:latin typeface="Arial Black" panose="020B0A04020102020204" pitchFamily="34" charset="0"/>
              </a:rPr>
              <a:t>opposite the </a:t>
            </a:r>
            <a:r>
              <a:rPr lang="en-US" dirty="0">
                <a:latin typeface="Arial Black" panose="020B0A04020102020204" pitchFamily="34" charset="0"/>
              </a:rPr>
              <a:t>direction as motion,  then </a:t>
            </a:r>
            <a:r>
              <a:rPr lang="el-GR" dirty="0">
                <a:latin typeface="Arial Black" panose="020B0A04020102020204" pitchFamily="34" charset="0"/>
              </a:rPr>
              <a:t>Θ</a:t>
            </a:r>
            <a:r>
              <a:rPr lang="en-US" dirty="0">
                <a:latin typeface="Arial Black" panose="020B0A04020102020204" pitchFamily="34" charset="0"/>
              </a:rPr>
              <a:t>=0 and cos </a:t>
            </a:r>
            <a:r>
              <a:rPr lang="el-GR" dirty="0">
                <a:latin typeface="Arial Black" panose="020B0A04020102020204" pitchFamily="34" charset="0"/>
              </a:rPr>
              <a:t>Θ</a:t>
            </a:r>
            <a:r>
              <a:rPr lang="en-US" dirty="0">
                <a:latin typeface="Arial Black" panose="020B0A04020102020204" pitchFamily="34" charset="0"/>
              </a:rPr>
              <a:t> = 1.</a:t>
            </a:r>
          </a:p>
          <a:p>
            <a:r>
              <a:rPr lang="en-US" dirty="0">
                <a:latin typeface="Arial Black" panose="020B0A04020102020204" pitchFamily="34" charset="0"/>
              </a:rPr>
              <a:t>This makes the work equation: W = (F)(D)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</a:t>
            </a:r>
            <a:endParaRPr lang="en-US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657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457200"/>
          <a:ext cx="16192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164814" imgH="177492" progId="Equation.3">
                  <p:embed/>
                </p:oleObj>
              </mc:Choice>
              <mc:Fallback>
                <p:oleObj name="Equation" r:id="rId3" imgW="164814" imgH="17749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6192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525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08000"/>
            <a:ext cx="10396882" cy="133594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1.  A force, P = 200 N, pulls a 10-kg box from rest up a rough ramp that is 20 meters long and rises 8 meters.  A constant friction of 100 N acts on the box as the box slides across the surface.  Force P requires 30 seconds to pull the box to the top of the ramp.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>
                <a:latin typeface="Arial Black" panose="020B0A04020102020204" pitchFamily="34" charset="0"/>
              </a:rPr>
              <a:t>(l)   What is the speed of the box at the top of the ramp?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 W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latin typeface="Arial Black" panose="020B0A04020102020204" pitchFamily="34" charset="0"/>
                  </a:rPr>
                  <a:t>mv</a:t>
                </a:r>
                <a:r>
                  <a:rPr lang="en-US" sz="2400" baseline="30000" dirty="0" smtClean="0">
                    <a:latin typeface="Arial Black" panose="020B0A04020102020204" pitchFamily="34" charset="0"/>
                  </a:rPr>
                  <a:t>2</a:t>
                </a:r>
                <a:r>
                  <a:rPr lang="en-US" sz="2400" dirty="0" smtClean="0">
                    <a:latin typeface="Arial Black" panose="020B0A04020102020204" pitchFamily="34" charset="0"/>
                  </a:rPr>
                  <a:t> </a:t>
                </a:r>
                <a:r>
                  <a:rPr lang="en-US" sz="1400" dirty="0">
                    <a:latin typeface="Arial Black" panose="020B0A04020102020204" pitchFamily="34" charset="0"/>
                  </a:rPr>
                  <a:t>=</a:t>
                </a:r>
                <a:r>
                  <a:rPr lang="en-US" sz="3200" dirty="0">
                    <a:latin typeface="Arial Black" panose="020B0A040201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 Black" panose="020B0A04020102020204" pitchFamily="34" charset="0"/>
                  </a:rPr>
                  <a:t>(10kg)(v)</a:t>
                </a:r>
                <a:r>
                  <a:rPr lang="en-US" sz="2400" baseline="30000" dirty="0" smtClean="0">
                    <a:latin typeface="Arial Black" panose="020B0A04020102020204" pitchFamily="34" charset="0"/>
                  </a:rPr>
                  <a:t>2</a:t>
                </a: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1216J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 Black" panose="020B0A04020102020204" pitchFamily="34" charset="0"/>
                  </a:rPr>
                  <a:t>(10kg)(v)</a:t>
                </a:r>
                <a:r>
                  <a:rPr lang="en-US" sz="2400" baseline="30000" dirty="0">
                    <a:latin typeface="Arial Black" panose="020B0A04020102020204" pitchFamily="34" charset="0"/>
                  </a:rPr>
                  <a:t>2</a:t>
                </a:r>
                <a:endParaRPr lang="en-US" sz="2400" dirty="0" smtClean="0">
                  <a:latin typeface="Arial Black" panose="020B0A04020102020204" pitchFamily="34" charset="0"/>
                </a:endParaRP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V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240</m:t>
                        </m:r>
                      </m:e>
                    </m:rad>
                  </m:oMath>
                </a14:m>
                <a:endParaRPr lang="en-US" sz="2400" dirty="0" smtClean="0">
                  <a:latin typeface="Arial Black" panose="020B0A04020102020204" pitchFamily="34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/>
          <p:cNvSpPr/>
          <p:nvPr/>
        </p:nvSpPr>
        <p:spPr>
          <a:xfrm flipH="1">
            <a:off x="1802084" y="4190197"/>
            <a:ext cx="2856143" cy="711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607517">
            <a:off x="1791997" y="4389063"/>
            <a:ext cx="568960" cy="4267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95258" y="4728193"/>
            <a:ext cx="374737" cy="18331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45378" y="4303448"/>
            <a:ext cx="837828" cy="29897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13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Arial Black" panose="020B0A04020102020204" pitchFamily="34" charset="0"/>
              </a:rPr>
              <a:t>2.  A person pulls a box across a level, frictionless surface</a:t>
            </a:r>
            <a:r>
              <a:rPr lang="en-US" sz="3100" dirty="0" smtClean="0">
                <a:latin typeface="Arial Black" panose="020B0A04020102020204" pitchFamily="34" charset="0"/>
              </a:rPr>
              <a:t>. </a:t>
            </a:r>
            <a:r>
              <a:rPr lang="en-US" sz="3100" dirty="0">
                <a:latin typeface="Arial Black" panose="020B0A04020102020204" pitchFamily="34" charset="0"/>
              </a:rPr>
              <a:t>The person pulls with a force of 10 N at an upward </a:t>
            </a:r>
            <a:r>
              <a:rPr lang="en-US" sz="3100" dirty="0" smtClean="0">
                <a:latin typeface="Arial Black" panose="020B0A04020102020204" pitchFamily="34" charset="0"/>
              </a:rPr>
              <a:t>angle </a:t>
            </a:r>
            <a:r>
              <a:rPr lang="en-US" sz="3100" dirty="0">
                <a:latin typeface="Arial Black" panose="020B0A04020102020204" pitchFamily="34" charset="0"/>
              </a:rPr>
              <a:t>of 37</a:t>
            </a:r>
            <a:r>
              <a:rPr lang="en-US" sz="3100" baseline="30000" dirty="0">
                <a:latin typeface="Arial Black" panose="020B0A04020102020204" pitchFamily="34" charset="0"/>
              </a:rPr>
              <a:t>o</a:t>
            </a:r>
            <a:r>
              <a:rPr lang="en-US" sz="3100" dirty="0">
                <a:latin typeface="Arial Black" panose="020B0A04020102020204" pitchFamily="34" charset="0"/>
              </a:rPr>
              <a:t> with the surface.  The box has a mass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4 kg and the person pulls the box from rest a distance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3 m.</a:t>
            </a:r>
            <a:endParaRPr lang="en-US" sz="31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600961"/>
            <a:ext cx="5088714" cy="288544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(a)  How much work did the person do?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04" y="2600960"/>
            <a:ext cx="4929613" cy="2072640"/>
          </a:xfrm>
        </p:spPr>
      </p:pic>
    </p:spTree>
    <p:extLst>
      <p:ext uri="{BB962C8B-B14F-4D97-AF65-F5344CB8AC3E}">
        <p14:creationId xmlns:p14="http://schemas.microsoft.com/office/powerpoint/2010/main" val="3699776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Arial Black" panose="020B0A04020102020204" pitchFamily="34" charset="0"/>
              </a:rPr>
              <a:t>2.  A person pulls a box across a level, frictionless surface</a:t>
            </a:r>
            <a:r>
              <a:rPr lang="en-US" sz="3100" dirty="0" smtClean="0">
                <a:latin typeface="Arial Black" panose="020B0A04020102020204" pitchFamily="34" charset="0"/>
              </a:rPr>
              <a:t>. </a:t>
            </a:r>
            <a:r>
              <a:rPr lang="en-US" sz="3100" dirty="0">
                <a:latin typeface="Arial Black" panose="020B0A04020102020204" pitchFamily="34" charset="0"/>
              </a:rPr>
              <a:t>The person pulls with a force of 10 N at an upward </a:t>
            </a:r>
            <a:r>
              <a:rPr lang="en-US" sz="3100" dirty="0" smtClean="0">
                <a:latin typeface="Arial Black" panose="020B0A04020102020204" pitchFamily="34" charset="0"/>
              </a:rPr>
              <a:t>angle </a:t>
            </a:r>
            <a:r>
              <a:rPr lang="en-US" sz="3100" dirty="0">
                <a:latin typeface="Arial Black" panose="020B0A04020102020204" pitchFamily="34" charset="0"/>
              </a:rPr>
              <a:t>of 37</a:t>
            </a:r>
            <a:r>
              <a:rPr lang="en-US" sz="3100" baseline="30000" dirty="0">
                <a:latin typeface="Arial Black" panose="020B0A04020102020204" pitchFamily="34" charset="0"/>
              </a:rPr>
              <a:t>o</a:t>
            </a:r>
            <a:r>
              <a:rPr lang="en-US" sz="3100" dirty="0">
                <a:latin typeface="Arial Black" panose="020B0A04020102020204" pitchFamily="34" charset="0"/>
              </a:rPr>
              <a:t> with the surface.  The box has a mass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4 kg and the person pulls the box from rest a distance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3 m.</a:t>
            </a:r>
            <a:endParaRPr lang="en-US" sz="31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600961"/>
            <a:ext cx="5088714" cy="288544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(a)  How much work did the person do?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1" y="3413761"/>
            <a:ext cx="4929613" cy="2072640"/>
          </a:xfrm>
        </p:spPr>
      </p:pic>
      <p:sp>
        <p:nvSpPr>
          <p:cNvPr id="4" name="TextBox 3"/>
          <p:cNvSpPr txBox="1"/>
          <p:nvPr/>
        </p:nvSpPr>
        <p:spPr>
          <a:xfrm>
            <a:off x="6746240" y="2600962"/>
            <a:ext cx="433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 = </a:t>
            </a:r>
            <a:r>
              <a:rPr lang="en-US" sz="2400" dirty="0" err="1" smtClean="0">
                <a:latin typeface="Arial Black" panose="020B0A04020102020204" pitchFamily="34" charset="0"/>
              </a:rPr>
              <a:t>Fd</a:t>
            </a:r>
            <a:r>
              <a:rPr lang="en-US" sz="2400" dirty="0" smtClean="0">
                <a:latin typeface="Arial Black" panose="020B0A04020102020204" pitchFamily="34" charset="0"/>
              </a:rPr>
              <a:t>(cos</a:t>
            </a:r>
            <a:r>
              <a:rPr lang="el-GR" sz="2400" dirty="0" smtClean="0">
                <a:latin typeface="Arial Black" panose="020B0A04020102020204" pitchFamily="34" charset="0"/>
              </a:rPr>
              <a:t>Θ</a:t>
            </a:r>
            <a:r>
              <a:rPr lang="en-US" sz="2400" dirty="0" smtClean="0">
                <a:latin typeface="Arial Black" panose="020B0A04020102020204" pitchFamily="34" charset="0"/>
              </a:rPr>
              <a:t>)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11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Arial Black" panose="020B0A04020102020204" pitchFamily="34" charset="0"/>
              </a:rPr>
              <a:t>2.  A person pulls a box across a level, frictionless surface</a:t>
            </a:r>
            <a:r>
              <a:rPr lang="en-US" sz="3100" dirty="0" smtClean="0">
                <a:latin typeface="Arial Black" panose="020B0A04020102020204" pitchFamily="34" charset="0"/>
              </a:rPr>
              <a:t>. </a:t>
            </a:r>
            <a:r>
              <a:rPr lang="en-US" sz="3100" dirty="0">
                <a:latin typeface="Arial Black" panose="020B0A04020102020204" pitchFamily="34" charset="0"/>
              </a:rPr>
              <a:t>The person pulls with a force of 10 N at an upward </a:t>
            </a:r>
            <a:r>
              <a:rPr lang="en-US" sz="3100" dirty="0" smtClean="0">
                <a:latin typeface="Arial Black" panose="020B0A04020102020204" pitchFamily="34" charset="0"/>
              </a:rPr>
              <a:t>angle </a:t>
            </a:r>
            <a:r>
              <a:rPr lang="en-US" sz="3100" dirty="0">
                <a:latin typeface="Arial Black" panose="020B0A04020102020204" pitchFamily="34" charset="0"/>
              </a:rPr>
              <a:t>of 37</a:t>
            </a:r>
            <a:r>
              <a:rPr lang="en-US" sz="3100" baseline="30000" dirty="0">
                <a:latin typeface="Arial Black" panose="020B0A04020102020204" pitchFamily="34" charset="0"/>
              </a:rPr>
              <a:t>o</a:t>
            </a:r>
            <a:r>
              <a:rPr lang="en-US" sz="3100" dirty="0">
                <a:latin typeface="Arial Black" panose="020B0A04020102020204" pitchFamily="34" charset="0"/>
              </a:rPr>
              <a:t> with the surface.  The box has a mass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4 kg and the person pulls the box from rest a distance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3 m.</a:t>
            </a:r>
            <a:endParaRPr lang="en-US" sz="31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600961"/>
            <a:ext cx="5088714" cy="288544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(a)  How much work did the person do?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1" y="3413761"/>
            <a:ext cx="4929613" cy="2072640"/>
          </a:xfrm>
        </p:spPr>
      </p:pic>
      <p:sp>
        <p:nvSpPr>
          <p:cNvPr id="4" name="TextBox 3"/>
          <p:cNvSpPr txBox="1"/>
          <p:nvPr/>
        </p:nvSpPr>
        <p:spPr>
          <a:xfrm>
            <a:off x="6746240" y="2600962"/>
            <a:ext cx="4336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 = </a:t>
            </a:r>
            <a:r>
              <a:rPr lang="en-US" sz="2400" dirty="0" err="1" smtClean="0">
                <a:latin typeface="Arial Black" panose="020B0A04020102020204" pitchFamily="34" charset="0"/>
              </a:rPr>
              <a:t>Fd</a:t>
            </a:r>
            <a:r>
              <a:rPr lang="en-US" sz="2400" dirty="0" smtClean="0">
                <a:latin typeface="Arial Black" panose="020B0A04020102020204" pitchFamily="34" charset="0"/>
              </a:rPr>
              <a:t>(cos</a:t>
            </a:r>
            <a:r>
              <a:rPr lang="el-GR" sz="2400" dirty="0" smtClean="0">
                <a:latin typeface="Arial Black" panose="020B0A04020102020204" pitchFamily="34" charset="0"/>
              </a:rPr>
              <a:t>Θ</a:t>
            </a:r>
            <a:r>
              <a:rPr lang="en-US" sz="2400" dirty="0" smtClean="0">
                <a:latin typeface="Arial Black" panose="020B0A04020102020204" pitchFamily="34" charset="0"/>
              </a:rPr>
              <a:t>) </a:t>
            </a:r>
          </a:p>
          <a:p>
            <a:r>
              <a:rPr lang="en-US" sz="2400" dirty="0" smtClean="0">
                <a:latin typeface="Arial Black" panose="020B0A04020102020204" pitchFamily="34" charset="0"/>
              </a:rPr>
              <a:t>= (10 N)(3m)(cos 37°)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26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Arial Black" panose="020B0A04020102020204" pitchFamily="34" charset="0"/>
              </a:rPr>
              <a:t>2.  A person pulls a box across a level, frictionless surface</a:t>
            </a:r>
            <a:r>
              <a:rPr lang="en-US" sz="3100" dirty="0" smtClean="0">
                <a:latin typeface="Arial Black" panose="020B0A04020102020204" pitchFamily="34" charset="0"/>
              </a:rPr>
              <a:t>. </a:t>
            </a:r>
            <a:r>
              <a:rPr lang="en-US" sz="3100" dirty="0">
                <a:latin typeface="Arial Black" panose="020B0A04020102020204" pitchFamily="34" charset="0"/>
              </a:rPr>
              <a:t>The person pulls with a force of 10 N at an upward </a:t>
            </a:r>
            <a:r>
              <a:rPr lang="en-US" sz="3100" dirty="0" smtClean="0">
                <a:latin typeface="Arial Black" panose="020B0A04020102020204" pitchFamily="34" charset="0"/>
              </a:rPr>
              <a:t>angle </a:t>
            </a:r>
            <a:r>
              <a:rPr lang="en-US" sz="3100" dirty="0">
                <a:latin typeface="Arial Black" panose="020B0A04020102020204" pitchFamily="34" charset="0"/>
              </a:rPr>
              <a:t>of 37</a:t>
            </a:r>
            <a:r>
              <a:rPr lang="en-US" sz="3100" baseline="30000" dirty="0">
                <a:latin typeface="Arial Black" panose="020B0A04020102020204" pitchFamily="34" charset="0"/>
              </a:rPr>
              <a:t>o</a:t>
            </a:r>
            <a:r>
              <a:rPr lang="en-US" sz="3100" dirty="0">
                <a:latin typeface="Arial Black" panose="020B0A04020102020204" pitchFamily="34" charset="0"/>
              </a:rPr>
              <a:t> with the surface.  The box has a mass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4 kg and the person pulls the box from rest a distance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3 m.</a:t>
            </a:r>
            <a:endParaRPr lang="en-US" sz="31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600961"/>
            <a:ext cx="5088714" cy="2885440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(</a:t>
            </a:r>
            <a:r>
              <a:rPr lang="en-US" dirty="0">
                <a:latin typeface="Arial Black" panose="020B0A04020102020204" pitchFamily="34" charset="0"/>
              </a:rPr>
              <a:t>b)  What was the CHANGE in kinetic energy of the box during these 3 m?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1" y="3637281"/>
            <a:ext cx="4929613" cy="2072640"/>
          </a:xfrm>
        </p:spPr>
      </p:pic>
      <p:sp>
        <p:nvSpPr>
          <p:cNvPr id="4" name="TextBox 3"/>
          <p:cNvSpPr txBox="1"/>
          <p:nvPr/>
        </p:nvSpPr>
        <p:spPr>
          <a:xfrm>
            <a:off x="6746240" y="2600962"/>
            <a:ext cx="433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 = </a:t>
            </a:r>
            <a:r>
              <a:rPr lang="el-GR" sz="2400" dirty="0" smtClean="0">
                <a:latin typeface="Arial Black" panose="020B0A04020102020204" pitchFamily="34" charset="0"/>
              </a:rPr>
              <a:t>Δ</a:t>
            </a:r>
            <a:r>
              <a:rPr lang="en-US" sz="2400" dirty="0" smtClean="0">
                <a:latin typeface="Arial Black" panose="020B0A04020102020204" pitchFamily="34" charset="0"/>
              </a:rPr>
              <a:t>KE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38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Arial Black" panose="020B0A04020102020204" pitchFamily="34" charset="0"/>
              </a:rPr>
              <a:t>2.  A person pulls a box across a level, frictionless surface</a:t>
            </a:r>
            <a:r>
              <a:rPr lang="en-US" sz="3100" dirty="0" smtClean="0">
                <a:latin typeface="Arial Black" panose="020B0A04020102020204" pitchFamily="34" charset="0"/>
              </a:rPr>
              <a:t>. </a:t>
            </a:r>
            <a:r>
              <a:rPr lang="en-US" sz="3100" dirty="0">
                <a:latin typeface="Arial Black" panose="020B0A04020102020204" pitchFamily="34" charset="0"/>
              </a:rPr>
              <a:t>The person pulls with a force of 10 N at an upward </a:t>
            </a:r>
            <a:r>
              <a:rPr lang="en-US" sz="3100" dirty="0" smtClean="0">
                <a:latin typeface="Arial Black" panose="020B0A04020102020204" pitchFamily="34" charset="0"/>
              </a:rPr>
              <a:t>angle </a:t>
            </a:r>
            <a:r>
              <a:rPr lang="en-US" sz="3100" dirty="0">
                <a:latin typeface="Arial Black" panose="020B0A04020102020204" pitchFamily="34" charset="0"/>
              </a:rPr>
              <a:t>of 37</a:t>
            </a:r>
            <a:r>
              <a:rPr lang="en-US" sz="3100" baseline="30000" dirty="0">
                <a:latin typeface="Arial Black" panose="020B0A04020102020204" pitchFamily="34" charset="0"/>
              </a:rPr>
              <a:t>o</a:t>
            </a:r>
            <a:r>
              <a:rPr lang="en-US" sz="3100" dirty="0">
                <a:latin typeface="Arial Black" panose="020B0A04020102020204" pitchFamily="34" charset="0"/>
              </a:rPr>
              <a:t> with the surface.  The box has a mass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4 kg and the person pulls the box from rest a distance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3 m.</a:t>
            </a:r>
            <a:endParaRPr lang="en-US" sz="31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600961"/>
            <a:ext cx="5088714" cy="288544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(c)  What was the speed of the box after the 3 m?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1" y="3637281"/>
            <a:ext cx="4929613" cy="2072640"/>
          </a:xfrm>
        </p:spPr>
      </p:pic>
      <p:sp>
        <p:nvSpPr>
          <p:cNvPr id="4" name="TextBox 3"/>
          <p:cNvSpPr txBox="1"/>
          <p:nvPr/>
        </p:nvSpPr>
        <p:spPr>
          <a:xfrm>
            <a:off x="6847841" y="2843352"/>
            <a:ext cx="4084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 = </a:t>
            </a:r>
            <a:r>
              <a:rPr lang="el-GR" sz="2400" dirty="0" smtClean="0">
                <a:latin typeface="Arial Black" panose="020B0A04020102020204" pitchFamily="34" charset="0"/>
              </a:rPr>
              <a:t>Δ</a:t>
            </a:r>
            <a:r>
              <a:rPr lang="en-US" sz="2400" dirty="0" smtClean="0">
                <a:latin typeface="Arial Black" panose="020B0A04020102020204" pitchFamily="34" charset="0"/>
              </a:rPr>
              <a:t>KE 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29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Arial Black" panose="020B0A04020102020204" pitchFamily="34" charset="0"/>
              </a:rPr>
              <a:t>2.  A person pulls a box across a level, frictionless surface</a:t>
            </a:r>
            <a:r>
              <a:rPr lang="en-US" sz="3100" dirty="0" smtClean="0">
                <a:latin typeface="Arial Black" panose="020B0A04020102020204" pitchFamily="34" charset="0"/>
              </a:rPr>
              <a:t>. </a:t>
            </a:r>
            <a:r>
              <a:rPr lang="en-US" sz="3100" dirty="0">
                <a:latin typeface="Arial Black" panose="020B0A04020102020204" pitchFamily="34" charset="0"/>
              </a:rPr>
              <a:t>The person pulls with a force of 10 N at an upward </a:t>
            </a:r>
            <a:r>
              <a:rPr lang="en-US" sz="3100" dirty="0" smtClean="0">
                <a:latin typeface="Arial Black" panose="020B0A04020102020204" pitchFamily="34" charset="0"/>
              </a:rPr>
              <a:t>angle </a:t>
            </a:r>
            <a:r>
              <a:rPr lang="en-US" sz="3100" dirty="0">
                <a:latin typeface="Arial Black" panose="020B0A04020102020204" pitchFamily="34" charset="0"/>
              </a:rPr>
              <a:t>of 37</a:t>
            </a:r>
            <a:r>
              <a:rPr lang="en-US" sz="3100" baseline="30000" dirty="0">
                <a:latin typeface="Arial Black" panose="020B0A04020102020204" pitchFamily="34" charset="0"/>
              </a:rPr>
              <a:t>o</a:t>
            </a:r>
            <a:r>
              <a:rPr lang="en-US" sz="3100" dirty="0">
                <a:latin typeface="Arial Black" panose="020B0A04020102020204" pitchFamily="34" charset="0"/>
              </a:rPr>
              <a:t> with the surface.  The box has a mass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4 kg and the person pulls the box from rest a distance </a:t>
            </a:r>
            <a:r>
              <a:rPr lang="en-US" sz="3100" dirty="0" smtClean="0">
                <a:latin typeface="Arial Black" panose="020B0A04020102020204" pitchFamily="34" charset="0"/>
              </a:rPr>
              <a:t>of </a:t>
            </a:r>
            <a:r>
              <a:rPr lang="en-US" sz="3100" dirty="0">
                <a:latin typeface="Arial Black" panose="020B0A04020102020204" pitchFamily="34" charset="0"/>
              </a:rPr>
              <a:t>3 m.</a:t>
            </a:r>
            <a:endParaRPr lang="en-US" sz="31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600961"/>
            <a:ext cx="5088714" cy="288544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(c)  What was the speed of the box after the 3 m?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1" y="3637281"/>
            <a:ext cx="4929613" cy="207264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47841" y="1965861"/>
                <a:ext cx="4084320" cy="403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 Black" panose="020B0A04020102020204" pitchFamily="34" charset="0"/>
                  </a:rPr>
                  <a:t>W = </a:t>
                </a:r>
                <a:r>
                  <a:rPr lang="el-GR" sz="2400" dirty="0" smtClean="0">
                    <a:latin typeface="Arial Black" panose="020B0A04020102020204" pitchFamily="34" charset="0"/>
                  </a:rPr>
                  <a:t>Δ</a:t>
                </a:r>
                <a:r>
                  <a:rPr lang="en-US" sz="2400" dirty="0" smtClean="0">
                    <a:latin typeface="Arial Black" panose="020B0A04020102020204" pitchFamily="34" charset="0"/>
                  </a:rPr>
                  <a:t>KE </a:t>
                </a: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= KE </a:t>
                </a:r>
                <a:r>
                  <a:rPr lang="en-US" sz="2400" baseline="-25000" dirty="0" smtClean="0">
                    <a:latin typeface="Arial Black" panose="020B0A04020102020204" pitchFamily="34" charset="0"/>
                  </a:rPr>
                  <a:t>after</a:t>
                </a:r>
                <a:r>
                  <a:rPr lang="en-US" sz="2400" dirty="0" smtClean="0">
                    <a:latin typeface="Arial Black" panose="020B0A04020102020204" pitchFamily="34" charset="0"/>
                  </a:rPr>
                  <a:t> – KE </a:t>
                </a:r>
                <a:r>
                  <a:rPr lang="en-US" sz="2400" baseline="-25000" dirty="0" smtClean="0">
                    <a:latin typeface="Arial Black" panose="020B0A04020102020204" pitchFamily="34" charset="0"/>
                  </a:rPr>
                  <a:t>before</a:t>
                </a:r>
                <a:r>
                  <a:rPr lang="en-US" sz="2400" dirty="0" smtClean="0">
                    <a:latin typeface="Arial Black" panose="020B0A04020102020204" pitchFamily="34" charset="0"/>
                  </a:rPr>
                  <a:t>.</a:t>
                </a: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 Black" panose="020B0A04020102020204" pitchFamily="34" charset="0"/>
                  </a:rPr>
                  <a:t>mv</a:t>
                </a:r>
                <a:r>
                  <a:rPr lang="en-US" sz="2400" baseline="30000" dirty="0" smtClean="0">
                    <a:latin typeface="Arial Black" panose="020B0A04020102020204" pitchFamily="34" charset="0"/>
                  </a:rPr>
                  <a:t>2 </a:t>
                </a:r>
                <a:r>
                  <a:rPr lang="en-US" sz="2400" dirty="0" smtClean="0">
                    <a:latin typeface="Arial Black" panose="020B0A040201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 Black" panose="020B0A04020102020204" pitchFamily="34" charset="0"/>
                  </a:rPr>
                  <a:t>mv</a:t>
                </a:r>
                <a:r>
                  <a:rPr lang="en-US" sz="2400" baseline="30000" dirty="0" smtClean="0">
                    <a:latin typeface="Arial Black" panose="020B0A04020102020204" pitchFamily="34" charset="0"/>
                  </a:rPr>
                  <a:t>2</a:t>
                </a:r>
                <a:r>
                  <a:rPr lang="en-US" sz="2400" dirty="0" smtClean="0">
                    <a:latin typeface="Arial Black" panose="020B0A04020102020204" pitchFamily="34" charset="0"/>
                  </a:rPr>
                  <a:t> .</a:t>
                </a: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 Black" panose="020B0A04020102020204" pitchFamily="34" charset="0"/>
                  </a:rPr>
                  <a:t>mv</a:t>
                </a:r>
                <a:r>
                  <a:rPr lang="en-US" sz="2400" baseline="30000" dirty="0">
                    <a:latin typeface="Arial Black" panose="020B0A04020102020204" pitchFamily="34" charset="0"/>
                  </a:rPr>
                  <a:t>2 </a:t>
                </a:r>
                <a:r>
                  <a:rPr lang="en-US" sz="2400" dirty="0" smtClean="0">
                    <a:latin typeface="Arial Black" panose="020B0A04020102020204" pitchFamily="34" charset="0"/>
                  </a:rPr>
                  <a:t> - 0 (@ rest)</a:t>
                </a: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23.96 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Arial Black" panose="020B0A04020102020204" pitchFamily="34" charset="0"/>
                  </a:rPr>
                  <a:t>(4 kg)v</a:t>
                </a:r>
                <a:r>
                  <a:rPr lang="en-US" sz="2400" baseline="30000" dirty="0" smtClean="0">
                    <a:latin typeface="Arial Black" panose="020B0A04020102020204" pitchFamily="34" charset="0"/>
                  </a:rPr>
                  <a:t>2 </a:t>
                </a: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V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23.96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2400" dirty="0" smtClean="0">
                  <a:latin typeface="Arial Black" panose="020B0A04020102020204" pitchFamily="34" charset="0"/>
                </a:endParaRPr>
              </a:p>
              <a:p>
                <a:endParaRPr lang="en-US" sz="2400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841" y="1965861"/>
                <a:ext cx="4084320" cy="4038029"/>
              </a:xfrm>
              <a:prstGeom prst="rect">
                <a:avLst/>
              </a:prstGeom>
              <a:blipFill rotWithShape="0">
                <a:blip r:embed="rId3"/>
                <a:stretch>
                  <a:fillRect l="-2239" t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007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(a)  What was the NET force on the bucket?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68640" y="302768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94752" y="278384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926832" y="2905760"/>
            <a:ext cx="241808" cy="12192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94752" y="2966720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7685025" y="4490720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03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(a)  What was the NET force on the bucket?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>
                <a:latin typeface="Arial Black" panose="020B0A04020102020204" pitchFamily="34" charset="0"/>
              </a:rPr>
              <a:t>F</a:t>
            </a:r>
            <a:r>
              <a:rPr lang="en-US" baseline="-25000" dirty="0" err="1" smtClean="0">
                <a:latin typeface="Arial Black" panose="020B0A04020102020204" pitchFamily="34" charset="0"/>
              </a:rPr>
              <a:t>net</a:t>
            </a:r>
            <a:r>
              <a:rPr lang="en-US" dirty="0" smtClean="0">
                <a:latin typeface="Arial Black" panose="020B0A04020102020204" pitchFamily="34" charset="0"/>
              </a:rPr>
              <a:t> = 0 (no acceleration)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65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(b)  What force did the motor exert on the </a:t>
            </a:r>
            <a:r>
              <a:rPr lang="en-US" dirty="0" smtClean="0">
                <a:latin typeface="Arial Black" panose="020B0A04020102020204" pitchFamily="34" charset="0"/>
              </a:rPr>
              <a:t>bucket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by any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If force is </a:t>
            </a:r>
            <a:r>
              <a:rPr lang="en-US" dirty="0" smtClean="0">
                <a:latin typeface="Arial Black" panose="020B0A04020102020204" pitchFamily="34" charset="0"/>
              </a:rPr>
              <a:t>perpendicular to the </a:t>
            </a:r>
            <a:r>
              <a:rPr lang="en-US" dirty="0">
                <a:latin typeface="Arial Black" panose="020B0A04020102020204" pitchFamily="34" charset="0"/>
              </a:rPr>
              <a:t>direction </a:t>
            </a:r>
            <a:r>
              <a:rPr lang="en-US" dirty="0" smtClean="0">
                <a:latin typeface="Arial Black" panose="020B0A04020102020204" pitchFamily="34" charset="0"/>
              </a:rPr>
              <a:t>of </a:t>
            </a:r>
            <a:r>
              <a:rPr lang="en-US" dirty="0">
                <a:latin typeface="Arial Black" panose="020B0A04020102020204" pitchFamily="34" charset="0"/>
              </a:rPr>
              <a:t>motion,  then </a:t>
            </a:r>
            <a:r>
              <a:rPr lang="el-GR" dirty="0">
                <a:latin typeface="Arial Black" panose="020B0A04020102020204" pitchFamily="34" charset="0"/>
              </a:rPr>
              <a:t>Θ</a:t>
            </a:r>
            <a:r>
              <a:rPr lang="en-US" dirty="0" smtClean="0">
                <a:latin typeface="Arial Black" panose="020B0A04020102020204" pitchFamily="34" charset="0"/>
              </a:rPr>
              <a:t>=90° </a:t>
            </a:r>
            <a:r>
              <a:rPr lang="en-US" dirty="0">
                <a:latin typeface="Arial Black" panose="020B0A04020102020204" pitchFamily="34" charset="0"/>
              </a:rPr>
              <a:t>and cos </a:t>
            </a:r>
            <a:r>
              <a:rPr lang="el-GR" dirty="0">
                <a:latin typeface="Arial Black" panose="020B0A04020102020204" pitchFamily="34" charset="0"/>
              </a:rPr>
              <a:t>Θ</a:t>
            </a:r>
            <a:r>
              <a:rPr lang="en-US" dirty="0">
                <a:latin typeface="Arial Black" panose="020B0A04020102020204" pitchFamily="34" charset="0"/>
              </a:rPr>
              <a:t> = </a:t>
            </a:r>
            <a:r>
              <a:rPr lang="en-US" dirty="0" smtClean="0">
                <a:latin typeface="Arial Black" panose="020B0A04020102020204" pitchFamily="34" charset="0"/>
              </a:rPr>
              <a:t>0.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This makes the work equation: 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 </a:t>
            </a:r>
            <a:r>
              <a:rPr lang="en-US" dirty="0">
                <a:latin typeface="Arial Black" panose="020B0A04020102020204" pitchFamily="34" charset="0"/>
              </a:rPr>
              <a:t>= </a:t>
            </a:r>
            <a:r>
              <a:rPr lang="en-US" dirty="0" smtClean="0">
                <a:latin typeface="Arial Black" panose="020B0A04020102020204" pitchFamily="34" charset="0"/>
              </a:rPr>
              <a:t>zero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A force perpendicular to the direction of motion NEVER does work.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Forces:</a:t>
            </a:r>
          </a:p>
          <a:p>
            <a:pPr marL="0" indent="0">
              <a:buNone/>
            </a:pPr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Gravity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Normal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Friction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Spring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Other contact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787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(b)  What force did the motor exert on the </a:t>
            </a:r>
            <a:r>
              <a:rPr lang="en-US" dirty="0" smtClean="0">
                <a:latin typeface="Arial Black" panose="020B0A04020102020204" pitchFamily="34" charset="0"/>
              </a:rPr>
              <a:t>bucket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P = (</a:t>
            </a:r>
            <a:r>
              <a:rPr lang="en-US" dirty="0" err="1" smtClean="0">
                <a:latin typeface="Arial Black" panose="020B0A04020102020204" pitchFamily="34" charset="0"/>
              </a:rPr>
              <a:t>F</a:t>
            </a:r>
            <a:r>
              <a:rPr lang="en-US" baseline="-25000" dirty="0" err="1" smtClean="0">
                <a:latin typeface="Arial Black" panose="020B0A04020102020204" pitchFamily="34" charset="0"/>
              </a:rPr>
              <a:t>object</a:t>
            </a:r>
            <a:r>
              <a:rPr lang="en-US" dirty="0" smtClean="0">
                <a:latin typeface="Arial Black" panose="020B0A04020102020204" pitchFamily="34" charset="0"/>
              </a:rPr>
              <a:t>)(</a:t>
            </a:r>
            <a:r>
              <a:rPr lang="en-US" dirty="0" err="1" smtClean="0">
                <a:latin typeface="Arial Black" panose="020B0A04020102020204" pitchFamily="34" charset="0"/>
              </a:rPr>
              <a:t>v</a:t>
            </a:r>
            <a:r>
              <a:rPr lang="en-US" baseline="-25000" dirty="0" err="1" smtClean="0">
                <a:latin typeface="Arial Black" panose="020B0A04020102020204" pitchFamily="34" charset="0"/>
              </a:rPr>
              <a:t>constant</a:t>
            </a:r>
            <a:r>
              <a:rPr lang="en-US" dirty="0" smtClean="0">
                <a:latin typeface="Arial Black" panose="020B0A04020102020204" pitchFamily="34" charset="0"/>
              </a:rPr>
              <a:t>)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2000 W = </a:t>
            </a:r>
            <a:r>
              <a:rPr lang="en-US" dirty="0">
                <a:latin typeface="Arial Black" panose="020B0A04020102020204" pitchFamily="34" charset="0"/>
              </a:rPr>
              <a:t>(</a:t>
            </a:r>
            <a:r>
              <a:rPr lang="en-US" dirty="0" err="1">
                <a:latin typeface="Arial Black" panose="020B0A04020102020204" pitchFamily="34" charset="0"/>
              </a:rPr>
              <a:t>F</a:t>
            </a:r>
            <a:r>
              <a:rPr lang="en-US" baseline="-25000" dirty="0" err="1">
                <a:latin typeface="Arial Black" panose="020B0A04020102020204" pitchFamily="34" charset="0"/>
              </a:rPr>
              <a:t>object</a:t>
            </a:r>
            <a:r>
              <a:rPr lang="en-US" dirty="0" smtClean="0">
                <a:latin typeface="Arial Black" panose="020B0A04020102020204" pitchFamily="34" charset="0"/>
              </a:rPr>
              <a:t>)(1 m/s)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25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latin typeface="Arial Black" panose="020B0A04020102020204" pitchFamily="34" charset="0"/>
              </a:rPr>
              <a:t>c)  How long did the motor take to lift the bucket?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75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latin typeface="Arial Black" panose="020B0A04020102020204" pitchFamily="34" charset="0"/>
              </a:rPr>
              <a:t>c)  How long did the motor take to lift the bucket?</a:t>
            </a:r>
            <a:endParaRPr 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 Black" panose="020B0A04020102020204" pitchFamily="34" charset="0"/>
                  </a:rPr>
                  <a:t> , </a:t>
                </a:r>
                <a:r>
                  <a:rPr lang="en-US" dirty="0" smtClean="0">
                    <a:latin typeface="Arial Black" panose="020B0A04020102020204" pitchFamily="34" charset="0"/>
                  </a:rPr>
                  <a:t>t</a:t>
                </a:r>
                <a:r>
                  <a:rPr lang="en-US" sz="3200" dirty="0" smtClean="0">
                    <a:latin typeface="Arial Black" panose="020B0A04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 Black" panose="020B0A04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endParaRPr lang="en-US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57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latin typeface="Arial Black" panose="020B0A04020102020204" pitchFamily="34" charset="0"/>
              </a:rPr>
              <a:t>c)  How long did the motor take to lift the bucket?</a:t>
            </a:r>
            <a:endParaRPr 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 Black" panose="020B0A04020102020204" pitchFamily="34" charset="0"/>
                  </a:rPr>
                  <a:t> , </a:t>
                </a:r>
                <a:r>
                  <a:rPr lang="en-US" dirty="0" smtClean="0">
                    <a:latin typeface="Arial Black" panose="020B0A04020102020204" pitchFamily="34" charset="0"/>
                  </a:rPr>
                  <a:t>t</a:t>
                </a:r>
                <a:r>
                  <a:rPr lang="en-US" sz="3200" dirty="0" smtClean="0">
                    <a:latin typeface="Arial Black" panose="020B0A04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 Black" panose="020B0A04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endParaRPr lang="en-US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26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>
                <a:latin typeface="Arial Black" panose="020B0A04020102020204" pitchFamily="34" charset="0"/>
              </a:rPr>
              <a:t>c)  How long did the motor take to lift the bucket?</a:t>
            </a:r>
            <a:endParaRPr 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 Black" panose="020B0A04020102020204" pitchFamily="34" charset="0"/>
                  </a:rPr>
                  <a:t> , </a:t>
                </a:r>
                <a:r>
                  <a:rPr lang="en-US" dirty="0" smtClean="0">
                    <a:latin typeface="Arial Black" panose="020B0A04020102020204" pitchFamily="34" charset="0"/>
                  </a:rPr>
                  <a:t>t</a:t>
                </a:r>
                <a:r>
                  <a:rPr lang="en-US" sz="3200" dirty="0" smtClean="0">
                    <a:latin typeface="Arial Black" panose="020B0A04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 Black" panose="020B0A040201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endParaRPr lang="en-US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691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(d)  How much work did the motor do on the bucket?</a:t>
            </a:r>
            <a:endParaRPr 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sz="3200" dirty="0" smtClean="0">
                    <a:latin typeface="Arial Black" panose="020B0A04020102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 Black" panose="020B0A04020102020204" pitchFamily="34" charset="0"/>
                  </a:rPr>
                  <a:t> </a:t>
                </a:r>
              </a:p>
              <a:p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endParaRPr lang="en-US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94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(d)  How much work did the motor do on the bucket?</a:t>
            </a:r>
            <a:endParaRPr lang="en-US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sz="3200" dirty="0" smtClean="0">
                    <a:latin typeface="Arial Black" panose="020B0A04020102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4000" dirty="0" smtClean="0">
                  <a:latin typeface="Arial Black" panose="020B0A04020102020204" pitchFamily="34" charset="0"/>
                </a:endParaRPr>
              </a:p>
              <a:p>
                <a:r>
                  <a:rPr lang="en-US" sz="2800" dirty="0" smtClean="0">
                    <a:latin typeface="Arial Black" panose="020B0A04020102020204" pitchFamily="34" charset="0"/>
                  </a:rPr>
                  <a:t>2000 W = </a:t>
                </a:r>
                <a:r>
                  <a:rPr lang="en-US" sz="4000" dirty="0" smtClean="0">
                    <a:latin typeface="Arial Black" panose="020B0A040201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4000" dirty="0" smtClean="0">
                  <a:latin typeface="Arial Black" panose="020B0A04020102020204" pitchFamily="34" charset="0"/>
                </a:endParaRPr>
              </a:p>
              <a:p>
                <a:r>
                  <a:rPr lang="en-US" sz="2800" dirty="0" smtClean="0">
                    <a:latin typeface="Arial Black" panose="020B0A04020102020204" pitchFamily="34" charset="0"/>
                  </a:rPr>
                  <a:t>W = (2000 W)(50 s) </a:t>
                </a:r>
              </a:p>
              <a:p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endParaRPr lang="en-US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7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(e)  What is the weight of the bucket?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94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(e)  What is the weight of the bucket?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sz="3200" dirty="0" smtClean="0">
                    <a:latin typeface="Arial Black" panose="020B0A04020102020204" pitchFamily="34" charset="0"/>
                  </a:rPr>
                  <a:t>W = </a:t>
                </a:r>
                <a:r>
                  <a:rPr lang="en-US" sz="3200" dirty="0" err="1" smtClean="0">
                    <a:latin typeface="Arial Black" panose="020B0A04020102020204" pitchFamily="34" charset="0"/>
                  </a:rPr>
                  <a:t>fd</a:t>
                </a:r>
                <a:endParaRPr lang="en-US" sz="3200" dirty="0" smtClean="0">
                  <a:latin typeface="Arial Black" panose="020B0A04020102020204" pitchFamily="34" charset="0"/>
                </a:endParaRPr>
              </a:p>
              <a:p>
                <a:r>
                  <a:rPr lang="en-US" sz="3200" dirty="0" smtClean="0">
                    <a:latin typeface="Arial Black" panose="020B0A04020102020204" pitchFamily="34" charset="0"/>
                  </a:rPr>
                  <a:t>100000J = F (50m)</a:t>
                </a:r>
              </a:p>
              <a:p>
                <a:r>
                  <a:rPr lang="en-US" sz="3200" dirty="0" smtClean="0">
                    <a:latin typeface="Arial Black" panose="020B0A04020102020204" pitchFamily="34" charset="0"/>
                  </a:rPr>
                  <a:t>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100,000 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4000" dirty="0" smtClean="0">
                  <a:latin typeface="Arial Black" panose="020B0A04020102020204" pitchFamily="34" charset="0"/>
                </a:endParaRPr>
              </a:p>
              <a:p>
                <a:endParaRPr lang="en-US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5389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918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(f)   What is the mass of the bucket?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sz="4000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by special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Work done by gravity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Gravity does work on an object whenever the object changes height.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Work  by gravity:  W = mg</a:t>
            </a:r>
            <a:r>
              <a:rPr lang="el-GR" dirty="0" smtClean="0">
                <a:latin typeface="Arial Black" panose="020B0A04020102020204" pitchFamily="34" charset="0"/>
              </a:rPr>
              <a:t>Δ</a:t>
            </a:r>
            <a:r>
              <a:rPr lang="en-US" dirty="0" smtClean="0">
                <a:latin typeface="Arial Black" panose="020B0A04020102020204" pitchFamily="34" charset="0"/>
              </a:rPr>
              <a:t>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 = work in joules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M = mass of the moving object in kilograms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G = acceleration due to gravity, 9.8 m/s</a:t>
            </a:r>
            <a:r>
              <a:rPr lang="en-US" baseline="30000" dirty="0" smtClean="0">
                <a:latin typeface="Arial Black" panose="020B0A04020102020204" pitchFamily="34" charset="0"/>
              </a:rPr>
              <a:t>2</a:t>
            </a:r>
          </a:p>
          <a:p>
            <a:r>
              <a:rPr lang="el-GR" dirty="0">
                <a:latin typeface="Arial Black" panose="020B0A04020102020204" pitchFamily="34" charset="0"/>
              </a:rPr>
              <a:t>Δ</a:t>
            </a:r>
            <a:r>
              <a:rPr lang="en-US" dirty="0" smtClean="0">
                <a:latin typeface="Arial Black" panose="020B0A04020102020204" pitchFamily="34" charset="0"/>
              </a:rPr>
              <a:t>h = how far upward or downward the object moves in meters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048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(f)   What is the mass of the bucket?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sz="3200" dirty="0" smtClean="0">
                    <a:latin typeface="Arial Black" panose="020B0A04020102020204" pitchFamily="34" charset="0"/>
                  </a:rPr>
                  <a:t>F = mg</a:t>
                </a: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2000 N = m (9.8 m/s</a:t>
                </a:r>
                <a:r>
                  <a:rPr lang="en-US" sz="2400" baseline="30000" dirty="0" smtClean="0">
                    <a:latin typeface="Arial Black" panose="020B0A04020102020204" pitchFamily="34" charset="0"/>
                  </a:rPr>
                  <a:t>2</a:t>
                </a:r>
                <a:r>
                  <a:rPr lang="en-US" sz="2400" dirty="0" smtClean="0">
                    <a:latin typeface="Arial Black" panose="020B0A04020102020204" pitchFamily="34" charset="0"/>
                  </a:rPr>
                  <a:t>)</a:t>
                </a:r>
              </a:p>
              <a:p>
                <a:r>
                  <a:rPr lang="en-US" sz="2400" dirty="0" smtClean="0">
                    <a:latin typeface="Arial Black" panose="020B0A04020102020204" pitchFamily="34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2000 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9.8 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6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5389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4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(</a:t>
            </a:r>
            <a:r>
              <a:rPr lang="en-US" dirty="0">
                <a:latin typeface="Arial Black" panose="020B0A04020102020204" pitchFamily="34" charset="0"/>
              </a:rPr>
              <a:t>(g)  How much work did gravity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677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(</a:t>
            </a:r>
            <a:r>
              <a:rPr lang="en-US" dirty="0">
                <a:latin typeface="Arial Black" panose="020B0A04020102020204" pitchFamily="34" charset="0"/>
              </a:rPr>
              <a:t>(g)  How much work did gravity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Same as motor b/c constant speed.</a:t>
            </a:r>
          </a:p>
          <a:p>
            <a:r>
              <a:rPr lang="en-US" sz="3200" dirty="0" err="1" smtClean="0">
                <a:latin typeface="Arial Black" panose="020B0A04020102020204" pitchFamily="34" charset="0"/>
              </a:rPr>
              <a:t>W</a:t>
            </a:r>
            <a:r>
              <a:rPr lang="en-US" sz="3200" baseline="-25000" dirty="0" err="1" smtClean="0">
                <a:latin typeface="Arial Black" panose="020B0A04020102020204" pitchFamily="34" charset="0"/>
              </a:rPr>
              <a:t>g</a:t>
            </a:r>
            <a:r>
              <a:rPr lang="en-US" sz="3200" dirty="0" smtClean="0">
                <a:latin typeface="Arial Black" panose="020B0A04020102020204" pitchFamily="34" charset="0"/>
              </a:rPr>
              <a:t> = </a:t>
            </a:r>
            <a:r>
              <a:rPr lang="en-US" sz="3200" dirty="0" err="1" smtClean="0">
                <a:latin typeface="Arial Black" panose="020B0A04020102020204" pitchFamily="34" charset="0"/>
              </a:rPr>
              <a:t>mgh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= (204 kg)(9.8m/s</a:t>
            </a:r>
            <a:r>
              <a:rPr lang="en-US" sz="2400" baseline="300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)(50m) </a:t>
            </a: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120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(h)  How much work is done on the bucket?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6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3.  An electric motor hauled a bucket from the ground to the top of a 50-meter tall building. </a:t>
            </a:r>
            <a:r>
              <a:rPr lang="en-US" sz="2200" dirty="0" smtClean="0">
                <a:latin typeface="Arial Black" panose="020B0A04020102020204" pitchFamily="34" charset="0"/>
              </a:rPr>
              <a:t>The </a:t>
            </a:r>
            <a:r>
              <a:rPr lang="en-US" sz="2200" dirty="0">
                <a:latin typeface="Arial Black" panose="020B0A04020102020204" pitchFamily="34" charset="0"/>
              </a:rPr>
              <a:t>motor developed 2000 W of power.  The motor moved the bucket at </a:t>
            </a:r>
            <a:r>
              <a:rPr lang="en-US" sz="2200" dirty="0" smtClean="0">
                <a:latin typeface="Arial Black" panose="020B0A04020102020204" pitchFamily="34" charset="0"/>
              </a:rPr>
              <a:t>a constant </a:t>
            </a:r>
            <a:r>
              <a:rPr lang="en-US" sz="2200" dirty="0">
                <a:latin typeface="Arial Black" panose="020B0A04020102020204" pitchFamily="34" charset="0"/>
              </a:rPr>
              <a:t/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speed of 1 m/s.</a:t>
            </a:r>
            <a:br>
              <a:rPr lang="en-US" sz="2200" dirty="0">
                <a:latin typeface="Arial Black" panose="020B0A04020102020204" pitchFamily="34" charset="0"/>
              </a:rPr>
            </a:b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(h)  How much work is done on the bucket?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No change in KE means no net work done on the object.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Also, no net force b/c no acceleration is happening</a:t>
            </a:r>
          </a:p>
          <a:p>
            <a:r>
              <a:rPr lang="en-US" dirty="0" err="1" smtClean="0">
                <a:latin typeface="Arial Black" panose="020B0A04020102020204" pitchFamily="34" charset="0"/>
              </a:rPr>
              <a:t>W</a:t>
            </a:r>
            <a:r>
              <a:rPr lang="en-US" baseline="-25000" dirty="0" err="1" smtClean="0">
                <a:latin typeface="Arial Black" panose="020B0A04020102020204" pitchFamily="34" charset="0"/>
              </a:rPr>
              <a:t>motor</a:t>
            </a:r>
            <a:r>
              <a:rPr lang="en-US" smtClean="0">
                <a:latin typeface="Arial Black" panose="020B0A04020102020204" pitchFamily="34" charset="0"/>
              </a:rPr>
              <a:t> + </a:t>
            </a:r>
            <a:r>
              <a:rPr lang="en-US" dirty="0" err="1" smtClean="0">
                <a:latin typeface="Arial Black" panose="020B0A04020102020204" pitchFamily="34" charset="0"/>
              </a:rPr>
              <a:t>w</a:t>
            </a:r>
            <a:r>
              <a:rPr lang="en-US" baseline="-25000" dirty="0" err="1" smtClean="0">
                <a:latin typeface="Arial Black" panose="020B0A04020102020204" pitchFamily="34" charset="0"/>
              </a:rPr>
              <a:t>gravity</a:t>
            </a:r>
            <a:r>
              <a:rPr lang="en-US" dirty="0" smtClean="0">
                <a:latin typeface="Arial Black" panose="020B0A04020102020204" pitchFamily="34" charset="0"/>
              </a:rPr>
              <a:t> = </a:t>
            </a:r>
            <a:r>
              <a:rPr lang="en-US" dirty="0" err="1" smtClean="0">
                <a:latin typeface="Arial Black" panose="020B0A04020102020204" pitchFamily="34" charset="0"/>
              </a:rPr>
              <a:t>w</a:t>
            </a:r>
            <a:r>
              <a:rPr lang="en-US" baseline="-25000" dirty="0" err="1" smtClean="0">
                <a:latin typeface="Arial Black" panose="020B0A04020102020204" pitchFamily="34" charset="0"/>
              </a:rPr>
              <a:t>total</a:t>
            </a:r>
            <a:r>
              <a:rPr lang="en-US" dirty="0" smtClean="0">
                <a:latin typeface="Arial Black" panose="020B0A04020102020204" pitchFamily="34" charset="0"/>
              </a:rPr>
              <a:t> = 0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8215" y="3352800"/>
            <a:ext cx="1259840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23151" y="3169920"/>
            <a:ext cx="264160" cy="24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66408" y="3291840"/>
            <a:ext cx="241807" cy="60960"/>
          </a:xfrm>
          <a:prstGeom prst="line">
            <a:avLst/>
          </a:prstGeom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20678" y="3328416"/>
            <a:ext cx="0" cy="1524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2153479" y="4852416"/>
            <a:ext cx="296672" cy="18288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4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by special </a:t>
            </a:r>
            <a:r>
              <a:rPr lang="en-US" dirty="0" smtClean="0"/>
              <a:t>forces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Work done by normal force: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The normal force </a:t>
            </a:r>
            <a:r>
              <a:rPr lang="en-US" u="sng" dirty="0" smtClean="0">
                <a:latin typeface="Arial Black" panose="020B0A04020102020204" pitchFamily="34" charset="0"/>
              </a:rPr>
              <a:t>NEVER</a:t>
            </a:r>
            <a:r>
              <a:rPr lang="en-US" dirty="0" smtClean="0">
                <a:latin typeface="Arial Black" panose="020B0A04020102020204" pitchFamily="34" charset="0"/>
              </a:rPr>
              <a:t> does work! </a:t>
            </a:r>
          </a:p>
          <a:p>
            <a:pPr marL="457200" lvl="1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(causes no movement)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Work done by normal force = 0.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645920"/>
            <a:ext cx="5086538" cy="37286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Work by Friction: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Static friction does no work because the object does not move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Sliding friction always does work on a moving object.</a:t>
            </a:r>
            <a:endParaRPr lang="en-US" dirty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Work by friction: W= (friction)(distance the object moves of W =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dirty="0" err="1" smtClean="0">
                <a:latin typeface="Arial Black" panose="020B0A04020102020204" pitchFamily="34" charset="0"/>
              </a:rPr>
              <a:t>D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W= work in Joules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dirty="0" smtClean="0">
                <a:latin typeface="Arial Black" panose="020B0A04020102020204" pitchFamily="34" charset="0"/>
              </a:rPr>
              <a:t>= size of the friction on the sliding object in </a:t>
            </a:r>
            <a:r>
              <a:rPr lang="en-US" dirty="0" err="1" smtClean="0">
                <a:latin typeface="Arial Black" panose="020B0A04020102020204" pitchFamily="34" charset="0"/>
              </a:rPr>
              <a:t>newtons</a:t>
            </a:r>
            <a:endParaRPr lang="en-US" dirty="0" smtClean="0">
              <a:latin typeface="Arial Black" panose="020B0A04020102020204" pitchFamily="34" charset="0"/>
            </a:endParaRP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D= distance the object moves while friction acts on the object in meters.</a:t>
            </a:r>
          </a:p>
        </p:txBody>
      </p:sp>
    </p:spTree>
    <p:extLst>
      <p:ext uri="{BB962C8B-B14F-4D97-AF65-F5344CB8AC3E}">
        <p14:creationId xmlns:p14="http://schemas.microsoft.com/office/powerpoint/2010/main" val="255190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by special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Work done by a </a:t>
            </a:r>
            <a:r>
              <a:rPr lang="en-US" b="1" dirty="0" smtClean="0">
                <a:latin typeface="Arial Black" panose="020B0A04020102020204" pitchFamily="34" charset="0"/>
              </a:rPr>
              <a:t>spring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The spring transfers elastic energy to an object the spring pushes or pulls on.  The energy the spring loses or gains is the work done on the object.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latin typeface="Arial Black" panose="020B0A04020102020204" pitchFamily="34" charset="0"/>
                  </a:rPr>
                  <a:t>Work by spring:</a:t>
                </a:r>
              </a:p>
              <a:p>
                <a:r>
                  <a:rPr lang="en-US" dirty="0" smtClean="0">
                    <a:latin typeface="Arial Black" panose="020B0A04020102020204" pitchFamily="34" charset="0"/>
                  </a:rPr>
                  <a:t>W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Arial Black" panose="020B0A04020102020204" pitchFamily="34" charset="0"/>
                  </a:rPr>
                  <a:t>k(D)</a:t>
                </a:r>
                <a:r>
                  <a:rPr lang="en-US" baseline="30000" dirty="0" smtClean="0">
                    <a:latin typeface="Arial Black" panose="020B0A04020102020204" pitchFamily="34" charset="0"/>
                  </a:rPr>
                  <a:t>2</a:t>
                </a:r>
              </a:p>
              <a:p>
                <a:r>
                  <a:rPr lang="en-US" dirty="0" smtClean="0">
                    <a:latin typeface="Arial Black" panose="020B0A04020102020204" pitchFamily="34" charset="0"/>
                  </a:rPr>
                  <a:t>W - work in Joules</a:t>
                </a:r>
              </a:p>
              <a:p>
                <a:r>
                  <a:rPr lang="en-US" dirty="0" smtClean="0">
                    <a:latin typeface="Arial Black" panose="020B0A04020102020204" pitchFamily="34" charset="0"/>
                  </a:rPr>
                  <a:t>K - force constant of spring in N/m</a:t>
                </a:r>
              </a:p>
              <a:p>
                <a:r>
                  <a:rPr lang="en-US" dirty="0" smtClean="0">
                    <a:latin typeface="Arial Black" panose="020B0A04020102020204" pitchFamily="34" charset="0"/>
                  </a:rPr>
                  <a:t>D - distance the object moves while the spring acts on the object; change in length of the spring in meters </a:t>
                </a:r>
              </a:p>
              <a:p>
                <a:endParaRPr lang="en-US" dirty="0">
                  <a:latin typeface="Arial Black" panose="020B0A040201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2036" t="-4779" b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03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done on an 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25600"/>
            <a:ext cx="5088714" cy="374898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Work is a means of transferring energy from one object to another object.  The object that applies the force loses energy and the object on which the force acts gains energy</a:t>
            </a:r>
            <a:r>
              <a:rPr lang="en-US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en-US" dirty="0">
                <a:latin typeface="Arial Black" panose="020B0A04020102020204" pitchFamily="34" charset="0"/>
              </a:rPr>
              <a:t>The energy gained by the moving object is the work done on the object.  This energy shows up as a change in the kinetic energy of the moving object.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1625600"/>
            <a:ext cx="5086538" cy="3748985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dirty="0">
                <a:latin typeface="Arial Black" panose="020B0A04020102020204" pitchFamily="34" charset="0"/>
              </a:rPr>
              <a:t>work done on an object = ΔKE of the </a:t>
            </a:r>
            <a:r>
              <a:rPr lang="en-US" sz="1700" b="1" dirty="0" smtClean="0">
                <a:latin typeface="Arial Black" panose="020B0A04020102020204" pitchFamily="34" charset="0"/>
              </a:rPr>
              <a:t>object                                          = </a:t>
            </a:r>
            <a:r>
              <a:rPr lang="en-US" sz="1700" b="1" dirty="0" err="1">
                <a:latin typeface="Arial Black" panose="020B0A04020102020204" pitchFamily="34" charset="0"/>
              </a:rPr>
              <a:t>KE</a:t>
            </a:r>
            <a:r>
              <a:rPr lang="en-US" sz="1700" b="1" baseline="-25000" dirty="0" err="1">
                <a:latin typeface="Arial Black" panose="020B0A04020102020204" pitchFamily="34" charset="0"/>
              </a:rPr>
              <a:t>after</a:t>
            </a:r>
            <a:r>
              <a:rPr lang="en-US" sz="1700" b="1" baseline="-25000" dirty="0">
                <a:latin typeface="Arial Black" panose="020B0A04020102020204" pitchFamily="34" charset="0"/>
              </a:rPr>
              <a:t> work</a:t>
            </a:r>
            <a:r>
              <a:rPr lang="en-US" sz="1700" b="1" dirty="0">
                <a:latin typeface="Arial Black" panose="020B0A04020102020204" pitchFamily="34" charset="0"/>
              </a:rPr>
              <a:t> – KE </a:t>
            </a:r>
            <a:r>
              <a:rPr lang="en-US" sz="1700" b="1" baseline="-25000" dirty="0">
                <a:latin typeface="Arial Black" panose="020B0A04020102020204" pitchFamily="34" charset="0"/>
              </a:rPr>
              <a:t>before </a:t>
            </a:r>
            <a:r>
              <a:rPr lang="en-US" sz="1700" b="1" baseline="-25000" dirty="0" smtClean="0">
                <a:latin typeface="Arial Black" panose="020B0A04020102020204" pitchFamily="34" charset="0"/>
              </a:rPr>
              <a:t>work</a:t>
            </a:r>
          </a:p>
          <a:p>
            <a:r>
              <a:rPr lang="en-US" sz="1700" dirty="0">
                <a:latin typeface="Arial Black" panose="020B0A04020102020204" pitchFamily="34" charset="0"/>
              </a:rPr>
              <a:t>The work done on the object comes from the work done by the forces that act on the object. </a:t>
            </a:r>
            <a:endParaRPr lang="en-US" sz="1700" dirty="0" smtClean="0">
              <a:latin typeface="Arial Black" panose="020B0A04020102020204" pitchFamily="34" charset="0"/>
            </a:endParaRPr>
          </a:p>
          <a:p>
            <a:r>
              <a:rPr lang="en-US" sz="1700" b="1" dirty="0">
                <a:latin typeface="Arial Black" panose="020B0A04020102020204" pitchFamily="34" charset="0"/>
              </a:rPr>
              <a:t>work done on an object = Σ works done by the forces on the </a:t>
            </a:r>
            <a:r>
              <a:rPr lang="en-US" sz="1700" b="1" dirty="0" smtClean="0">
                <a:latin typeface="Arial Black" panose="020B0A04020102020204" pitchFamily="34" charset="0"/>
              </a:rPr>
              <a:t>object</a:t>
            </a:r>
          </a:p>
          <a:p>
            <a:r>
              <a:rPr lang="en-US" sz="1700" dirty="0">
                <a:latin typeface="Arial Black" panose="020B0A04020102020204" pitchFamily="34" charset="0"/>
              </a:rPr>
              <a:t>The work done by the forces causes the speed of the object to change.  The speed can change by increasing the speed or by decreasing the speed.</a:t>
            </a:r>
          </a:p>
          <a:p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27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672</TotalTime>
  <Words>4703</Words>
  <Application>Microsoft Office PowerPoint</Application>
  <PresentationFormat>Widescreen</PresentationFormat>
  <Paragraphs>263</Paragraphs>
  <Slides>64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Arial Black</vt:lpstr>
      <vt:lpstr>Cambria Math</vt:lpstr>
      <vt:lpstr>Impact</vt:lpstr>
      <vt:lpstr>Main Event</vt:lpstr>
      <vt:lpstr>Equation</vt:lpstr>
      <vt:lpstr>Work vs Power</vt:lpstr>
      <vt:lpstr>What is Work?</vt:lpstr>
      <vt:lpstr>Work done by a force </vt:lpstr>
      <vt:lpstr>Work by any force </vt:lpstr>
      <vt:lpstr>Work by any force</vt:lpstr>
      <vt:lpstr>Work by special forces</vt:lpstr>
      <vt:lpstr>Work by special forces </vt:lpstr>
      <vt:lpstr>Work by special forces </vt:lpstr>
      <vt:lpstr>Work done on an  object</vt:lpstr>
      <vt:lpstr>Work done on an object</vt:lpstr>
      <vt:lpstr>Work done on an object</vt:lpstr>
      <vt:lpstr>Power</vt:lpstr>
      <vt:lpstr>power</vt:lpstr>
      <vt:lpstr>power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1.  A force, P = 200 N, pulls a 10-kg box from rest up a rough ramp that is 20 meters long and rises 8 meters.  A constant friction of 100 N acts on the box as the box slides across the surface.  Force P requires 30 seconds to pull the box to the top of the ramp. </vt:lpstr>
      <vt:lpstr>2.  A person pulls a box across a level, frictionless surface. The person pulls with a force of 10 N at an upward angle of 37o with the surface.  The box has a mass of 4 kg and the person pulls the box from rest a distance of 3 m.</vt:lpstr>
      <vt:lpstr>2.  A person pulls a box across a level, frictionless surface. The person pulls with a force of 10 N at an upward angle of 37o with the surface.  The box has a mass of 4 kg and the person pulls the box from rest a distance of 3 m.</vt:lpstr>
      <vt:lpstr>2.  A person pulls a box across a level, frictionless surface. The person pulls with a force of 10 N at an upward angle of 37o with the surface.  The box has a mass of 4 kg and the person pulls the box from rest a distance of 3 m.</vt:lpstr>
      <vt:lpstr>2.  A person pulls a box across a level, frictionless surface. The person pulls with a force of 10 N at an upward angle of 37o with the surface.  The box has a mass of 4 kg and the person pulls the box from rest a distance of 3 m.</vt:lpstr>
      <vt:lpstr>2.  A person pulls a box across a level, frictionless surface. The person pulls with a force of 10 N at an upward angle of 37o with the surface.  The box has a mass of 4 kg and the person pulls the box from rest a distance of 3 m.</vt:lpstr>
      <vt:lpstr>2.  A person pulls a box across a level, frictionless surface. The person pulls with a force of 10 N at an upward angle of 37o with the surface.  The box has a mass of 4 kg and the person pulls the box from rest a distance of 3 m.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  <vt:lpstr>3.  An electric motor hauled a bucket from the ground to the top of a 50-meter tall building. The motor developed 2000 W of power.  The motor moved the bucket at a constant  speed of 1 m/s. 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vs Power</dc:title>
  <dc:creator>Rowland Webb</dc:creator>
  <cp:lastModifiedBy>Rowland Webb</cp:lastModifiedBy>
  <cp:revision>41</cp:revision>
  <dcterms:created xsi:type="dcterms:W3CDTF">2016-11-01T13:41:51Z</dcterms:created>
  <dcterms:modified xsi:type="dcterms:W3CDTF">2016-11-02T17:25:00Z</dcterms:modified>
</cp:coreProperties>
</file>